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3"/>
  </p:notesMasterIdLst>
  <p:handoutMasterIdLst>
    <p:handoutMasterId r:id="rId54"/>
  </p:handoutMasterIdLst>
  <p:sldIdLst>
    <p:sldId id="275" r:id="rId4"/>
    <p:sldId id="415" r:id="rId5"/>
    <p:sldId id="416" r:id="rId6"/>
    <p:sldId id="417" r:id="rId7"/>
    <p:sldId id="418" r:id="rId8"/>
    <p:sldId id="287" r:id="rId9"/>
    <p:sldId id="419" r:id="rId10"/>
    <p:sldId id="421" r:id="rId11"/>
    <p:sldId id="295" r:id="rId12"/>
    <p:sldId id="420" r:id="rId14"/>
    <p:sldId id="422" r:id="rId15"/>
    <p:sldId id="455" r:id="rId16"/>
    <p:sldId id="457" r:id="rId17"/>
    <p:sldId id="458" r:id="rId18"/>
    <p:sldId id="423" r:id="rId19"/>
    <p:sldId id="424" r:id="rId20"/>
    <p:sldId id="430" r:id="rId21"/>
    <p:sldId id="432" r:id="rId22"/>
    <p:sldId id="433" r:id="rId23"/>
    <p:sldId id="431" r:id="rId24"/>
    <p:sldId id="434" r:id="rId25"/>
    <p:sldId id="352" r:id="rId26"/>
    <p:sldId id="435" r:id="rId27"/>
    <p:sldId id="365" r:id="rId28"/>
    <p:sldId id="436" r:id="rId29"/>
    <p:sldId id="364" r:id="rId30"/>
    <p:sldId id="437" r:id="rId31"/>
    <p:sldId id="396" r:id="rId32"/>
    <p:sldId id="397" r:id="rId33"/>
    <p:sldId id="438" r:id="rId34"/>
    <p:sldId id="439" r:id="rId35"/>
    <p:sldId id="440" r:id="rId36"/>
    <p:sldId id="441" r:id="rId37"/>
    <p:sldId id="442" r:id="rId38"/>
    <p:sldId id="443" r:id="rId39"/>
    <p:sldId id="444" r:id="rId40"/>
    <p:sldId id="445" r:id="rId41"/>
    <p:sldId id="446" r:id="rId42"/>
    <p:sldId id="447" r:id="rId43"/>
    <p:sldId id="448" r:id="rId44"/>
    <p:sldId id="459" r:id="rId45"/>
    <p:sldId id="449" r:id="rId46"/>
    <p:sldId id="450" r:id="rId47"/>
    <p:sldId id="451" r:id="rId48"/>
    <p:sldId id="452" r:id="rId49"/>
    <p:sldId id="453" r:id="rId50"/>
    <p:sldId id="454" r:id="rId51"/>
    <p:sldId id="384" r:id="rId52"/>
    <p:sldId id="493" r:id="rId53"/>
  </p:sldIdLst>
  <p:sldSz cx="9144000" cy="5143500"/>
  <p:notesSz cx="6858000" cy="9144000"/>
  <p:custDataLst>
    <p:tags r:id="rId5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3" userDrawn="1">
          <p15:clr>
            <a:srgbClr val="A4A3A4"/>
          </p15:clr>
        </p15:guide>
        <p15:guide id="2" orient="horz" pos="1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36279"/>
    <a:srgbClr val="E72D8B"/>
    <a:srgbClr val="FF00FF"/>
    <a:srgbClr val="0033CC"/>
    <a:srgbClr val="0000FF"/>
    <a:srgbClr val="66FFFF"/>
    <a:srgbClr val="EEECE1"/>
    <a:srgbClr val="244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7888"/>
    <p:restoredTop sz="94660"/>
  </p:normalViewPr>
  <p:slideViewPr>
    <p:cSldViewPr showGuides="1">
      <p:cViewPr>
        <p:scale>
          <a:sx n="100" d="100"/>
          <a:sy n="100" d="100"/>
        </p:scale>
        <p:origin x="1428" y="858"/>
      </p:cViewPr>
      <p:guideLst>
        <p:guide pos="113"/>
        <p:guide orient="horz" pos="12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B96BFED-912C-487D-9F3B-E34C88260C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3AAC876-99E9-4B23-93A2-2C47ED4CBBF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E7EBE95-6A4C-42CD-844A-E7ADBC6B99E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781DE2-9A4B-410E-B073-34222676A5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741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741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rcRect t="38713" b="38068"/>
          <a:stretch>
            <a:fillRect/>
          </a:stretch>
        </p:blipFill>
        <p:spPr>
          <a:xfrm>
            <a:off x="-26987" y="66675"/>
            <a:ext cx="3721100" cy="86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png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175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3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file:///F:\&#20911;&#22253;&#22253;\2020&#26149;&#19979;\&#19978;&#35838;&#35838;&#20214;\&#21046;&#20316;\&#25945;&#26696;&#29256;\&#20154;&#20845;&#35821;\&#31532;&#20116;&#21333;&#20803;\14%20&#25991;&#35328;&#25991;&#20108;&#21017;\&#36777;.wmv" TargetMode="External"/><Relationship Id="rId1" Type="http://schemas.openxmlformats.org/officeDocument/2006/relationships/video" Target="file:///F:\&#20911;&#22253;&#22253;\2020&#26149;&#19979;\&#19978;&#35838;&#35838;&#20214;\&#21046;&#20316;\&#25945;&#26696;&#29256;\&#20154;&#20845;&#35821;\&#31532;&#20116;&#21333;&#20803;\14%20&#25991;&#35328;&#25991;&#20108;&#21017;\&#36777;.wmv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3860800" y="1287463"/>
            <a:ext cx="666750" cy="666750"/>
          </a:xfrm>
          <a:prstGeom prst="ellipse">
            <a:avLst/>
          </a:prstGeom>
          <a:solidFill>
            <a:srgbClr val="E72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5" name="文本框 10"/>
          <p:cNvSpPr txBox="1"/>
          <p:nvPr/>
        </p:nvSpPr>
        <p:spPr>
          <a:xfrm>
            <a:off x="3779838" y="1181100"/>
            <a:ext cx="388937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14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文言文二则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/>
        </p:nvPicPr>
        <p:blipFill>
          <a:blip r:embed="rId2"/>
          <a:srcRect l="33800"/>
          <a:stretch>
            <a:fillRect/>
          </a:stretch>
        </p:blipFill>
        <p:spPr>
          <a:xfrm>
            <a:off x="250825" y="195263"/>
            <a:ext cx="237807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2"/>
          <p:cNvSpPr txBox="1"/>
          <p:nvPr/>
        </p:nvSpPr>
        <p:spPr>
          <a:xfrm>
            <a:off x="852488" y="1314450"/>
            <a:ext cx="4321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反复练读，熟读课文。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9250" y="1955800"/>
            <a:ext cx="5329238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反复朗读，读通读顺。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互读课文，纠正错误。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指名读、赛读、齐读等。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6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25" y="1335088"/>
            <a:ext cx="2640013" cy="263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395288" y="225425"/>
            <a:ext cx="18732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理解词句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666750" y="1749425"/>
            <a:ext cx="446405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自由读课文，对照注释，弄懂每句话的意思，理解故事的内容。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48263" y="1635125"/>
            <a:ext cx="3155950" cy="22399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54225" y="1363663"/>
            <a:ext cx="6621463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弈秋，通国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宋体" panose="02010600030101010101" pitchFamily="2" charset="-122"/>
              </a:rPr>
              <a:t>善弈者也。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4225" y="2125663"/>
            <a:ext cx="6621463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惟弈秋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宋体" panose="02010600030101010101" pitchFamily="2" charset="-122"/>
              </a:rPr>
              <a:t>为听。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4225" y="2889250"/>
            <a:ext cx="6621463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一人虽听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之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思援弓缴而射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54225" y="3651250"/>
            <a:ext cx="5973763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虽与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宋体" panose="02010600030101010101" pitchFamily="2" charset="-122"/>
              </a:rPr>
              <a:t>俱学，弗若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宋体" panose="02010600030101010101" pitchFamily="2" charset="-122"/>
              </a:rPr>
              <a:t>矣。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0486" name="文本框 2"/>
          <p:cNvSpPr txBox="1"/>
          <p:nvPr/>
        </p:nvSpPr>
        <p:spPr>
          <a:xfrm>
            <a:off x="1042988" y="555625"/>
            <a:ext cx="707072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理解“之”在不同句子里的不同意思。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"/>
          <p:cNvSpPr txBox="1"/>
          <p:nvPr/>
        </p:nvSpPr>
        <p:spPr>
          <a:xfrm>
            <a:off x="1619250" y="1427163"/>
            <a:ext cx="626427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为是其智弗若与？曰：非然也。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3575" y="923925"/>
            <a:ext cx="100806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67400" y="923925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2295525"/>
            <a:ext cx="7920038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通假字“与”：同“欤”，句末语气词，表示疑问，跟“吗”“呢”相同。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33850" y="1533525"/>
            <a:ext cx="503238" cy="50482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1619250" y="1427163"/>
            <a:ext cx="62642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为是其智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弗若</a:t>
            </a:r>
            <a:r>
              <a:rPr lang="zh-CN" altLang="en-US" sz="3200" b="1" dirty="0">
                <a:latin typeface="宋体" panose="02010600030101010101" pitchFamily="2" charset="-122"/>
              </a:rPr>
              <a:t>与？曰：非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然</a:t>
            </a:r>
            <a:r>
              <a:rPr lang="zh-CN" altLang="en-US" sz="3200" b="1" dirty="0">
                <a:latin typeface="宋体" panose="02010600030101010101" pitchFamily="2" charset="-122"/>
              </a:rPr>
              <a:t>也。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900113" y="1779588"/>
            <a:ext cx="72009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结合注释读懂句子的意思，再将每句话的意思连起来。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395288" y="225425"/>
            <a:ext cx="18732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深化认识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684213" y="987425"/>
            <a:ext cx="7920037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这两个人是怎么学下棋的？在文中画出相关的句子。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213" y="2441575"/>
            <a:ext cx="7920037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其一人专心致志，惟弈秋之为听；一人虽听之，一心以为有鸿鹄将至，思援弓缴而射之。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1619250" y="555625"/>
            <a:ext cx="626586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学的结果怎么样？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9250" y="1563688"/>
            <a:ext cx="626586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虽与之俱学，弗若之矣。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213" y="2498725"/>
            <a:ext cx="7920037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这句话是什么意思？是什么原因使后一个徒弟“虽与之俱学，弗若之矣”？是后一个徒弟的智力不如前一个吗？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684213" y="500063"/>
            <a:ext cx="79200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他们俩学下棋时各持有什么样的态度？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784" y="1635646"/>
            <a:ext cx="3973596" cy="29024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云形标注 3"/>
          <p:cNvSpPr/>
          <p:nvPr/>
        </p:nvSpPr>
        <p:spPr>
          <a:xfrm>
            <a:off x="971550" y="3206750"/>
            <a:ext cx="1944688" cy="1454150"/>
          </a:xfrm>
          <a:prstGeom prst="cloudCallout">
            <a:avLst>
              <a:gd name="adj1" fmla="val 75288"/>
              <a:gd name="adj2" fmla="val -5141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itchFamily="2" charset="-122"/>
              </a:rPr>
              <a:t>专心致志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372225" y="1420813"/>
            <a:ext cx="1885950" cy="1439863"/>
          </a:xfrm>
          <a:prstGeom prst="cloudCallout">
            <a:avLst>
              <a:gd name="adj1" fmla="val -61609"/>
              <a:gd name="adj2" fmla="val 5023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等线" pitchFamily="2" charset="-122"/>
              </a:rPr>
              <a:t>三心二意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等线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188" y="1420813"/>
            <a:ext cx="22320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形容一心一意，聚精会神。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1"/>
          <p:cNvSpPr txBox="1"/>
          <p:nvPr/>
        </p:nvSpPr>
        <p:spPr>
          <a:xfrm>
            <a:off x="762000" y="771525"/>
            <a:ext cx="7920038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你们还能用不同的成语概括这两个人的表现吗？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5816" y="1995686"/>
            <a:ext cx="3612360" cy="26385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 bwMode="auto">
          <a:xfrm>
            <a:off x="900113" y="2932113"/>
            <a:ext cx="1943100" cy="682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一心一意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6600825" y="2932113"/>
            <a:ext cx="1943100" cy="6048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心不在焉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827088" y="1058863"/>
            <a:ext cx="65532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说说你的心得体会。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1" name="文本框 1"/>
          <p:cNvSpPr txBox="1"/>
          <p:nvPr/>
        </p:nvSpPr>
        <p:spPr>
          <a:xfrm>
            <a:off x="827088" y="1995488"/>
            <a:ext cx="7561262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sym typeface="等线" pitchFamily="2" charset="-122"/>
              </a:rPr>
              <a:t>无论做什么事，只有专心致志才能成功。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sym typeface="等线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827088" y="2973388"/>
            <a:ext cx="75612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你能联系实际说一说吗？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48131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>
            <a:hlinkClick r:id="rId1" action="ppaction://hlinksldjump"/>
          </p:cNvPr>
          <p:cNvSpPr txBox="1"/>
          <p:nvPr/>
        </p:nvSpPr>
        <p:spPr>
          <a:xfrm>
            <a:off x="2052638" y="2066925"/>
            <a:ext cx="18002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9" name="文本框 2">
            <a:hlinkClick r:id="rId2" action="ppaction://hlinksldjump"/>
          </p:cNvPr>
          <p:cNvSpPr txBox="1"/>
          <p:nvPr/>
        </p:nvSpPr>
        <p:spPr>
          <a:xfrm>
            <a:off x="4932363" y="2066925"/>
            <a:ext cx="18002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3673475" y="596900"/>
            <a:ext cx="18716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书写指导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8675" name="组合 12"/>
          <p:cNvGrpSpPr/>
          <p:nvPr/>
        </p:nvGrpSpPr>
        <p:grpSpPr>
          <a:xfrm>
            <a:off x="2290763" y="1851025"/>
            <a:ext cx="1316037" cy="1409700"/>
            <a:chOff x="1712913" y="1447180"/>
            <a:chExt cx="836612" cy="895350"/>
          </a:xfrm>
        </p:grpSpPr>
        <p:grpSp>
          <p:nvGrpSpPr>
            <p:cNvPr id="28688" name="组合 7"/>
            <p:cNvGrpSpPr/>
            <p:nvPr/>
          </p:nvGrpSpPr>
          <p:grpSpPr>
            <a:xfrm>
              <a:off x="1712913" y="1491630"/>
              <a:ext cx="836612" cy="850900"/>
              <a:chOff x="2437" y="2032"/>
              <a:chExt cx="1244" cy="1264"/>
            </a:xfrm>
          </p:grpSpPr>
          <p:sp>
            <p:nvSpPr>
              <p:cNvPr id="2869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9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9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89" name="文本框 64"/>
            <p:cNvSpPr txBox="1"/>
            <p:nvPr/>
          </p:nvSpPr>
          <p:spPr>
            <a:xfrm>
              <a:off x="1731963" y="1447180"/>
              <a:ext cx="811212" cy="8409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援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76" name="组合 7"/>
          <p:cNvGrpSpPr/>
          <p:nvPr/>
        </p:nvGrpSpPr>
        <p:grpSpPr>
          <a:xfrm>
            <a:off x="3898900" y="1851025"/>
            <a:ext cx="1317625" cy="1409700"/>
            <a:chOff x="3735388" y="1447180"/>
            <a:chExt cx="836612" cy="895350"/>
          </a:xfrm>
        </p:grpSpPr>
        <p:grpSp>
          <p:nvGrpSpPr>
            <p:cNvPr id="28683" name="组合 7"/>
            <p:cNvGrpSpPr/>
            <p:nvPr/>
          </p:nvGrpSpPr>
          <p:grpSpPr>
            <a:xfrm>
              <a:off x="3735388" y="1491630"/>
              <a:ext cx="836612" cy="850900"/>
              <a:chOff x="2437" y="2032"/>
              <a:chExt cx="1244" cy="1264"/>
            </a:xfrm>
          </p:grpSpPr>
          <p:sp>
            <p:nvSpPr>
              <p:cNvPr id="2868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8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8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84" name="文本框 64"/>
            <p:cNvSpPr txBox="1"/>
            <p:nvPr/>
          </p:nvSpPr>
          <p:spPr>
            <a:xfrm>
              <a:off x="3746500" y="1447180"/>
              <a:ext cx="811213" cy="8409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俱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77" name="组合 8"/>
          <p:cNvGrpSpPr/>
          <p:nvPr/>
        </p:nvGrpSpPr>
        <p:grpSpPr>
          <a:xfrm>
            <a:off x="5459413" y="1851025"/>
            <a:ext cx="1316037" cy="1409700"/>
            <a:chOff x="4740275" y="1447180"/>
            <a:chExt cx="836613" cy="895350"/>
          </a:xfrm>
        </p:grpSpPr>
        <p:grpSp>
          <p:nvGrpSpPr>
            <p:cNvPr id="28678" name="组合 7"/>
            <p:cNvGrpSpPr/>
            <p:nvPr/>
          </p:nvGrpSpPr>
          <p:grpSpPr>
            <a:xfrm>
              <a:off x="4740275" y="1491630"/>
              <a:ext cx="836613" cy="850900"/>
              <a:chOff x="2437" y="2032"/>
              <a:chExt cx="1244" cy="1264"/>
            </a:xfrm>
          </p:grpSpPr>
          <p:sp>
            <p:nvSpPr>
              <p:cNvPr id="2868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8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8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79" name="文本框 64"/>
            <p:cNvSpPr txBox="1"/>
            <p:nvPr/>
          </p:nvSpPr>
          <p:spPr>
            <a:xfrm>
              <a:off x="4757738" y="1447180"/>
              <a:ext cx="811212" cy="8409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弗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971550" y="2205038"/>
            <a:ext cx="54721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同桌互相讲故事。背诵课文。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276350"/>
            <a:ext cx="2928938" cy="290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52488" y="2438400"/>
            <a:ext cx="12160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  <a:sym typeface="等线" pitchFamily="2" charset="-122"/>
              </a:rPr>
              <a:t>学 弈</a:t>
            </a:r>
            <a:endParaRPr lang="zh-CN" altLang="en-US" sz="3200" b="1" dirty="0">
              <a:latin typeface="宋体" panose="02010600030101010101" pitchFamily="2" charset="-122"/>
              <a:sym typeface="等线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9025" y="17780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专心致志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24388" y="1771650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成功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9025" y="300196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三心二意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24388" y="300196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失败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57938" y="2003425"/>
            <a:ext cx="1871662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等线" pitchFamily="2" charset="-122"/>
              </a:rPr>
              <a:t>学习之理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等线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等线" pitchFamily="2" charset="-122"/>
              </a:rPr>
              <a:t>贵在专心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等线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082800" y="1779588"/>
            <a:ext cx="315913" cy="1887538"/>
          </a:xfrm>
          <a:prstGeom prst="leftBrace">
            <a:avLst>
              <a:gd name="adj1" fmla="val 56322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>
          <a:xfrm rot="10800000">
            <a:off x="5795963" y="1779588"/>
            <a:ext cx="315913" cy="1887538"/>
          </a:xfrm>
          <a:prstGeom prst="leftBrace">
            <a:avLst>
              <a:gd name="adj1" fmla="val 5365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0" name="文本框 12"/>
          <p:cNvSpPr txBox="1"/>
          <p:nvPr/>
        </p:nvSpPr>
        <p:spPr>
          <a:xfrm>
            <a:off x="407988" y="24288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板书设计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" grpId="0"/>
      <p:bldP spid="10" grpId="0"/>
      <p:bldP spid="12" grpId="0"/>
      <p:bldP spid="11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2"/>
          <p:cNvSpPr txBox="1"/>
          <p:nvPr/>
        </p:nvSpPr>
        <p:spPr>
          <a:xfrm>
            <a:off x="3851275" y="268288"/>
            <a:ext cx="18002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7" name="文本框 12"/>
          <p:cNvSpPr txBox="1"/>
          <p:nvPr/>
        </p:nvSpPr>
        <p:spPr>
          <a:xfrm>
            <a:off x="407988" y="24288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新课导入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1748" name="文本框 3"/>
          <p:cNvSpPr txBox="1"/>
          <p:nvPr/>
        </p:nvSpPr>
        <p:spPr>
          <a:xfrm>
            <a:off x="971550" y="1708150"/>
            <a:ext cx="69135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三人行，必有我师焉。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文本框 4"/>
          <p:cNvSpPr txBox="1"/>
          <p:nvPr/>
        </p:nvSpPr>
        <p:spPr>
          <a:xfrm>
            <a:off x="971550" y="2589213"/>
            <a:ext cx="69135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知之为知之，不知为不知，是知也。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7738" y="3579813"/>
            <a:ext cx="18716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4"/>
          <p:cNvSpPr txBox="1"/>
          <p:nvPr/>
        </p:nvSpPr>
        <p:spPr>
          <a:xfrm>
            <a:off x="684213" y="1131888"/>
            <a:ext cx="784860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孔子（公元前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551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公元前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479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年），名丘，字仲尼，鲁国陬邑（今山东曲阜）人。儒家学派创始人。我国古代伟大的思想家、政治家、教育家。相传孔子有弟子三千，其中有贤人七十二。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文本框 12"/>
          <p:cNvSpPr txBox="1"/>
          <p:nvPr/>
        </p:nvSpPr>
        <p:spPr>
          <a:xfrm>
            <a:off x="407988" y="24288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人物介绍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4"/>
          <p:cNvSpPr txBox="1"/>
          <p:nvPr/>
        </p:nvSpPr>
        <p:spPr>
          <a:xfrm>
            <a:off x="755650" y="842963"/>
            <a:ext cx="784860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孔子去世后，其弟子及其再传弟子把孔子及其弟子的言行语录和思想记录下来，整理编成儒家经典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。儒家思想对中国和世界都产生了深远的影响，孔子被联合国教科文组织评为“世界十大文化名人”之首。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3" y="0"/>
            <a:ext cx="910907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矩形 3"/>
          <p:cNvSpPr/>
          <p:nvPr/>
        </p:nvSpPr>
        <p:spPr>
          <a:xfrm>
            <a:off x="5508625" y="1131888"/>
            <a:ext cx="30130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两小儿辩日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2"/>
          <p:cNvSpPr txBox="1"/>
          <p:nvPr/>
        </p:nvSpPr>
        <p:spPr>
          <a:xfrm>
            <a:off x="407988" y="24288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初读课文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5843" name="文本框 2"/>
          <p:cNvSpPr txBox="1"/>
          <p:nvPr/>
        </p:nvSpPr>
        <p:spPr>
          <a:xfrm>
            <a:off x="755650" y="1677988"/>
            <a:ext cx="78486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朗读课文，要求读准字音。若遇到读不准的字，请画出来，查工具书，同桌交流或举手询问老师。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3913" y="106363"/>
            <a:ext cx="1873250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读一读</a:t>
            </a:r>
            <a:endParaRPr kumimoji="0" lang="zh-CN" altLang="en-US" sz="3600" b="1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36867" name="文本框 19"/>
          <p:cNvSpPr txBox="1"/>
          <p:nvPr/>
        </p:nvSpPr>
        <p:spPr>
          <a:xfrm>
            <a:off x="269875" y="765175"/>
            <a:ext cx="8604250" cy="3201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两小儿辩日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孔子东游，见两小儿辩斗，问其故。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一儿曰：“我以日始出时去人近，而日中时远也。”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</a:rPr>
              <a:t>一儿曰：“我以日初出远，而日中时近也”。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9"/>
          <p:cNvSpPr txBox="1"/>
          <p:nvPr/>
        </p:nvSpPr>
        <p:spPr>
          <a:xfrm>
            <a:off x="468313" y="601663"/>
            <a:ext cx="8426450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一儿曰：“日初出大如车盖，及日中则如盘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盂</a:t>
            </a:r>
            <a:r>
              <a:rPr lang="zh-CN" altLang="en-US" sz="3200" b="1" dirty="0">
                <a:latin typeface="宋体" panose="02010600030101010101" pitchFamily="2" charset="-122"/>
              </a:rPr>
              <a:t>，此不为远者小而近者大乎？”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一儿曰：“日初出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沧</a:t>
            </a:r>
            <a:r>
              <a:rPr lang="zh-CN" altLang="en-US" sz="3200" b="1" dirty="0">
                <a:latin typeface="宋体" panose="02010600030101010101" pitchFamily="2" charset="-122"/>
              </a:rPr>
              <a:t>沧凉凉，及其日中如探汤，此不为近者热而远者凉乎？”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孔子不能决也。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两小儿笑曰：“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孰</a:t>
            </a:r>
            <a:r>
              <a:rPr lang="zh-CN" altLang="en-US" sz="3200" b="1" dirty="0">
                <a:latin typeface="宋体" panose="02010600030101010101" pitchFamily="2" charset="-122"/>
              </a:rPr>
              <a:t>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汝</a:t>
            </a:r>
            <a:r>
              <a:rPr lang="zh-CN" altLang="en-US" sz="3200" b="1" dirty="0">
                <a:latin typeface="宋体" panose="02010600030101010101" pitchFamily="2" charset="-122"/>
              </a:rPr>
              <a:t>多知乎？”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0113" y="960438"/>
            <a:ext cx="5461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yú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7513" y="1609725"/>
            <a:ext cx="9096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cānɡ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7175" y="3481388"/>
            <a:ext cx="7286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shú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2363" y="3462338"/>
            <a:ext cx="5476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rǔ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3779838" y="195263"/>
            <a:ext cx="18002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2"/>
          <p:cNvSpPr txBox="1"/>
          <p:nvPr/>
        </p:nvSpPr>
        <p:spPr>
          <a:xfrm>
            <a:off x="611188" y="1563688"/>
            <a:ext cx="81375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孟子小时候很贪玩，还喜欢模仿他人。他家原来住在坟地附近，所以他常常玩筑坟墓或学别人哭拜的游戏。孟子的母亲认为这样不好，就把家搬到集市附近，可是孟子又模仿做生意的人夸口叫卖。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4" name="文本框 1"/>
          <p:cNvSpPr txBox="1"/>
          <p:nvPr/>
        </p:nvSpPr>
        <p:spPr>
          <a:xfrm>
            <a:off x="395288" y="225425"/>
            <a:ext cx="18732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新课导入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245" name="文本框 1"/>
          <p:cNvSpPr txBox="1"/>
          <p:nvPr/>
        </p:nvSpPr>
        <p:spPr>
          <a:xfrm>
            <a:off x="3743325" y="1030288"/>
            <a:ext cx="18732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236279"/>
                </a:solidFill>
                <a:latin typeface="Calibri" panose="020F0502020204030204" pitchFamily="34" charset="0"/>
              </a:rPr>
              <a:t>孟母三迁</a:t>
            </a:r>
            <a:endParaRPr lang="zh-CN" altLang="en-US" sz="3200" b="1" dirty="0">
              <a:solidFill>
                <a:srgbClr val="23627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辩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617913" y="896938"/>
            <a:ext cx="1982787" cy="1982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00113" y="3148013"/>
            <a:ext cx="7200900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书写指导：左中右结构，中间的言字旁要写得小而窄。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2"/>
          <p:cNvSpPr txBox="1"/>
          <p:nvPr/>
        </p:nvSpPr>
        <p:spPr>
          <a:xfrm>
            <a:off x="407988" y="24288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精读课文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9939" name="文本框 2"/>
          <p:cNvSpPr txBox="1"/>
          <p:nvPr/>
        </p:nvSpPr>
        <p:spPr>
          <a:xfrm>
            <a:off x="755650" y="1085850"/>
            <a:ext cx="78486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自读理解，合作交流。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0" name="文本框 3"/>
          <p:cNvSpPr txBox="1"/>
          <p:nvPr/>
        </p:nvSpPr>
        <p:spPr>
          <a:xfrm>
            <a:off x="755650" y="1851025"/>
            <a:ext cx="78486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借助注释自由读懂课文，理解每句话的意思，找出自己读不懂的地方在组内交流，组内不能解决的问题由小组长记录下来，再在全班交流。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431800" y="1009650"/>
            <a:ext cx="78486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解释带点的字，并说出这句话的意思。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963" name="组合 8"/>
          <p:cNvGrpSpPr/>
          <p:nvPr/>
        </p:nvGrpSpPr>
        <p:grpSpPr>
          <a:xfrm>
            <a:off x="1295400" y="1638300"/>
            <a:ext cx="7453313" cy="2589213"/>
            <a:chOff x="611560" y="1419622"/>
            <a:chExt cx="7453322" cy="2588184"/>
          </a:xfrm>
        </p:grpSpPr>
        <p:sp>
          <p:nvSpPr>
            <p:cNvPr id="40964" name="文本框 2"/>
            <p:cNvSpPr txBox="1"/>
            <p:nvPr/>
          </p:nvSpPr>
          <p:spPr>
            <a:xfrm>
              <a:off x="611560" y="1419622"/>
              <a:ext cx="7453322" cy="2456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3200" b="1" dirty="0">
                  <a:latin typeface="宋体" panose="02010600030101010101" pitchFamily="2" charset="-122"/>
                </a:rPr>
                <a:t>问其故。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3200" b="1" dirty="0">
                  <a:latin typeface="宋体" panose="02010600030101010101" pitchFamily="2" charset="-122"/>
                </a:rPr>
                <a:t>及日中则如盘盂。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3200" b="1" dirty="0">
                  <a:latin typeface="宋体" panose="02010600030101010101" pitchFamily="2" charset="-122"/>
                </a:rPr>
                <a:t>我以日始出时去人近，而日中时远也。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3200" b="1" dirty="0">
                  <a:latin typeface="宋体" panose="02010600030101010101" pitchFamily="2" charset="-122"/>
                </a:rPr>
                <a:t>孰为汝多知乎？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0965" name="文本框 4"/>
            <p:cNvSpPr txBox="1"/>
            <p:nvPr/>
          </p:nvSpPr>
          <p:spPr>
            <a:xfrm>
              <a:off x="2023854" y="1466384"/>
              <a:ext cx="432048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966" name="文本框 5"/>
            <p:cNvSpPr txBox="1"/>
            <p:nvPr/>
          </p:nvSpPr>
          <p:spPr>
            <a:xfrm>
              <a:off x="1193930" y="2018795"/>
              <a:ext cx="432048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967" name="文本框 6"/>
            <p:cNvSpPr txBox="1"/>
            <p:nvPr/>
          </p:nvSpPr>
          <p:spPr>
            <a:xfrm>
              <a:off x="1630454" y="2602472"/>
              <a:ext cx="432048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968" name="文本框 7"/>
            <p:cNvSpPr txBox="1"/>
            <p:nvPr/>
          </p:nvSpPr>
          <p:spPr>
            <a:xfrm>
              <a:off x="2833841" y="3210857"/>
              <a:ext cx="432048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755650" y="1014413"/>
            <a:ext cx="7056438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读课文，思考下列问题：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文本框 2"/>
          <p:cNvSpPr txBox="1"/>
          <p:nvPr/>
        </p:nvSpPr>
        <p:spPr>
          <a:xfrm>
            <a:off x="1619250" y="1635125"/>
            <a:ext cx="7056438" cy="2309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两个小孩争论的是什么问题？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他们各自的观点是什么？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他们是怎样说明自己的观点的？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755650" y="1563688"/>
            <a:ext cx="78486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两个小孩争论的是什么问题？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187450" y="2498725"/>
            <a:ext cx="7561263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sym typeface="等线" pitchFamily="2" charset="-122"/>
              </a:rPr>
              <a:t>争论的是太阳离人远近的问题。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900113" y="700088"/>
            <a:ext cx="78486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他们各自的观点是什么？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2195513" y="1492250"/>
            <a:ext cx="4465637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sym typeface="等线" pitchFamily="2" charset="-122"/>
              </a:rPr>
              <a:t>小儿甲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sym typeface="等线" pitchFamily="2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sym typeface="等线" pitchFamily="2" charset="-122"/>
              </a:rPr>
              <a:t>日始出时近，日中时远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sym typeface="等线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2195513" y="3003550"/>
            <a:ext cx="4465637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sym typeface="等线" pitchFamily="2" charset="-122"/>
              </a:rPr>
              <a:t>小儿乙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sym typeface="等线" pitchFamily="2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sym typeface="等线" pitchFamily="2" charset="-122"/>
              </a:rPr>
              <a:t>日初出远，日中时近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"/>
          <p:cNvSpPr txBox="1"/>
          <p:nvPr/>
        </p:nvSpPr>
        <p:spPr>
          <a:xfrm>
            <a:off x="684213" y="474663"/>
            <a:ext cx="78486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他们是怎样说明自己的观点的？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971550" y="1063625"/>
            <a:ext cx="7848600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sym typeface="等线" pitchFamily="2" charset="-122"/>
              </a:rPr>
              <a:t>    小儿甲：日初出大如车盖，及日中则如盘盂，此不为远者小而近者大乎？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sym typeface="等线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971550" y="3000375"/>
            <a:ext cx="7848600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sym typeface="等线" pitchFamily="2" charset="-122"/>
              </a:rPr>
              <a:t>    小儿乙：日初出沧沧凉凉，及其日中如探汤，此不为近者热而远者凉乎？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sym typeface="等线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4067175" y="2311400"/>
            <a:ext cx="1441450" cy="682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视觉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4067175" y="4195763"/>
            <a:ext cx="1441450" cy="6048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触觉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58888" y="1492250"/>
            <a:ext cx="6337300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    他们运用了打比方、作比较的方法，分别从视觉、触觉的角度说明各自的观点。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8638" y="1571625"/>
            <a:ext cx="5040312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他们争执不下，就去问谁？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pic>
        <p:nvPicPr>
          <p:cNvPr id="4710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0338" y="1419225"/>
            <a:ext cx="1636712" cy="249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 bwMode="auto">
          <a:xfrm>
            <a:off x="4868863" y="2859088"/>
            <a:ext cx="1441450" cy="6048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孔子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1550" y="1203325"/>
            <a:ext cx="7632700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    孔子最后做出判断了吗？你是从哪句话看出来的？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6600" y="2932113"/>
            <a:ext cx="2522538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sym typeface="等线" pitchFamily="2" charset="-122"/>
              </a:rPr>
              <a:t>不能决也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1"/>
          <p:cNvSpPr txBox="1"/>
          <p:nvPr/>
        </p:nvSpPr>
        <p:spPr>
          <a:xfrm>
            <a:off x="611188" y="1343025"/>
            <a:ext cx="8137525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孟母认为这个环境也不好，就把家搬到学堂旁边。于是，孟子就跟着学生学习礼节和知识。孟母心里很高兴，认为这里才是适合儿子居住的地方，就不再搬家了。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8538" y="1563688"/>
            <a:ext cx="4679950" cy="323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492500" y="339725"/>
            <a:ext cx="1893888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错觉演示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638" y="2095500"/>
            <a:ext cx="1106487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8638" y="733425"/>
            <a:ext cx="568325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3138" y="2095500"/>
            <a:ext cx="1106487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863" y="2571750"/>
            <a:ext cx="676275" cy="232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638" y="2095500"/>
            <a:ext cx="1106487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8638" y="733425"/>
            <a:ext cx="568325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3138" y="2095500"/>
            <a:ext cx="1106487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156325" y="3795713"/>
            <a:ext cx="23764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太阳的大小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.00031 L 0.09427 -0.13426 C 0.11406 -0.16204 0.14635 -0.19506 0.18142 -0.22284 C 0.22083 -0.25401 0.25469 -0.27408 0.28004 -0.28087 L 0.4 -0.31698 " pathEditMode="relative" rAng="-1151336400" ptsTypes="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00" y="-19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22222E-6 L 0.11216 0.02593 C 0.13559 0.02994 0.16806 0.05062 0.19914 0.07809 C 0.23386 0.11019 0.26025 0.1429 0.27657 0.17469 L 0.35504 0.32099 " pathEditMode="relative" rAng="1319108580" ptsTypes="AAA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120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00113" y="915988"/>
            <a:ext cx="7632700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    通过对本课的学习和讨论，你们从课文中受到什么启示？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0113" y="2427288"/>
            <a:ext cx="7704137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sym typeface="等线" pitchFamily="2" charset="-122"/>
              </a:rPr>
              <a:t>两小儿：善于观察，说话有理有据。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sym typeface="等线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113" y="3219450"/>
            <a:ext cx="7704137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sym typeface="等线" pitchFamily="2" charset="-122"/>
              </a:rPr>
              <a:t>孔子：实事求是，敢于承认自己学识不足。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213" y="95250"/>
            <a:ext cx="20161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itchFamily="2" charset="-122"/>
              </a:rPr>
              <a:t>演一演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等线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1851025"/>
            <a:ext cx="76327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    四人一组合作练习创造性的表演，分旁白、孔子、一儿 、另一儿四个角色。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0113" y="915988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我们是采用什么方法学习这篇文言文的？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00113" y="1851025"/>
            <a:ext cx="7705725" cy="1939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等线" pitchFamily="2" charset="-122"/>
              </a:rPr>
              <a:t>学习文言文的基本方法：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等线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等线" pitchFamily="2" charset="-122"/>
              </a:rPr>
              <a:t>反复认真读课文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等线" pitchFamily="2" charset="-122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等线" pitchFamily="2" charset="-122"/>
              </a:rPr>
              <a:t>联系注释说文意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等线" pitchFamily="2" charset="-122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等线" pitchFamily="2" charset="-122"/>
              </a:rPr>
              <a:t>研读交流悟道理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12"/>
          <p:cNvSpPr txBox="1"/>
          <p:nvPr/>
        </p:nvSpPr>
        <p:spPr>
          <a:xfrm>
            <a:off x="407988" y="24288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拓展延伸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1131888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拓展阅读：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088" y="1924050"/>
            <a:ext cx="7632700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    课外阅读其他的文言文小故事，如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揠苗助长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郑人买履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掩耳盗铃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844550"/>
            <a:ext cx="76327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拓展活动：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1708150"/>
            <a:ext cx="76327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排练课本剧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新编两小儿辩日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：一位现代少年穿越时空隧道，来到遥远的古代，巧遇两小儿辩日，两小儿请少年裁决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987425"/>
            <a:ext cx="7632700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给两小儿写信，告诉他们所争辩的问题的答案，以及当今科技发展的现状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搜集与太阳有关的资料，开展“你对太阳知多少”的探究活动。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小练笔：读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两小儿辩日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后所想到的。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左大括号 2"/>
          <p:cNvSpPr/>
          <p:nvPr/>
        </p:nvSpPr>
        <p:spPr>
          <a:xfrm>
            <a:off x="1757363" y="1419225"/>
            <a:ext cx="371475" cy="2613025"/>
          </a:xfrm>
          <a:prstGeom prst="leftBrace">
            <a:avLst>
              <a:gd name="adj1" fmla="val 30239"/>
              <a:gd name="adj2" fmla="val 50000"/>
            </a:avLst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6800" y="1408113"/>
            <a:ext cx="677863" cy="28003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等线" pitchFamily="2" charset="-122"/>
              </a:rPr>
              <a:t>两小儿辩日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等线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4075" y="1203325"/>
            <a:ext cx="14081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近者大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9050" y="1992313"/>
            <a:ext cx="213995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等线" pitchFamily="2" charset="-122"/>
              </a:rPr>
              <a:t>善于观察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等线" pitchFamily="2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等线" pitchFamily="2" charset="-122"/>
              </a:rPr>
              <a:t>大胆质疑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等线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51050" y="3578225"/>
            <a:ext cx="14081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远者凉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08475" y="1263650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远者小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56100" y="3578225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近者热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63825" y="238918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40275" y="2359025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itchFamily="2" charset="-122"/>
              </a:rPr>
              <a:t>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516313" y="2705100"/>
            <a:ext cx="893763" cy="0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左大括号 21"/>
          <p:cNvSpPr/>
          <p:nvPr/>
        </p:nvSpPr>
        <p:spPr>
          <a:xfrm rot="10800000">
            <a:off x="6084888" y="1419225"/>
            <a:ext cx="371475" cy="2613025"/>
          </a:xfrm>
          <a:prstGeom prst="leftBrace">
            <a:avLst>
              <a:gd name="adj1" fmla="val 42106"/>
              <a:gd name="adj2" fmla="val 50000"/>
            </a:avLst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357" name="文本框 108"/>
          <p:cNvSpPr txBox="1"/>
          <p:nvPr/>
        </p:nvSpPr>
        <p:spPr>
          <a:xfrm>
            <a:off x="395288" y="258763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板书设计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5531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5825" y="3028950"/>
            <a:ext cx="508000" cy="503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1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4488" y="1909763"/>
            <a:ext cx="506412" cy="50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1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7075" y="1744663"/>
            <a:ext cx="830263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1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0663" y="2849563"/>
            <a:ext cx="830262" cy="82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13" grpId="0"/>
      <p:bldP spid="14" grpId="0"/>
      <p:bldP spid="17" grpId="0"/>
      <p:bldP spid="18" grpId="0"/>
      <p:bldP spid="19" grpId="0"/>
      <p:bldP spid="20" grpId="0"/>
      <p:bldP spid="2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503238" y="1203325"/>
            <a:ext cx="813752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孟子（约公元前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372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―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公元前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289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年），名轲，战国时期邹国（现山东邹城）人。战国时思想家、政治家、教育家。是继孔子以后的儒学大师，被尊称为“亚圣”，后世将他与孔子合称为“孔孟”。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395288" y="225425"/>
            <a:ext cx="18732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作者简介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3"/>
          <p:cNvSpPr/>
          <p:nvPr/>
        </p:nvSpPr>
        <p:spPr>
          <a:xfrm>
            <a:off x="3132138" y="411163"/>
            <a:ext cx="28098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 dirty="0">
                <a:latin typeface="宋体" panose="02010600030101010101" pitchFamily="2" charset="-122"/>
              </a:rPr>
              <a:t>学  弈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755650" y="1631950"/>
            <a:ext cx="3744913" cy="2736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4743450" y="458788"/>
            <a:ext cx="720725" cy="7191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1500" y="515938"/>
            <a:ext cx="11525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下棋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0913" y="2106613"/>
            <a:ext cx="3573462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谁学下棋？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跟谁学下棋？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学的结果怎么样？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395288" y="225425"/>
            <a:ext cx="18732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初读课文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4339" name="文本框 2"/>
          <p:cNvSpPr txBox="1"/>
          <p:nvPr/>
        </p:nvSpPr>
        <p:spPr>
          <a:xfrm>
            <a:off x="684213" y="1708150"/>
            <a:ext cx="7559675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自由朗读课文，找出朗读时有困难的地方，发现容易读错的词句。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35375" y="836613"/>
            <a:ext cx="1873250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多音字</a:t>
            </a:r>
            <a:endParaRPr kumimoji="0" lang="zh-CN" altLang="en-US" sz="36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4363" y="2432050"/>
            <a:ext cx="64770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23975" y="2260600"/>
            <a:ext cx="254000" cy="990600"/>
          </a:xfrm>
          <a:prstGeom prst="leftBrace">
            <a:avLst>
              <a:gd name="adj1" fmla="val 4549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7813" y="2024063"/>
            <a:ext cx="320357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 err="1">
                <a:latin typeface="+mn-ea"/>
                <a:ea typeface="+mn-ea"/>
                <a:cs typeface="+mn-cs"/>
              </a:rPr>
              <a:t>zhuó</a:t>
            </a: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8288" y="2787650"/>
            <a:ext cx="320357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 err="1">
                <a:latin typeface="+mn-ea"/>
                <a:ea typeface="+mn-ea"/>
                <a:cs typeface="+mn-cs"/>
              </a:rPr>
              <a:t>jiǎo</a:t>
            </a: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4825" y="2024063"/>
            <a:ext cx="11112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弓缴</a:t>
            </a:r>
            <a:endParaRPr lang="zh-CN" altLang="en-US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21013" y="2809875"/>
            <a:ext cx="11112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缴械</a:t>
            </a:r>
            <a:endParaRPr lang="zh-CN" altLang="en-US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27575" y="2432050"/>
            <a:ext cx="64770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5437188" y="2260600"/>
            <a:ext cx="254000" cy="990600"/>
          </a:xfrm>
          <a:prstGeom prst="leftBrace">
            <a:avLst>
              <a:gd name="adj1" fmla="val 4549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1025" y="2024063"/>
            <a:ext cx="2971800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 err="1">
                <a:latin typeface="+mn-ea"/>
                <a:ea typeface="+mn-ea"/>
                <a:cs typeface="+mn-cs"/>
              </a:rPr>
              <a:t>wèi</a:t>
            </a: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51500" y="2787650"/>
            <a:ext cx="2971800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 err="1">
                <a:latin typeface="+mn-ea"/>
                <a:ea typeface="+mn-ea"/>
                <a:cs typeface="+mn-cs"/>
              </a:rPr>
              <a:t>wéi</a:t>
            </a: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56425" y="2024063"/>
            <a:ext cx="11112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endParaRPr lang="zh-CN" altLang="en-US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32613" y="2809875"/>
            <a:ext cx="11112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为难</a:t>
            </a:r>
            <a:endParaRPr lang="zh-CN" altLang="en-US" sz="36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3288" y="127000"/>
            <a:ext cx="1873250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读一读</a:t>
            </a:r>
            <a:endParaRPr kumimoji="0" lang="zh-CN" altLang="en-US" sz="3600" b="1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6263" y="915988"/>
            <a:ext cx="81724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弈秋，通国之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善弈者也。使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弈秋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诲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二人弈，其一人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专心致志，惟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弈秋之为听；一人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虽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听之，一心以为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有鸿鹄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将至，思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援弓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缴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而射之。虽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与之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俱学，弗若之矣。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3200" b="1" dirty="0">
                <a:latin typeface="宋体" panose="02010600030101010101" pitchFamily="2" charset="-122"/>
              </a:rPr>
              <a:t>是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其智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弗若与？曰：非</a:t>
            </a:r>
            <a:r>
              <a:rPr lang="en-US" altLang="zh-CN" sz="3200" b="1" dirty="0"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然也。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1331913" y="2932113"/>
            <a:ext cx="9096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zhuó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0225" y="3651250"/>
            <a:ext cx="7286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wèi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48263" y="3024188"/>
            <a:ext cx="3744912" cy="1873250"/>
            <a:chOff x="4572000" y="2211710"/>
            <a:chExt cx="3744416" cy="1872208"/>
          </a:xfrm>
        </p:grpSpPr>
        <p:sp>
          <p:nvSpPr>
            <p:cNvPr id="7" name="云形标注 6"/>
            <p:cNvSpPr/>
            <p:nvPr/>
          </p:nvSpPr>
          <p:spPr>
            <a:xfrm>
              <a:off x="4572000" y="2211710"/>
              <a:ext cx="3744416" cy="1872208"/>
            </a:xfrm>
            <a:prstGeom prst="cloudCallout">
              <a:avLst>
                <a:gd name="adj1" fmla="val -59063"/>
                <a:gd name="adj2" fmla="val 47006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92" name="文本框 7"/>
            <p:cNvSpPr txBox="1"/>
            <p:nvPr/>
          </p:nvSpPr>
          <p:spPr>
            <a:xfrm>
              <a:off x="4860032" y="2521810"/>
              <a:ext cx="3240360" cy="12741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514350" indent="-514350" eaLnBrk="1" hangingPunct="1">
                <a:lnSpc>
                  <a:spcPct val="120000"/>
                </a:lnSpc>
                <a:buFont typeface="黑体" panose="02010609060101010101" pitchFamily="49" charset="-122"/>
                <a:buAutoNum type="circleNumDbPlain"/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读的速度要慢。</a:t>
              </a:r>
              <a:endPara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514350" indent="-514350" eaLnBrk="1" hangingPunct="1">
                <a:lnSpc>
                  <a:spcPct val="120000"/>
                </a:lnSpc>
                <a:buFont typeface="黑体" panose="02010609060101010101" pitchFamily="49" charset="-122"/>
                <a:buAutoNum type="circleNumDbPlain"/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停顿要得当。</a:t>
              </a:r>
              <a:endPara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35" grpId="0"/>
      <p:bldP spid="3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</a:spPr>
      <a:bodyPr>
        <a:spAutoFit/>
      </a:bodyPr>
      <a:lstStyle>
        <a:defPPr eaLnBrk="1" hangingPunct="1">
          <a:lnSpc>
            <a:spcPct val="120000"/>
          </a:lnSpc>
          <a:defRPr sz="32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2421</Words>
  <Application>WPS 演示</Application>
  <PresentationFormat/>
  <Paragraphs>313</Paragraphs>
  <Slides>49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49</vt:i4>
      </vt:variant>
    </vt:vector>
  </HeadingPairs>
  <TitlesOfParts>
    <vt:vector size="63" baseType="lpstr">
      <vt:lpstr>Arial</vt:lpstr>
      <vt:lpstr>宋体</vt:lpstr>
      <vt:lpstr>Wingdings</vt:lpstr>
      <vt:lpstr>Calibri</vt:lpstr>
      <vt:lpstr>楷体</vt:lpstr>
      <vt:lpstr>Times New Roman</vt:lpstr>
      <vt:lpstr>黑体</vt:lpstr>
      <vt:lpstr>微软雅黑</vt:lpstr>
      <vt:lpstr>Arial Unicode MS</vt:lpstr>
      <vt:lpstr>等线</vt:lpstr>
      <vt:lpstr>Cambria</vt:lpstr>
      <vt:lpstr>Arial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2023-11-01T00:30:00Z</dcterms:created>
  <dcterms:modified xsi:type="dcterms:W3CDTF">2023-11-13T12:07:12Z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627A3C842B644744B1C57C2428C617FA_13</vt:lpwstr>
  </property>
  <property fmtid="{D5CDD505-2E9C-101B-9397-08002B2CF9AE}" pid="4" name="KSOProductBuildVer">
    <vt:lpwstr>2052-12.1.0.15374</vt:lpwstr>
  </property>
</Properties>
</file>