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8"/>
  </p:notesMasterIdLst>
  <p:handoutMasterIdLst>
    <p:handoutMasterId r:id="rId40"/>
  </p:handoutMasterIdLst>
  <p:sldIdLst>
    <p:sldId id="418" r:id="rId4"/>
    <p:sldId id="419" r:id="rId5"/>
    <p:sldId id="422" r:id="rId6"/>
    <p:sldId id="256" r:id="rId7"/>
    <p:sldId id="429" r:id="rId9"/>
    <p:sldId id="423" r:id="rId10"/>
    <p:sldId id="426" r:id="rId11"/>
    <p:sldId id="427" r:id="rId12"/>
    <p:sldId id="424" r:id="rId13"/>
    <p:sldId id="425" r:id="rId14"/>
    <p:sldId id="437" r:id="rId15"/>
    <p:sldId id="438" r:id="rId16"/>
    <p:sldId id="430" r:id="rId17"/>
    <p:sldId id="433" r:id="rId18"/>
    <p:sldId id="434" r:id="rId19"/>
    <p:sldId id="435" r:id="rId20"/>
    <p:sldId id="440" r:id="rId21"/>
    <p:sldId id="439" r:id="rId22"/>
    <p:sldId id="441" r:id="rId23"/>
    <p:sldId id="442" r:id="rId24"/>
    <p:sldId id="436" r:id="rId25"/>
    <p:sldId id="443" r:id="rId26"/>
    <p:sldId id="444" r:id="rId27"/>
    <p:sldId id="445" r:id="rId28"/>
    <p:sldId id="446" r:id="rId29"/>
    <p:sldId id="452" r:id="rId30"/>
    <p:sldId id="453" r:id="rId31"/>
    <p:sldId id="454" r:id="rId32"/>
    <p:sldId id="448" r:id="rId33"/>
    <p:sldId id="449" r:id="rId34"/>
    <p:sldId id="450" r:id="rId35"/>
    <p:sldId id="451" r:id="rId36"/>
    <p:sldId id="456" r:id="rId37"/>
    <p:sldId id="455" r:id="rId38"/>
    <p:sldId id="461" r:id="rId39"/>
  </p:sldIdLst>
  <p:sldSz cx="9144000" cy="51435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704F7"/>
    <a:srgbClr val="F0CA0F"/>
    <a:srgbClr val="FCF3C8"/>
    <a:srgbClr val="E6E6E6"/>
    <a:srgbClr val="FFFFFF"/>
    <a:srgbClr val="0000FF"/>
    <a:srgbClr val="FF00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405"/>
    <p:restoredTop sz="95289"/>
  </p:normalViewPr>
  <p:slideViewPr>
    <p:cSldViewPr snapToGrid="0" showGuides="1">
      <p:cViewPr>
        <p:scale>
          <a:sx n="156" d="100"/>
          <a:sy n="156" d="100"/>
        </p:scale>
        <p:origin x="-324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6E3A386-150D-4102-98B5-0E6F54C66FA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D88F495-5997-4CA8-9739-453634BA380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pic>
        <p:nvPicPr>
          <p:cNvPr id="4403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350" y="6902450"/>
            <a:ext cx="2144713" cy="1884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44038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76200" y="4122738"/>
            <a:ext cx="1096963" cy="1096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"/>
          <p:cNvPicPr>
            <a:picLocks noChangeAspect="1"/>
          </p:cNvPicPr>
          <p:nvPr userDrawn="1"/>
        </p:nvPicPr>
        <p:blipFill>
          <a:blip r:embed="rId4"/>
          <a:srcRect l="13364" t="14104" r="16280" b="24969"/>
          <a:stretch>
            <a:fillRect/>
          </a:stretch>
        </p:blipFill>
        <p:spPr>
          <a:xfrm>
            <a:off x="8099425" y="4238625"/>
            <a:ext cx="1063625" cy="92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27392" r="12167" b="38725"/>
          <a:stretch>
            <a:fillRect/>
          </a:stretch>
        </p:blipFill>
        <p:spPr>
          <a:xfrm>
            <a:off x="2884645" y="93753"/>
            <a:ext cx="2981628" cy="661897"/>
          </a:xfrm>
          <a:custGeom>
            <a:avLst/>
            <a:gdLst>
              <a:gd name="connsiteX0" fmla="*/ 814865 w 2855278"/>
              <a:gd name="connsiteY0" fmla="*/ 316924 h 633848"/>
              <a:gd name="connsiteX1" fmla="*/ 814865 w 2855278"/>
              <a:gd name="connsiteY1" fmla="*/ 522723 h 633848"/>
              <a:gd name="connsiteX2" fmla="*/ 2322196 w 2855278"/>
              <a:gd name="connsiteY2" fmla="*/ 522723 h 633848"/>
              <a:gd name="connsiteX3" fmla="*/ 2322196 w 2855278"/>
              <a:gd name="connsiteY3" fmla="*/ 316924 h 633848"/>
              <a:gd name="connsiteX4" fmla="*/ 0 w 2855278"/>
              <a:gd name="connsiteY4" fmla="*/ 0 h 633848"/>
              <a:gd name="connsiteX5" fmla="*/ 2855278 w 2855278"/>
              <a:gd name="connsiteY5" fmla="*/ 0 h 633848"/>
              <a:gd name="connsiteX6" fmla="*/ 2855278 w 2855278"/>
              <a:gd name="connsiteY6" fmla="*/ 633848 h 633848"/>
              <a:gd name="connsiteX7" fmla="*/ 0 w 2855278"/>
              <a:gd name="connsiteY7" fmla="*/ 633848 h 633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5278" h="633848">
                <a:moveTo>
                  <a:pt x="814865" y="316924"/>
                </a:moveTo>
                <a:lnTo>
                  <a:pt x="814865" y="522723"/>
                </a:lnTo>
                <a:lnTo>
                  <a:pt x="2322196" y="522723"/>
                </a:lnTo>
                <a:lnTo>
                  <a:pt x="2322196" y="316924"/>
                </a:lnTo>
                <a:close/>
                <a:moveTo>
                  <a:pt x="0" y="0"/>
                </a:moveTo>
                <a:lnTo>
                  <a:pt x="2855278" y="0"/>
                </a:lnTo>
                <a:lnTo>
                  <a:pt x="2855278" y="633848"/>
                </a:lnTo>
                <a:lnTo>
                  <a:pt x="0" y="633848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68713" y="3759200"/>
            <a:ext cx="1765300" cy="176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rcRect l="16280" t="14104" r="13364" b="24969"/>
          <a:stretch>
            <a:fillRect/>
          </a:stretch>
        </p:blipFill>
        <p:spPr>
          <a:xfrm>
            <a:off x="-6350" y="4021138"/>
            <a:ext cx="1303338" cy="1128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rcRect l="12161" b="18919"/>
          <a:stretch>
            <a:fillRect/>
          </a:stretch>
        </p:blipFill>
        <p:spPr>
          <a:xfrm>
            <a:off x="0" y="4229100"/>
            <a:ext cx="9906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32725" y="4027488"/>
            <a:ext cx="1422400" cy="142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71450" y="-130175"/>
            <a:ext cx="1208088" cy="1208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6"/>
          <p:cNvPicPr>
            <a:picLocks noChangeAspect="1"/>
          </p:cNvPicPr>
          <p:nvPr userDrawn="1"/>
        </p:nvPicPr>
        <p:blipFill>
          <a:blip r:embed="rId6"/>
          <a:srcRect l="67496"/>
          <a:stretch>
            <a:fillRect/>
          </a:stretch>
        </p:blipFill>
        <p:spPr>
          <a:xfrm>
            <a:off x="-15875" y="1382713"/>
            <a:ext cx="722313" cy="2220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76200" y="4122738"/>
            <a:ext cx="1096963" cy="1096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4"/>
          <a:srcRect l="13364" t="14104" r="16280" b="24969"/>
          <a:stretch>
            <a:fillRect/>
          </a:stretch>
        </p:blipFill>
        <p:spPr>
          <a:xfrm>
            <a:off x="8099425" y="4238625"/>
            <a:ext cx="1063625" cy="92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27392" r="12167" b="38725"/>
          <a:stretch>
            <a:fillRect/>
          </a:stretch>
        </p:blipFill>
        <p:spPr>
          <a:xfrm>
            <a:off x="0" y="161063"/>
            <a:ext cx="2667477" cy="592158"/>
          </a:xfrm>
          <a:custGeom>
            <a:avLst/>
            <a:gdLst>
              <a:gd name="connsiteX0" fmla="*/ 814865 w 2855278"/>
              <a:gd name="connsiteY0" fmla="*/ 316924 h 633848"/>
              <a:gd name="connsiteX1" fmla="*/ 814865 w 2855278"/>
              <a:gd name="connsiteY1" fmla="*/ 522723 h 633848"/>
              <a:gd name="connsiteX2" fmla="*/ 2322196 w 2855278"/>
              <a:gd name="connsiteY2" fmla="*/ 522723 h 633848"/>
              <a:gd name="connsiteX3" fmla="*/ 2322196 w 2855278"/>
              <a:gd name="connsiteY3" fmla="*/ 316924 h 633848"/>
              <a:gd name="connsiteX4" fmla="*/ 0 w 2855278"/>
              <a:gd name="connsiteY4" fmla="*/ 0 h 633848"/>
              <a:gd name="connsiteX5" fmla="*/ 2855278 w 2855278"/>
              <a:gd name="connsiteY5" fmla="*/ 0 h 633848"/>
              <a:gd name="connsiteX6" fmla="*/ 2855278 w 2855278"/>
              <a:gd name="connsiteY6" fmla="*/ 633848 h 633848"/>
              <a:gd name="connsiteX7" fmla="*/ 0 w 2855278"/>
              <a:gd name="connsiteY7" fmla="*/ 633848 h 633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5278" h="633848">
                <a:moveTo>
                  <a:pt x="814865" y="316924"/>
                </a:moveTo>
                <a:lnTo>
                  <a:pt x="814865" y="522723"/>
                </a:lnTo>
                <a:lnTo>
                  <a:pt x="2322196" y="522723"/>
                </a:lnTo>
                <a:lnTo>
                  <a:pt x="2322196" y="316924"/>
                </a:lnTo>
                <a:close/>
                <a:moveTo>
                  <a:pt x="0" y="0"/>
                </a:moveTo>
                <a:lnTo>
                  <a:pt x="2855278" y="0"/>
                </a:lnTo>
                <a:lnTo>
                  <a:pt x="2855278" y="633848"/>
                </a:lnTo>
                <a:lnTo>
                  <a:pt x="0" y="633848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76200" y="4122738"/>
            <a:ext cx="1096963" cy="1096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5"/>
          <p:cNvPicPr>
            <a:picLocks noChangeAspect="1"/>
          </p:cNvPicPr>
          <p:nvPr userDrawn="1"/>
        </p:nvPicPr>
        <p:blipFill>
          <a:blip r:embed="rId4"/>
          <a:srcRect l="13364" t="14104" r="16280" b="24969"/>
          <a:stretch>
            <a:fillRect/>
          </a:stretch>
        </p:blipFill>
        <p:spPr>
          <a:xfrm>
            <a:off x="8099425" y="4238625"/>
            <a:ext cx="1063625" cy="920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5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2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image" Target="../media/image5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32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0.png"/><Relationship Id="rId2" Type="http://schemas.microsoft.com/office/2007/relationships/media" Target="file:///\\pc-2\&#31508;&#39034;&#23383;&#24211;\&#26089;.wmv" TargetMode="External"/><Relationship Id="rId1" Type="http://schemas.openxmlformats.org/officeDocument/2006/relationships/video" Target="file:///\\pc-2\&#31508;&#39034;&#23383;&#24211;\&#26089;.wmv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microsoft.com/office/2007/relationships/media" Target="file:///\\pc-2\&#31508;&#39034;&#23383;&#24211;\&#20070;.wmv" TargetMode="External"/><Relationship Id="rId1" Type="http://schemas.openxmlformats.org/officeDocument/2006/relationships/video" Target="file:///\\pc-2\&#31508;&#39034;&#23383;&#24211;\&#20070;.wmv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1.png"/><Relationship Id="rId2" Type="http://schemas.microsoft.com/office/2007/relationships/media" Target="file:///\\pc-2\&#31508;&#39034;&#23383;&#24211;\&#23610;.wmv" TargetMode="External"/><Relationship Id="rId1" Type="http://schemas.openxmlformats.org/officeDocument/2006/relationships/video" Target="file:///\\pc-2\&#31508;&#39034;&#23383;&#24211;\&#23610;.wmv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2.png"/><Relationship Id="rId2" Type="http://schemas.microsoft.com/office/2007/relationships/media" Target="file:///\\pc-2\&#31508;&#39034;&#23383;&#24211;\&#20992;.wmv" TargetMode="External"/><Relationship Id="rId1" Type="http://schemas.openxmlformats.org/officeDocument/2006/relationships/video" Target="file:///\\pc-2\&#31508;&#39034;&#23383;&#24211;\&#20992;.wmv" TargetMode="Externa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3.png"/><Relationship Id="rId2" Type="http://schemas.microsoft.com/office/2007/relationships/media" Target="file:///\\pc-2\&#31508;&#39034;&#23383;&#24211;\&#26412;.wmv" TargetMode="External"/><Relationship Id="rId1" Type="http://schemas.openxmlformats.org/officeDocument/2006/relationships/video" Target="file:///\\pc-2\&#31508;&#39034;&#23383;&#24211;\&#26412;.wmv" TargetMode="Externa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32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4.png"/><Relationship Id="rId2" Type="http://schemas.microsoft.com/office/2007/relationships/media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8%20&#23567;&#20070;&#21253;\8%20&#23567;&#20070;&#21253;%20&#12304;&#25945;&#26696;&#21305;&#37197;&#29256;&#12305;&#25512;&#33616;&#10084;\&#23567;&#20070;&#21253;.mp3" TargetMode="External"/><Relationship Id="rId1" Type="http://schemas.openxmlformats.org/officeDocument/2006/relationships/audio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8%20&#23567;&#20070;&#21253;\8%20&#23567;&#20070;&#21253;%20&#12304;&#25945;&#26696;&#21305;&#37197;&#29256;&#12305;&#25512;&#33616;&#10084;\&#23567;&#20070;&#21253;.mp3" TargetMode="Externa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46.png"/><Relationship Id="rId4" Type="http://schemas.openxmlformats.org/officeDocument/2006/relationships/image" Target="../media/image68.jpe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4.png"/><Relationship Id="rId3" Type="http://schemas.microsoft.com/office/2007/relationships/media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8%20&#23567;&#20070;&#21253;\8%20&#23567;&#20070;&#21253;%20&#12304;&#25945;&#26696;&#21305;&#37197;&#29256;&#12305;&#25512;&#33616;&#10084;\&#25105;&#20250;&#33258;&#24049;&#25910;&#25342;&#20070;&#21253;.mp3" TargetMode="External"/><Relationship Id="rId2" Type="http://schemas.openxmlformats.org/officeDocument/2006/relationships/audio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0116;&#21333;&#20803;\&#19978;&#35838;&#35838;&#20214;+&#25945;&#26696;\8%20&#23567;&#20070;&#21253;\8%20&#23567;&#20070;&#21253;%20&#12304;&#25945;&#26696;&#21305;&#37197;&#29256;&#12305;&#25512;&#33616;&#10084;\&#25105;&#20250;&#33258;&#24049;&#25910;&#25342;&#20070;&#21253;.mp3" TargetMode="External"/><Relationship Id="rId1" Type="http://schemas.openxmlformats.org/officeDocument/2006/relationships/image" Target="../media/image6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microsoft.com/office/2007/relationships/media" Target="file:///\\pc-2\&#31508;&#39034;&#23383;&#24211;\&#20070;.wmv" TargetMode="External"/><Relationship Id="rId4" Type="http://schemas.openxmlformats.org/officeDocument/2006/relationships/video" Target="file:///\\pc-2\&#31508;&#39034;&#23383;&#24211;\&#20070;.wmv" TargetMode="External"/><Relationship Id="rId3" Type="http://schemas.openxmlformats.org/officeDocument/2006/relationships/image" Target="../media/image37.png"/><Relationship Id="rId2" Type="http://schemas.microsoft.com/office/2007/relationships/media" Target="file:///\\pc-2\&#31508;&#39034;&#23383;&#24211;\&#21253;.wmv" TargetMode="Externa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2.png"/><Relationship Id="rId1" Type="http://schemas.openxmlformats.org/officeDocument/2006/relationships/video" Target="file:///\\pc-2\&#31508;&#39034;&#23383;&#24211;\&#21253;.wmv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7.jpeg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32.png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>
            <a:hlinkClick r:id="rId1" action="ppaction://hlinksldjump"/>
          </p:cNvPr>
          <p:cNvSpPr txBox="1"/>
          <p:nvPr/>
        </p:nvSpPr>
        <p:spPr bwMode="auto">
          <a:xfrm>
            <a:off x="2363788" y="1470025"/>
            <a:ext cx="18065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chemeClr val="bg1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>
            <a:hlinkClick r:id="rId2" action="ppaction://hlinksldjump"/>
          </p:cNvPr>
          <p:cNvSpPr txBox="1"/>
          <p:nvPr/>
        </p:nvSpPr>
        <p:spPr bwMode="auto">
          <a:xfrm>
            <a:off x="4954588" y="2062163"/>
            <a:ext cx="18065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kern="1200" cap="none" spc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chemeClr val="bg1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232283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0" y="995363"/>
            <a:ext cx="1993900" cy="290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757488" y="1819275"/>
            <a:ext cx="2176463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作业本</a:t>
            </a:r>
            <a:endParaRPr kumimoji="0" lang="zh-CN" altLang="en-US" sz="48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44775" y="1357313"/>
            <a:ext cx="22891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zuò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běn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57488" y="1819275"/>
            <a:ext cx="700088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</a:t>
            </a:r>
            <a:endParaRPr kumimoji="0" lang="zh-CN" altLang="en-US" sz="4800" b="1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1150" y="1974850"/>
            <a:ext cx="298450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2644775" y="2935288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单人旁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51463" y="708025"/>
            <a:ext cx="3459162" cy="922338"/>
            <a:chOff x="601026" y="2061785"/>
            <a:chExt cx="3458472" cy="921578"/>
          </a:xfrm>
        </p:grpSpPr>
        <p:sp>
          <p:nvSpPr>
            <p:cNvPr id="19" name="矩形 18"/>
            <p:cNvSpPr/>
            <p:nvPr/>
          </p:nvSpPr>
          <p:spPr bwMode="auto">
            <a:xfrm>
              <a:off x="1791414" y="2152198"/>
              <a:ext cx="2268084" cy="8311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12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直尺</a:t>
              </a:r>
              <a:endParaRPr kumimoji="0" lang="zh-CN" altLang="en-US" sz="48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7427" name="图片 9"/>
            <p:cNvPicPr>
              <a:picLocks noChangeAspect="1"/>
            </p:cNvPicPr>
            <p:nvPr/>
          </p:nvPicPr>
          <p:blipFill>
            <a:blip r:embed="rId3"/>
            <a:srcRect l="3320" t="39713" r="2930" b="40495"/>
            <a:stretch>
              <a:fillRect/>
            </a:stretch>
          </p:blipFill>
          <p:spPr>
            <a:xfrm rot="-909881">
              <a:off x="601026" y="2061785"/>
              <a:ext cx="2379254" cy="37671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1" name="组合 20"/>
          <p:cNvGrpSpPr/>
          <p:nvPr/>
        </p:nvGrpSpPr>
        <p:grpSpPr>
          <a:xfrm>
            <a:off x="5345113" y="3086100"/>
            <a:ext cx="3681412" cy="1277938"/>
            <a:chOff x="3249367" y="1957223"/>
            <a:chExt cx="3680996" cy="1278060"/>
          </a:xfrm>
        </p:grpSpPr>
        <p:pic>
          <p:nvPicPr>
            <p:cNvPr id="17424" name="图片 1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224" r="8362" b="4593"/>
            <a:stretch>
              <a:fillRect/>
            </a:stretch>
          </p:blipFill>
          <p:spPr>
            <a:xfrm>
              <a:off x="3249367" y="1957223"/>
              <a:ext cx="1617419" cy="12780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矩形 22"/>
            <p:cNvSpPr/>
            <p:nvPr/>
          </p:nvSpPr>
          <p:spPr bwMode="auto">
            <a:xfrm>
              <a:off x="4662082" y="2327146"/>
              <a:ext cx="2268281" cy="8303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12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卷尺</a:t>
              </a:r>
              <a:endParaRPr kumimoji="0" lang="zh-CN" altLang="en-US" sz="48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87975" y="1498600"/>
            <a:ext cx="3113088" cy="1739900"/>
            <a:chOff x="5737859" y="1238965"/>
            <a:chExt cx="3112092" cy="1739762"/>
          </a:xfrm>
        </p:grpSpPr>
        <p:pic>
          <p:nvPicPr>
            <p:cNvPr id="17422" name="图片 11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37859" y="1238965"/>
              <a:ext cx="2027827" cy="11464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矩形 25"/>
            <p:cNvSpPr/>
            <p:nvPr/>
          </p:nvSpPr>
          <p:spPr bwMode="auto">
            <a:xfrm>
              <a:off x="6361547" y="2146943"/>
              <a:ext cx="2488404" cy="8317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12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三角尺</a:t>
              </a:r>
              <a:endParaRPr kumimoji="0" lang="zh-CN" altLang="en-US" sz="48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7375525" y="612775"/>
            <a:ext cx="72707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551738" y="2120900"/>
            <a:ext cx="7286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29513" y="3216275"/>
            <a:ext cx="72707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23"/>
          <p:cNvGrpSpPr/>
          <p:nvPr/>
        </p:nvGrpSpPr>
        <p:grpSpPr bwMode="auto">
          <a:xfrm>
            <a:off x="3610292" y="105417"/>
            <a:ext cx="1826578" cy="604989"/>
            <a:chOff x="1320307" y="450170"/>
            <a:chExt cx="1944769" cy="589346"/>
          </a:xfrm>
          <a:noFill/>
        </p:grpSpPr>
        <p:sp>
          <p:nvSpPr>
            <p:cNvPr id="13" name="矩形: 圆角 24"/>
            <p:cNvSpPr/>
            <p:nvPr/>
          </p:nvSpPr>
          <p:spPr>
            <a:xfrm>
              <a:off x="1320307" y="466055"/>
              <a:ext cx="1944769" cy="5734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文本框 25"/>
            <p:cNvSpPr txBox="1">
              <a:spLocks noChangeArrowheads="1"/>
            </p:cNvSpPr>
            <p:nvPr/>
          </p:nvSpPr>
          <p:spPr bwMode="auto">
            <a:xfrm>
              <a:off x="1320307" y="450170"/>
              <a:ext cx="1944769" cy="5851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认读生字</a:t>
              </a:r>
              <a:endParaRPr kumimoji="0" lang="zh-CN" altLang="en-US" sz="32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435" name="矩形 9"/>
          <p:cNvSpPr/>
          <p:nvPr/>
        </p:nvSpPr>
        <p:spPr>
          <a:xfrm>
            <a:off x="727075" y="1390650"/>
            <a:ext cx="7413625" cy="3140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作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笔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校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3"/>
          <p:cNvSpPr txBox="1"/>
          <p:nvPr/>
        </p:nvSpPr>
        <p:spPr>
          <a:xfrm>
            <a:off x="620713" y="1196975"/>
            <a:ext cx="79914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shū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bāo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chǐ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zuò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yè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běn</a:t>
            </a:r>
            <a:endParaRPr kumimoji="0" lang="en-US" altLang="zh-CN" sz="4000" b="1" kern="1200" cap="none" spc="0" normalizeH="0" baseline="0" noProof="0" dirty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84325" y="2724150"/>
            <a:ext cx="702786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bǐ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dāo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kè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zǎo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xiào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23"/>
          <p:cNvGrpSpPr/>
          <p:nvPr/>
        </p:nvGrpSpPr>
        <p:grpSpPr bwMode="auto">
          <a:xfrm>
            <a:off x="618649" y="97277"/>
            <a:ext cx="1826578" cy="604990"/>
            <a:chOff x="1320307" y="450170"/>
            <a:chExt cx="1944769" cy="589346"/>
          </a:xfrm>
          <a:noFill/>
        </p:grpSpPr>
        <p:sp>
          <p:nvSpPr>
            <p:cNvPr id="3" name="矩形: 圆角 24"/>
            <p:cNvSpPr/>
            <p:nvPr/>
          </p:nvSpPr>
          <p:spPr>
            <a:xfrm>
              <a:off x="1320307" y="466055"/>
              <a:ext cx="1944769" cy="5734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文本框 25"/>
            <p:cNvSpPr txBox="1">
              <a:spLocks noChangeArrowheads="1"/>
            </p:cNvSpPr>
            <p:nvPr/>
          </p:nvSpPr>
          <p:spPr bwMode="auto">
            <a:xfrm>
              <a:off x="1320307" y="450170"/>
              <a:ext cx="1944769" cy="5851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游戏巩固</a:t>
              </a:r>
              <a:endParaRPr kumimoji="0" lang="zh-CN" altLang="en-US" sz="32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459" name="矩形 4"/>
          <p:cNvSpPr/>
          <p:nvPr/>
        </p:nvSpPr>
        <p:spPr>
          <a:xfrm>
            <a:off x="492125" y="889000"/>
            <a:ext cx="25019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抢答拼读</a:t>
            </a:r>
            <a:r>
              <a:rPr lang="zh-CN" altLang="en-US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6" name="尺子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21023">
            <a:off x="3748088" y="3592513"/>
            <a:ext cx="1593850" cy="1160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橡皮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738" y="1825625"/>
            <a:ext cx="1225550" cy="82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38742">
            <a:off x="3875088" y="1558925"/>
            <a:ext cx="1014412" cy="1354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33895" r="72433" b="19694"/>
          <a:stretch>
            <a:fillRect/>
          </a:stretch>
        </p:blipFill>
        <p:spPr>
          <a:xfrm>
            <a:off x="6337300" y="1765300"/>
            <a:ext cx="882650" cy="1112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04" t="-2127" r="35451" b="42589"/>
          <a:stretch>
            <a:fillRect/>
          </a:stretch>
        </p:blipFill>
        <p:spPr>
          <a:xfrm>
            <a:off x="923327" y="3130656"/>
            <a:ext cx="1782983" cy="15714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3338" y="3216275"/>
            <a:ext cx="1211262" cy="1716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圆角矩形 25"/>
          <p:cNvSpPr/>
          <p:nvPr/>
        </p:nvSpPr>
        <p:spPr>
          <a:xfrm>
            <a:off x="708025" y="1057275"/>
            <a:ext cx="7702550" cy="355758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0CA0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3" name="矩形 20"/>
          <p:cNvSpPr/>
          <p:nvPr/>
        </p:nvSpPr>
        <p:spPr>
          <a:xfrm>
            <a:off x="979488" y="1193800"/>
            <a:ext cx="7431087" cy="3286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 的 小 书 包，宝 贝 真 不 少。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课 本 作 业 本，铅 笔 转 笔 刀。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上 课 静 悄 悄，下 课 不 乱 跑。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天 天 起 得 早，陪 我 去 学 校。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1042988" y="1057275"/>
            <a:ext cx="71183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de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shū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bāo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bǎo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bèi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zhēn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bù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shǎo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79488" y="1849438"/>
            <a:ext cx="71183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kè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běn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zuò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yè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běn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qiān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bǐ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zhuàn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bǐ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dāo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4" name="TextBox 14"/>
          <p:cNvSpPr txBox="1"/>
          <p:nvPr/>
        </p:nvSpPr>
        <p:spPr>
          <a:xfrm>
            <a:off x="781050" y="2703513"/>
            <a:ext cx="74564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shànɡ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kè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jìnɡ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qiāo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qiāo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xià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kè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bú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luàn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pǎo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5" name="TextBox 14"/>
          <p:cNvSpPr txBox="1"/>
          <p:nvPr/>
        </p:nvSpPr>
        <p:spPr>
          <a:xfrm>
            <a:off x="781050" y="3541713"/>
            <a:ext cx="74564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tiān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tiān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qǐ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de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zǎo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péi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qù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xué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xiào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0488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合 2"/>
          <p:cNvGrpSpPr/>
          <p:nvPr/>
        </p:nvGrpSpPr>
        <p:grpSpPr>
          <a:xfrm>
            <a:off x="6319838" y="3932238"/>
            <a:ext cx="2489200" cy="974725"/>
            <a:chOff x="1176831" y="20170"/>
            <a:chExt cx="3177939" cy="968152"/>
          </a:xfrm>
        </p:grpSpPr>
        <p:pic>
          <p:nvPicPr>
            <p:cNvPr id="21538" name="Picture 10" descr="http://www.xxjxsj.cn/article/UploadPic/2011-4/20114251218045055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76831" y="20170"/>
              <a:ext cx="1304187" cy="9681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TextBox 1"/>
            <p:cNvSpPr txBox="1"/>
            <p:nvPr/>
          </p:nvSpPr>
          <p:spPr>
            <a:xfrm>
              <a:off x="2541343" y="47147"/>
              <a:ext cx="1813427" cy="581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rgbClr val="C00000"/>
                  </a:solidFill>
                  <a:effectLst>
                    <a:reflection blurRad="6350" stA="60000" endA="900" endPos="58000" dir="5400000" sy="-100000" algn="bl" rotWithShape="0"/>
                  </a:effectLst>
                  <a:latin typeface="+mj-ea"/>
                  <a:ea typeface="+mj-ea"/>
                  <a:cs typeface="+mn-cs"/>
                </a:rPr>
                <a:t>我会写</a:t>
              </a:r>
              <a:endParaRPr kumimoji="0" lang="zh-CN" altLang="en-US" sz="3200" b="1" kern="1200" cap="none" spc="0" normalizeH="0" baseline="0" noProof="0" dirty="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21507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08" name="组合 7"/>
          <p:cNvGrpSpPr/>
          <p:nvPr/>
        </p:nvGrpSpPr>
        <p:grpSpPr>
          <a:xfrm>
            <a:off x="388938" y="1712913"/>
            <a:ext cx="1511300" cy="1598612"/>
            <a:chOff x="6455816" y="1780015"/>
            <a:chExt cx="852148" cy="857802"/>
          </a:xfrm>
        </p:grpSpPr>
        <p:grpSp>
          <p:nvGrpSpPr>
            <p:cNvPr id="21533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2153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Arial" panose="020B0604020202020204" pitchFamily="34" charset="0"/>
                </a:endParaRPr>
              </a:p>
            </p:txBody>
          </p:sp>
          <p:cxnSp>
            <p:nvCxnSpPr>
              <p:cNvPr id="2153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3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34" name="TextBox 42"/>
            <p:cNvSpPr txBox="1"/>
            <p:nvPr/>
          </p:nvSpPr>
          <p:spPr>
            <a:xfrm>
              <a:off x="6509455" y="1780015"/>
              <a:ext cx="798509" cy="7764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早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09" name="组合 7"/>
          <p:cNvGrpSpPr/>
          <p:nvPr/>
        </p:nvGrpSpPr>
        <p:grpSpPr>
          <a:xfrm>
            <a:off x="2093913" y="1725613"/>
            <a:ext cx="1458912" cy="1573212"/>
            <a:chOff x="6455816" y="1786917"/>
            <a:chExt cx="847618" cy="850900"/>
          </a:xfrm>
        </p:grpSpPr>
        <p:grpSp>
          <p:nvGrpSpPr>
            <p:cNvPr id="21528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2153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Arial" panose="020B0604020202020204" pitchFamily="34" charset="0"/>
                </a:endParaRPr>
              </a:p>
            </p:txBody>
          </p:sp>
          <p:cxnSp>
            <p:nvCxnSpPr>
              <p:cNvPr id="2153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3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29" name="TextBox 42"/>
            <p:cNvSpPr txBox="1"/>
            <p:nvPr/>
          </p:nvSpPr>
          <p:spPr>
            <a:xfrm>
              <a:off x="6504925" y="1786917"/>
              <a:ext cx="798509" cy="7825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书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0" name="组合 7"/>
          <p:cNvGrpSpPr/>
          <p:nvPr/>
        </p:nvGrpSpPr>
        <p:grpSpPr>
          <a:xfrm>
            <a:off x="3684588" y="1689100"/>
            <a:ext cx="1608137" cy="1624013"/>
            <a:chOff x="6455816" y="1772885"/>
            <a:chExt cx="836613" cy="864932"/>
          </a:xfrm>
        </p:grpSpPr>
        <p:grpSp>
          <p:nvGrpSpPr>
            <p:cNvPr id="21523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2152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Arial" panose="020B0604020202020204" pitchFamily="34" charset="0"/>
                </a:endParaRPr>
              </a:p>
            </p:txBody>
          </p:sp>
          <p:cxnSp>
            <p:nvCxnSpPr>
              <p:cNvPr id="2152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2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24" name="TextBox 42"/>
            <p:cNvSpPr txBox="1"/>
            <p:nvPr/>
          </p:nvSpPr>
          <p:spPr>
            <a:xfrm>
              <a:off x="6493219" y="1772885"/>
              <a:ext cx="798509" cy="7892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刀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1" name="组合 7"/>
          <p:cNvGrpSpPr/>
          <p:nvPr/>
        </p:nvGrpSpPr>
        <p:grpSpPr>
          <a:xfrm>
            <a:off x="5443538" y="1708150"/>
            <a:ext cx="1539875" cy="1584325"/>
            <a:chOff x="6455816" y="1772885"/>
            <a:chExt cx="836613" cy="864932"/>
          </a:xfrm>
        </p:grpSpPr>
        <p:grpSp>
          <p:nvGrpSpPr>
            <p:cNvPr id="21518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2152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Arial" panose="020B0604020202020204" pitchFamily="34" charset="0"/>
                </a:endParaRPr>
              </a:p>
            </p:txBody>
          </p:sp>
          <p:cxnSp>
            <p:nvCxnSpPr>
              <p:cNvPr id="2152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2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19" name="TextBox 42"/>
            <p:cNvSpPr txBox="1"/>
            <p:nvPr/>
          </p:nvSpPr>
          <p:spPr>
            <a:xfrm>
              <a:off x="6493219" y="1772885"/>
              <a:ext cx="798509" cy="7892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尺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2" name="组合 7"/>
          <p:cNvGrpSpPr/>
          <p:nvPr/>
        </p:nvGrpSpPr>
        <p:grpSpPr>
          <a:xfrm>
            <a:off x="7167563" y="1731963"/>
            <a:ext cx="1539875" cy="1585912"/>
            <a:chOff x="6455816" y="1772885"/>
            <a:chExt cx="836613" cy="864932"/>
          </a:xfrm>
        </p:grpSpPr>
        <p:grpSp>
          <p:nvGrpSpPr>
            <p:cNvPr id="21513" name="组合 7"/>
            <p:cNvGrpSpPr/>
            <p:nvPr/>
          </p:nvGrpSpPr>
          <p:grpSpPr>
            <a:xfrm>
              <a:off x="6455816" y="1786917"/>
              <a:ext cx="836613" cy="850900"/>
              <a:chOff x="2437" y="2032"/>
              <a:chExt cx="1244" cy="1264"/>
            </a:xfrm>
          </p:grpSpPr>
          <p:sp>
            <p:nvSpPr>
              <p:cNvPr id="2151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1600" dirty="0">
                  <a:latin typeface="Arial" panose="020B0604020202020204" pitchFamily="34" charset="0"/>
                </a:endParaRPr>
              </a:p>
            </p:txBody>
          </p:sp>
          <p:cxnSp>
            <p:nvCxnSpPr>
              <p:cNvPr id="2151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1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14" name="TextBox 42"/>
            <p:cNvSpPr txBox="1"/>
            <p:nvPr/>
          </p:nvSpPr>
          <p:spPr>
            <a:xfrm>
              <a:off x="6493219" y="1772885"/>
              <a:ext cx="798509" cy="7892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</a:t>
              </a:r>
              <a:endPara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早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04913" y="1460500"/>
            <a:ext cx="2016125" cy="1982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733550" y="860425"/>
            <a:ext cx="9588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704F7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zǎo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704F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22738" y="2928938"/>
            <a:ext cx="43053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字的字形略扁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0575" y="146526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30575" y="213201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9938" y="146050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上下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书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92188" y="1579563"/>
            <a:ext cx="1989137" cy="1982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508125" y="931863"/>
            <a:ext cx="9588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704F7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shū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704F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6" name="矩形 3"/>
          <p:cNvSpPr/>
          <p:nvPr/>
        </p:nvSpPr>
        <p:spPr>
          <a:xfrm>
            <a:off x="3279775" y="2503488"/>
            <a:ext cx="5427663" cy="180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第一笔横折略小，第二笔横折钩略宽，竖要直，点不能碰到横折。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5325" y="116046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5325" y="182880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4688" y="115570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独体字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尺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7850" y="1500188"/>
            <a:ext cx="1990725" cy="1982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093788" y="792163"/>
            <a:ext cx="9588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704F7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chǐ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33675" y="108108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33675" y="172720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83038" y="1076325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独体字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583" name="矩形 7"/>
          <p:cNvSpPr/>
          <p:nvPr/>
        </p:nvSpPr>
        <p:spPr>
          <a:xfrm>
            <a:off x="2790825" y="2311400"/>
            <a:ext cx="6003925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第二笔横起笔在横中线上；捺要写得伸展、圆满，与撇的收笔在同一水平线上。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刀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19175" y="1492250"/>
            <a:ext cx="1989138" cy="1982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533525" y="685800"/>
            <a:ext cx="9588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704F7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dāo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704F7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4" name="矩形 3"/>
          <p:cNvSpPr/>
          <p:nvPr/>
        </p:nvSpPr>
        <p:spPr>
          <a:xfrm>
            <a:off x="3248025" y="2351088"/>
            <a:ext cx="5338763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撇在田字格竖中线的位置起笔，撇的收笔与横折钩在同一水平线上。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71825" y="105727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1825" y="1703388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21188" y="105251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独体字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本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65150" y="1363663"/>
            <a:ext cx="1982788" cy="198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077913" y="657225"/>
            <a:ext cx="958850" cy="706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704F7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běn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704F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62238" y="62865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62238" y="128746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62238" y="194310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1600" y="623888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独体字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3513" y="129540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一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62238" y="2527300"/>
            <a:ext cx="6029325" cy="1865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    横要写得平直，竖与竖中线重合，要写端正，撇捺要舒展，最后一笔短横不碰到撇和捺。</a:t>
            </a:r>
            <a:endParaRPr kumimoji="0" lang="en-US" altLang="zh-CN" sz="3200" b="1" kern="1200" cap="none" spc="0" normalizeH="0" baseline="0" noProof="0" dirty="0"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云形 15"/>
          <p:cNvSpPr/>
          <p:nvPr/>
        </p:nvSpPr>
        <p:spPr>
          <a:xfrm>
            <a:off x="7742238" y="2028825"/>
            <a:ext cx="1254125" cy="820738"/>
          </a:xfrm>
          <a:prstGeom prst="cloud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云形 13"/>
          <p:cNvSpPr/>
          <p:nvPr/>
        </p:nvSpPr>
        <p:spPr>
          <a:xfrm>
            <a:off x="6553200" y="3592513"/>
            <a:ext cx="976313" cy="722313"/>
          </a:xfrm>
          <a:prstGeom prst="cloud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174625" y="2343150"/>
            <a:ext cx="1255713" cy="820738"/>
          </a:xfrm>
          <a:prstGeom prst="cloud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25"/>
          <p:cNvSpPr txBox="1">
            <a:spLocks noChangeArrowheads="1"/>
          </p:cNvSpPr>
          <p:nvPr/>
        </p:nvSpPr>
        <p:spPr bwMode="auto">
          <a:xfrm>
            <a:off x="3808002" y="95847"/>
            <a:ext cx="1471812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猜谜语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2900" y="1038225"/>
            <a:ext cx="2662238" cy="2455863"/>
          </a:xfrm>
          <a:prstGeom prst="rect">
            <a:avLst/>
          </a:prstGeom>
          <a:ln w="12700">
            <a:solidFill>
              <a:schemeClr val="bg1"/>
            </a:solidFill>
            <a:prstDash val="dashDot"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像糖不是糖，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有长也有方，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帮你改错字，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它可不怕脏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0288" y="3565525"/>
            <a:ext cx="7339013" cy="1273175"/>
          </a:xfrm>
          <a:prstGeom prst="rect">
            <a:avLst/>
          </a:prstGeom>
          <a:ln w="12700">
            <a:solidFill>
              <a:schemeClr val="bg1"/>
            </a:solidFill>
            <a:prstDash val="dashDot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有厚也有薄，有长也有方，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打开看一看，知识里面藏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）。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41850" y="1038225"/>
            <a:ext cx="3460750" cy="2455863"/>
          </a:xfrm>
          <a:prstGeom prst="rect">
            <a:avLst/>
          </a:prstGeom>
          <a:ln w="12700">
            <a:solidFill>
              <a:schemeClr val="bg1"/>
            </a:solidFill>
            <a:prstDash val="dashDot"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小小身子细又长，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身穿彩衣直心肠，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嘴巴尖尖会写算，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只见短来不见长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1463" y="2439988"/>
            <a:ext cx="10064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橡皮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00838" y="3592513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书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37488" y="2098675"/>
            <a:ext cx="10064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铅笔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9" t="942" r="13406" b="8311"/>
          <a:stretch>
            <a:fillRect/>
          </a:stretch>
        </p:blipFill>
        <p:spPr>
          <a:xfrm>
            <a:off x="143908" y="1190019"/>
            <a:ext cx="1377314" cy="11173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8263" y="3354388"/>
            <a:ext cx="1060450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2413" y="1055688"/>
            <a:ext cx="1193800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180182" y="16977"/>
            <a:ext cx="1801812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reflection blurRad="6350" stA="60000" endA="900" endPos="58000" dir="5400000" sy="-10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/>
      <p:bldP spid="13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23"/>
          <p:cNvGrpSpPr/>
          <p:nvPr/>
        </p:nvGrpSpPr>
        <p:grpSpPr bwMode="auto">
          <a:xfrm>
            <a:off x="3658711" y="57717"/>
            <a:ext cx="1826578" cy="604989"/>
            <a:chOff x="1320307" y="450170"/>
            <a:chExt cx="1944769" cy="589346"/>
          </a:xfrm>
          <a:noFill/>
        </p:grpSpPr>
        <p:sp>
          <p:nvSpPr>
            <p:cNvPr id="3" name="矩形: 圆角 24"/>
            <p:cNvSpPr/>
            <p:nvPr/>
          </p:nvSpPr>
          <p:spPr>
            <a:xfrm>
              <a:off x="1320307" y="466055"/>
              <a:ext cx="1944769" cy="5734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文本框 25"/>
            <p:cNvSpPr txBox="1">
              <a:spLocks noChangeArrowheads="1"/>
            </p:cNvSpPr>
            <p:nvPr/>
          </p:nvSpPr>
          <p:spPr bwMode="auto">
            <a:xfrm>
              <a:off x="1320307" y="450170"/>
              <a:ext cx="1944769" cy="5851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总结齐读</a:t>
              </a:r>
              <a:endParaRPr kumimoji="0" lang="zh-CN" altLang="en-US" sz="32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7651" name="矩形 8"/>
          <p:cNvSpPr/>
          <p:nvPr/>
        </p:nvSpPr>
        <p:spPr>
          <a:xfrm>
            <a:off x="904875" y="1255713"/>
            <a:ext cx="7413625" cy="3140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作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笔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校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798513" y="1062038"/>
            <a:ext cx="79914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shū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bāo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chǐ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zuò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yè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běn</a:t>
            </a:r>
            <a:endParaRPr kumimoji="0" lang="en-US" altLang="zh-CN" sz="4000" b="1" kern="1200" cap="none" spc="0" normalizeH="0" baseline="0" noProof="0" dirty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2125" y="2589213"/>
            <a:ext cx="702786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bǐ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dāo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kè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zǎo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xiào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4875" y="1255713"/>
            <a:ext cx="7413625" cy="3140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作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笔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校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960438" y="1417638"/>
            <a:ext cx="774382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回家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后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拼读两遍今天学过的字。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试着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把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课文里的儿歌读给爸爸妈妈听。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自己整理书包。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675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79388" y="180975"/>
            <a:ext cx="1801812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reflection blurRad="6350" stA="60000" endA="900" endPos="58000" dir="5400000" sy="-10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699" name="矩形 8"/>
          <p:cNvSpPr/>
          <p:nvPr/>
        </p:nvSpPr>
        <p:spPr>
          <a:xfrm>
            <a:off x="377825" y="1270000"/>
            <a:ext cx="30495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1000"/>
              </a:spcAft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齐读文具名称</a:t>
            </a: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：</a:t>
            </a:r>
            <a:endParaRPr lang="zh-CN" altLang="zh-CN" sz="2800" b="1" dirty="0">
              <a:solidFill>
                <a:srgbClr val="FF0000"/>
              </a:solidFill>
              <a:latin typeface="Tahoma" panose="020B0604030504040204" pitchFamily="34" charset="0"/>
              <a:ea typeface="微软雅黑" panose="020B0503020204020204" charset="-122"/>
            </a:endParaRPr>
          </a:p>
        </p:txBody>
      </p:sp>
      <p:pic>
        <p:nvPicPr>
          <p:cNvPr id="16" name="尺子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21023">
            <a:off x="3902075" y="3365500"/>
            <a:ext cx="1593850" cy="1160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橡皮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663" y="1736725"/>
            <a:ext cx="1225550" cy="82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38742">
            <a:off x="3873500" y="1495425"/>
            <a:ext cx="1016000" cy="1354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/>
          <a:srcRect t="33895" r="72433" b="19694"/>
          <a:stretch>
            <a:fillRect/>
          </a:stretch>
        </p:blipFill>
        <p:spPr>
          <a:xfrm>
            <a:off x="6853238" y="1414463"/>
            <a:ext cx="881063" cy="1112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04" t="-2127" r="35451" b="42589"/>
          <a:stretch>
            <a:fillRect/>
          </a:stretch>
        </p:blipFill>
        <p:spPr>
          <a:xfrm>
            <a:off x="855321" y="2945653"/>
            <a:ext cx="1782983" cy="15714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3575" y="2978150"/>
            <a:ext cx="1211263" cy="1716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6" name="文本框 25"/>
          <p:cNvSpPr txBox="1"/>
          <p:nvPr/>
        </p:nvSpPr>
        <p:spPr>
          <a:xfrm>
            <a:off x="3659188" y="77788"/>
            <a:ext cx="18256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2"/>
          <p:cNvSpPr/>
          <p:nvPr/>
        </p:nvSpPr>
        <p:spPr>
          <a:xfrm>
            <a:off x="904875" y="1255713"/>
            <a:ext cx="7413625" cy="3140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作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笔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校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8513" y="1062038"/>
            <a:ext cx="79914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shū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bāo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chǐ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zuò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yè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běn</a:t>
            </a:r>
            <a:endParaRPr kumimoji="0" lang="en-US" altLang="zh-CN" sz="4000" b="1" kern="1200" cap="none" spc="0" normalizeH="0" baseline="0" noProof="0" dirty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2125" y="2589213"/>
            <a:ext cx="702786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bǐ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dāo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kè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zǎo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xiào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23"/>
          <p:cNvGrpSpPr/>
          <p:nvPr/>
        </p:nvGrpSpPr>
        <p:grpSpPr bwMode="auto">
          <a:xfrm>
            <a:off x="3698398" y="141923"/>
            <a:ext cx="1826578" cy="604989"/>
            <a:chOff x="1320307" y="450170"/>
            <a:chExt cx="1944769" cy="589346"/>
          </a:xfrm>
          <a:noFill/>
        </p:grpSpPr>
        <p:sp>
          <p:nvSpPr>
            <p:cNvPr id="8" name="矩形: 圆角 24"/>
            <p:cNvSpPr/>
            <p:nvPr/>
          </p:nvSpPr>
          <p:spPr>
            <a:xfrm>
              <a:off x="1320307" y="466055"/>
              <a:ext cx="1944769" cy="5734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文本框 25"/>
            <p:cNvSpPr txBox="1">
              <a:spLocks noChangeArrowheads="1"/>
            </p:cNvSpPr>
            <p:nvPr/>
          </p:nvSpPr>
          <p:spPr bwMode="auto">
            <a:xfrm>
              <a:off x="1320307" y="450170"/>
              <a:ext cx="1944769" cy="5851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复习生字</a:t>
              </a:r>
              <a:endParaRPr kumimoji="0" lang="zh-CN" altLang="en-US" sz="32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019175" y="1517650"/>
            <a:ext cx="76644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自由读课文，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说一说课文有几句话。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说一说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是怎样确定的？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86188" y="2306638"/>
            <a:ext cx="12160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句话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6400" y="3765550"/>
            <a:ext cx="3686175" cy="715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课文里共有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个句号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1749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细读课文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1955800" y="1277938"/>
            <a:ext cx="5518150" cy="939800"/>
          </a:xfrm>
          <a:prstGeom prst="roundRect">
            <a:avLst/>
          </a:prstGeom>
          <a:solidFill>
            <a:srgbClr val="FCF3C8"/>
          </a:solidFill>
          <a:ln>
            <a:solidFill>
              <a:srgbClr val="F0CA0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71" name="矩形 2"/>
          <p:cNvSpPr/>
          <p:nvPr/>
        </p:nvSpPr>
        <p:spPr>
          <a:xfrm>
            <a:off x="2228850" y="1277938"/>
            <a:ext cx="52451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我的小书包，宝贝真不少。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流程图: 决策 7"/>
          <p:cNvSpPr/>
          <p:nvPr/>
        </p:nvSpPr>
        <p:spPr>
          <a:xfrm>
            <a:off x="1416050" y="1350963"/>
            <a:ext cx="541338" cy="793750"/>
          </a:xfrm>
          <a:prstGeom prst="flowChartDecision">
            <a:avLst/>
          </a:prstGeom>
          <a:solidFill>
            <a:srgbClr val="FCF3C8"/>
          </a:solidFill>
          <a:ln>
            <a:solidFill>
              <a:srgbClr val="F0CA0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6700" y="2573338"/>
            <a:ext cx="8877300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找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反义词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这里的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宝贝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指什么？为什么称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宝贝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2774" name="TextBox 3"/>
          <p:cNvSpPr txBox="1"/>
          <p:nvPr/>
        </p:nvSpPr>
        <p:spPr>
          <a:xfrm>
            <a:off x="3551238" y="163513"/>
            <a:ext cx="204152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4175" y="2557463"/>
            <a:ext cx="4303713" cy="715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——大，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真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——假。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1900238" y="889000"/>
            <a:ext cx="5502275" cy="939800"/>
          </a:xfrm>
          <a:prstGeom prst="roundRect">
            <a:avLst/>
          </a:prstGeom>
          <a:solidFill>
            <a:srgbClr val="FCF3C8"/>
          </a:solidFill>
          <a:ln>
            <a:solidFill>
              <a:srgbClr val="F0CA0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795" name="矩形 2"/>
          <p:cNvSpPr/>
          <p:nvPr/>
        </p:nvSpPr>
        <p:spPr>
          <a:xfrm>
            <a:off x="2112963" y="889000"/>
            <a:ext cx="5392737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课本作业本，铅笔转笔刀。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流程图: 决策 7"/>
          <p:cNvSpPr/>
          <p:nvPr/>
        </p:nvSpPr>
        <p:spPr>
          <a:xfrm>
            <a:off x="1360488" y="962025"/>
            <a:ext cx="541338" cy="793750"/>
          </a:xfrm>
          <a:prstGeom prst="flowChartDecision">
            <a:avLst/>
          </a:prstGeom>
          <a:solidFill>
            <a:srgbClr val="FCF3C8"/>
          </a:solidFill>
          <a:ln>
            <a:solidFill>
              <a:srgbClr val="F0CA0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60463" y="2120900"/>
            <a:ext cx="7180263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宝贝是什么呢？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用书包里的其他宝贝来替换这句话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这些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宝贝听话吗？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8538" y="1881188"/>
            <a:ext cx="3068638" cy="1216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课本、作业本、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铅笔、转笔刀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1916113" y="779463"/>
            <a:ext cx="5549900" cy="939800"/>
          </a:xfrm>
          <a:prstGeom prst="roundRect">
            <a:avLst/>
          </a:prstGeom>
          <a:solidFill>
            <a:srgbClr val="FCF3C8"/>
          </a:solidFill>
          <a:ln>
            <a:solidFill>
              <a:srgbClr val="F0CA0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2189163" y="779463"/>
            <a:ext cx="5276850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上课静悄悄，下课不乱跑。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流程图: 决策 7"/>
          <p:cNvSpPr/>
          <p:nvPr/>
        </p:nvSpPr>
        <p:spPr>
          <a:xfrm>
            <a:off x="1376363" y="852488"/>
            <a:ext cx="541338" cy="793750"/>
          </a:xfrm>
          <a:prstGeom prst="flowChartDecision">
            <a:avLst/>
          </a:prstGeom>
          <a:solidFill>
            <a:srgbClr val="FCF3C8"/>
          </a:solidFill>
          <a:ln>
            <a:solidFill>
              <a:srgbClr val="F0CA0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5963" y="1970088"/>
            <a:ext cx="818197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宝贝上课怎么做？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宝贝下课怎么做？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是谁让宝贝上课静悄悄，下课不乱跑呢？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46600" y="1970088"/>
            <a:ext cx="1824038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静悄悄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46600" y="2705100"/>
            <a:ext cx="1824038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不乱跑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14725" y="4140200"/>
            <a:ext cx="14446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1812925" y="860425"/>
            <a:ext cx="5684838" cy="941388"/>
          </a:xfrm>
          <a:prstGeom prst="roundRect">
            <a:avLst/>
          </a:prstGeom>
          <a:solidFill>
            <a:srgbClr val="FCF3C8"/>
          </a:solidFill>
          <a:ln>
            <a:solidFill>
              <a:srgbClr val="F0CA0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3" name="矩形 2"/>
          <p:cNvSpPr/>
          <p:nvPr/>
        </p:nvSpPr>
        <p:spPr>
          <a:xfrm>
            <a:off x="2084388" y="860425"/>
            <a:ext cx="53340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天天起得早，陪我去学校。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流程图: 决策 7"/>
          <p:cNvSpPr/>
          <p:nvPr/>
        </p:nvSpPr>
        <p:spPr>
          <a:xfrm>
            <a:off x="1273175" y="935038"/>
            <a:ext cx="541338" cy="793750"/>
          </a:xfrm>
          <a:prstGeom prst="flowChartDecision">
            <a:avLst/>
          </a:prstGeom>
          <a:solidFill>
            <a:srgbClr val="FCF3C8"/>
          </a:solidFill>
          <a:ln>
            <a:solidFill>
              <a:srgbClr val="F0CA0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0088" y="2020888"/>
            <a:ext cx="8101013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宝贝们睡懒觉吗？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宝贝们去干什么呀？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宝贝自己不会走路，是谁让它起得早呢？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2925" y="2144713"/>
            <a:ext cx="34956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不睡，天天起得早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86325" y="2882900"/>
            <a:ext cx="15303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上学校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86175" y="4173538"/>
            <a:ext cx="1444625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2655888" y="1160463"/>
            <a:ext cx="5756275" cy="3276600"/>
          </a:xfrm>
          <a:prstGeom prst="roundRect">
            <a:avLst/>
          </a:prstGeom>
          <a:solidFill>
            <a:srgbClr val="FCF3C8"/>
          </a:solidFill>
          <a:ln>
            <a:solidFill>
              <a:srgbClr val="F0CA0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867" name="矩形 2"/>
          <p:cNvSpPr/>
          <p:nvPr/>
        </p:nvSpPr>
        <p:spPr>
          <a:xfrm>
            <a:off x="2927350" y="1103313"/>
            <a:ext cx="5357813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我的小书包，宝贝真不少。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课本作业本，铅笔转笔刀。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上课静悄悄，下课不乱跑。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天天起得早，陪我去学校。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矩形 7"/>
          <p:cNvSpPr/>
          <p:nvPr/>
        </p:nvSpPr>
        <p:spPr>
          <a:xfrm>
            <a:off x="544513" y="436563"/>
            <a:ext cx="6556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跟着音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乐，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拍拍手，一起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读儿歌。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9" name="小书包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46075" y="1511300"/>
            <a:ext cx="2033588" cy="2033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剪刀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87005">
            <a:off x="4997450" y="1338263"/>
            <a:ext cx="1563688" cy="168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尺子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21023">
            <a:off x="3168650" y="1768475"/>
            <a:ext cx="1593850" cy="1160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笔记本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438" y="1619250"/>
            <a:ext cx="885825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铅笔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0838" y="2871788"/>
            <a:ext cx="1585912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橡皮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4950" y="736600"/>
            <a:ext cx="1225550" cy="822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椭圆 26"/>
          <p:cNvSpPr/>
          <p:nvPr/>
        </p:nvSpPr>
        <p:spPr>
          <a:xfrm>
            <a:off x="823913" y="385763"/>
            <a:ext cx="5721350" cy="3978275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65688" y="752475"/>
            <a:ext cx="38782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这些文具装在哪里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438900" y="1857375"/>
            <a:ext cx="2354263" cy="2862263"/>
            <a:chOff x="6438621" y="1858117"/>
            <a:chExt cx="2354262" cy="2861008"/>
          </a:xfrm>
        </p:grpSpPr>
        <p:pic>
          <p:nvPicPr>
            <p:cNvPr id="10252" name="书包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38621" y="2553775"/>
              <a:ext cx="2354262" cy="21653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3" name="矩形 29"/>
            <p:cNvSpPr/>
            <p:nvPr/>
          </p:nvSpPr>
          <p:spPr>
            <a:xfrm>
              <a:off x="8266588" y="1858117"/>
              <a:ext cx="515817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小书包</a:t>
              </a:r>
              <a:endPara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云形标注 25"/>
          <p:cNvSpPr/>
          <p:nvPr/>
        </p:nvSpPr>
        <p:spPr>
          <a:xfrm>
            <a:off x="227013" y="2884488"/>
            <a:ext cx="1646238" cy="1184275"/>
          </a:xfrm>
          <a:prstGeom prst="cloudCallout">
            <a:avLst>
              <a:gd name="adj1" fmla="val 90735"/>
              <a:gd name="adj2" fmla="val 46054"/>
            </a:avLst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6563" y="3122613"/>
            <a:ext cx="12827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0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文具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6" grpId="0" animBg="1"/>
      <p:bldP spid="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7"/>
          <p:cNvSpPr/>
          <p:nvPr/>
        </p:nvSpPr>
        <p:spPr>
          <a:xfrm>
            <a:off x="598488" y="1174750"/>
            <a:ext cx="8162925" cy="3176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spcAft>
                <a:spcPts val="1000"/>
              </a:spcAft>
              <a:buFont typeface="Times New Roman" panose="02020603050405020304" pitchFamily="18" charset="0"/>
              <a:buAutoNum type="arabicPeriod"/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每个学生准备一个书包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观察书包的外形等特征，向同桌说一说自己的小书包。</a:t>
            </a:r>
            <a:endParaRPr lang="zh-CN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20000"/>
              </a:lnSpc>
              <a:spcAft>
                <a:spcPts val="1000"/>
              </a:spcAft>
              <a:buFont typeface="Times New Roman" panose="02020603050405020304" pitchFamily="18" charset="0"/>
              <a:buAutoNum type="arabicPeriod"/>
            </a:pPr>
            <a:r>
              <a:rPr lang="zh-CN" altLang="zh-CN" sz="3200" b="1" dirty="0">
                <a:latin typeface="宋体" panose="02010600030101010101" pitchFamily="2" charset="-122"/>
              </a:rPr>
              <a:t>在区角中</a:t>
            </a:r>
            <a:r>
              <a:rPr lang="zh-CN" altLang="en-US" sz="3200" b="1" dirty="0">
                <a:latin typeface="宋体" panose="02010600030101010101" pitchFamily="2" charset="-122"/>
              </a:rPr>
              <a:t>有</a:t>
            </a:r>
            <a:r>
              <a:rPr lang="zh-CN" altLang="zh-CN" sz="3200" b="1" dirty="0">
                <a:latin typeface="宋体" panose="02010600030101010101" pitchFamily="2" charset="-122"/>
              </a:rPr>
              <a:t>各种要使用的文具，</a:t>
            </a:r>
            <a:r>
              <a:rPr lang="zh-CN" altLang="en-US" sz="3200" b="1" dirty="0">
                <a:latin typeface="宋体" panose="02010600030101010101" pitchFamily="2" charset="-122"/>
              </a:rPr>
              <a:t>试一试</a:t>
            </a:r>
            <a:r>
              <a:rPr lang="zh-CN" altLang="zh-CN" sz="3200" b="1" dirty="0">
                <a:latin typeface="宋体" panose="02010600030101010101" pitchFamily="2" charset="-122"/>
              </a:rPr>
              <a:t>给文具分类，整理整理书包</a:t>
            </a:r>
            <a:r>
              <a:rPr lang="zh-CN" altLang="en-US" sz="3200" b="1" dirty="0">
                <a:latin typeface="宋体" panose="02010600030101010101" pitchFamily="2" charset="-122"/>
              </a:rPr>
              <a:t>，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尝试正确使用小书包。</a:t>
            </a:r>
            <a:endParaRPr lang="zh-CN" altLang="zh-CN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7891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交流活动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Box 3"/>
          <p:cNvSpPr txBox="1"/>
          <p:nvPr/>
        </p:nvSpPr>
        <p:spPr>
          <a:xfrm>
            <a:off x="3551238" y="285750"/>
            <a:ext cx="20415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5300" y="1474788"/>
            <a:ext cx="8548688" cy="2192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和周围的同学说一说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书包的外形等特征。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说一说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小书包里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可以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放些什么呢？上学可不可以带玩具玩？书包里可以放点零食吗？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1"/>
          <p:cNvSpPr/>
          <p:nvPr/>
        </p:nvSpPr>
        <p:spPr>
          <a:xfrm>
            <a:off x="1228725" y="873125"/>
            <a:ext cx="675163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想一想怎样又快又好地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整理书包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r="8562"/>
          <a:stretch>
            <a:fillRect/>
          </a:stretch>
        </p:blipFill>
        <p:spPr>
          <a:xfrm>
            <a:off x="6184900" y="3016250"/>
            <a:ext cx="1854200" cy="1866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尺子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21023">
            <a:off x="4119563" y="2601913"/>
            <a:ext cx="1087437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橡皮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925" y="2614613"/>
            <a:ext cx="762000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38742">
            <a:off x="2830513" y="2566988"/>
            <a:ext cx="522287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1775" y="2157413"/>
            <a:ext cx="1211263" cy="1716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25"/>
          <p:cNvSpPr txBox="1">
            <a:spLocks noChangeArrowheads="1"/>
          </p:cNvSpPr>
          <p:nvPr/>
        </p:nvSpPr>
        <p:spPr bwMode="auto">
          <a:xfrm>
            <a:off x="576309" y="156549"/>
            <a:ext cx="1826578" cy="600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歌曲欣赏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3" name="矩形 11"/>
          <p:cNvSpPr/>
          <p:nvPr/>
        </p:nvSpPr>
        <p:spPr>
          <a:xfrm>
            <a:off x="1658938" y="873125"/>
            <a:ext cx="54260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latin typeface="Arial" panose="020B0604020202020204" pitchFamily="34" charset="0"/>
              </a:rPr>
              <a:t>《</a:t>
            </a:r>
            <a:r>
              <a:rPr lang="zh-CN" altLang="en-US" sz="4000" b="1" dirty="0">
                <a:latin typeface="Arial" panose="020B0604020202020204" pitchFamily="34" charset="0"/>
              </a:rPr>
              <a:t>我会自己收拾书包</a:t>
            </a:r>
            <a:r>
              <a:rPr lang="en-US" altLang="zh-CN" sz="4000" b="1" dirty="0">
                <a:latin typeface="Arial" panose="020B0604020202020204" pitchFamily="34" charset="0"/>
              </a:rPr>
              <a:t>》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pic>
        <p:nvPicPr>
          <p:cNvPr id="4096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8238" y="1730375"/>
            <a:ext cx="3138487" cy="3138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我会自己收拾书包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13350" y="2211388"/>
            <a:ext cx="1871663" cy="187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668338" y="1273175"/>
            <a:ext cx="815022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和爸爸妈妈一起再一次整理书包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，看看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书包里有没有缺少学习用品。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整理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自己的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铅笔盒。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987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3178175" y="928688"/>
            <a:ext cx="720725" cy="720725"/>
          </a:xfrm>
          <a:prstGeom prst="ellipse">
            <a:avLst/>
          </a:prstGeom>
          <a:solidFill>
            <a:srgbClr val="22B7BB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2273300" y="885825"/>
            <a:ext cx="5335588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小书包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230563" y="928688"/>
            <a:ext cx="615950" cy="590550"/>
          </a:xfrm>
          <a:prstGeom prst="ellipse">
            <a:avLst/>
          </a:prstGeom>
          <a:noFill/>
          <a:ln w="15875">
            <a:noFill/>
            <a:prstDash val="lg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126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8" y="115888"/>
            <a:ext cx="39084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5"/>
          <p:cNvSpPr txBox="1"/>
          <p:nvPr/>
        </p:nvSpPr>
        <p:spPr>
          <a:xfrm>
            <a:off x="3616325" y="77788"/>
            <a:ext cx="182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识记生字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1081088" y="1042988"/>
            <a:ext cx="107473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shū</a:t>
            </a:r>
            <a:endParaRPr kumimoji="0" lang="zh-CN" altLang="en-US" sz="40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8" name="包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181350" y="1870075"/>
            <a:ext cx="1982788" cy="1982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书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3563" y="1870075"/>
            <a:ext cx="1990725" cy="1982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3"/>
          <p:cNvSpPr txBox="1"/>
          <p:nvPr/>
        </p:nvSpPr>
        <p:spPr>
          <a:xfrm>
            <a:off x="3744913" y="1042988"/>
            <a:ext cx="10556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bāo</a:t>
            </a:r>
            <a:endParaRPr kumimoji="0" lang="zh-CN" altLang="en-US" sz="40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11" name="书包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0938" y="3590925"/>
            <a:ext cx="1328737" cy="122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5430838" y="157797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80200" y="1573213"/>
            <a:ext cx="17176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半包围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43538" y="217170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29513" y="2171700"/>
            <a:ext cx="15335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包字头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0038" y="2074863"/>
            <a:ext cx="757237" cy="77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6359525" y="2978150"/>
            <a:ext cx="26558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“句”“勺”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5938" y="3051175"/>
            <a:ext cx="441325" cy="45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6725" y="3060700"/>
            <a:ext cx="406400" cy="446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6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7" grpId="0"/>
      <p:bldP spid="10" grpId="0"/>
      <p:bldP spid="12" grpId="0"/>
      <p:bldP spid="13" grpId="0"/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8"/>
          <p:cNvSpPr/>
          <p:nvPr/>
        </p:nvSpPr>
        <p:spPr>
          <a:xfrm>
            <a:off x="1466850" y="928688"/>
            <a:ext cx="6318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想一想，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小书包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可以装哪些东西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12" name="尺子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21023">
            <a:off x="3330575" y="1947863"/>
            <a:ext cx="1593850" cy="1160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橡皮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978025"/>
            <a:ext cx="1225550" cy="82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38742">
            <a:off x="6259513" y="1736725"/>
            <a:ext cx="1016000" cy="1354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 t="33895" r="72433" b="19694"/>
          <a:stretch>
            <a:fillRect/>
          </a:stretch>
        </p:blipFill>
        <p:spPr>
          <a:xfrm>
            <a:off x="6200775" y="3551238"/>
            <a:ext cx="882650" cy="1112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04" t="-2127" r="35451" b="42589"/>
          <a:stretch>
            <a:fillRect/>
          </a:stretch>
        </p:blipFill>
        <p:spPr>
          <a:xfrm>
            <a:off x="86607" y="3279353"/>
            <a:ext cx="1571857" cy="13853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3913" y="3162300"/>
            <a:ext cx="1211262" cy="1716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1343025" y="2297113"/>
            <a:ext cx="149383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橡 皮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4738" y="1844675"/>
            <a:ext cx="169386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00550" y="2235200"/>
            <a:ext cx="1393825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尺子</a:t>
            </a:r>
            <a:endParaRPr kumimoji="0" lang="zh-CN" altLang="en-US" sz="3200" b="1" i="0" u="none" strike="noStrike" kern="1200" cap="none" spc="12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92588" y="1839913"/>
            <a:ext cx="172243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zi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26325" y="2211388"/>
            <a:ext cx="1687513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作业本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48513" y="1844675"/>
            <a:ext cx="20891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zuò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běn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65275" y="3836988"/>
            <a:ext cx="1323975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笔袋</a:t>
            </a:r>
            <a:endParaRPr kumimoji="0" lang="zh-CN" altLang="en-US" sz="3200" b="1" i="0" u="none" strike="noStrike" kern="1200" cap="none" spc="12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92250" y="3498850"/>
            <a:ext cx="153511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dài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32300" y="3836988"/>
            <a:ext cx="1184275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铅笔</a:t>
            </a:r>
            <a:endParaRPr kumimoji="0" lang="zh-CN" altLang="en-US" sz="3600" b="1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65600" y="3489325"/>
            <a:ext cx="156368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qiān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bǐ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67600" y="3865563"/>
            <a:ext cx="1528763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转笔刀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205663" y="3568700"/>
            <a:ext cx="1908175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zhuàn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bǐ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dāo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3333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51"/>
          <a:stretch>
            <a:fillRect/>
          </a:stretch>
        </p:blipFill>
        <p:spPr>
          <a:xfrm>
            <a:off x="203200" y="277813"/>
            <a:ext cx="1244600" cy="118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文本框 25"/>
          <p:cNvSpPr txBox="1">
            <a:spLocks noChangeArrowheads="1"/>
          </p:cNvSpPr>
          <p:nvPr/>
        </p:nvSpPr>
        <p:spPr bwMode="auto">
          <a:xfrm>
            <a:off x="3616960" y="78315"/>
            <a:ext cx="1826578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初读课文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14"/>
          <p:cNvGrpSpPr/>
          <p:nvPr/>
        </p:nvGrpSpPr>
        <p:grpSpPr>
          <a:xfrm>
            <a:off x="3573463" y="204788"/>
            <a:ext cx="2076450" cy="663575"/>
            <a:chOff x="3811513" y="833698"/>
            <a:chExt cx="2076524" cy="663204"/>
          </a:xfrm>
        </p:grpSpPr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3811513" y="871284"/>
              <a:ext cx="2076524" cy="584797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我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会认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14346" name="图形 13" descr="放大镜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69211" y="833698"/>
              <a:ext cx="663204" cy="66320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文本框 25"/>
          <p:cNvSpPr txBox="1">
            <a:spLocks noChangeArrowheads="1"/>
          </p:cNvSpPr>
          <p:nvPr/>
        </p:nvSpPr>
        <p:spPr bwMode="auto">
          <a:xfrm>
            <a:off x="597309" y="102880"/>
            <a:ext cx="1826578" cy="60068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识记生字</a:t>
            </a:r>
            <a:endParaRPr kumimoji="0" lang="zh-CN" altLang="en-US" sz="3200" b="1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矩形 9"/>
          <p:cNvSpPr/>
          <p:nvPr/>
        </p:nvSpPr>
        <p:spPr>
          <a:xfrm>
            <a:off x="904875" y="1501775"/>
            <a:ext cx="7413625" cy="3140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作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endParaRPr lang="en-US" altLang="zh-CN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笔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校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3"/>
          <p:cNvSpPr txBox="1"/>
          <p:nvPr/>
        </p:nvSpPr>
        <p:spPr>
          <a:xfrm>
            <a:off x="798513" y="1308100"/>
            <a:ext cx="79914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shū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bāo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chǐ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zuò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yè</a:t>
            </a:r>
            <a:r>
              <a:rPr kumimoji="0" lang="en-US" altLang="zh-CN" sz="4000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běn</a:t>
            </a:r>
            <a:endParaRPr kumimoji="0" lang="en-US" altLang="zh-CN" sz="4000" b="1" kern="1200" cap="none" spc="0" normalizeH="0" baseline="0" noProof="0" dirty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62125" y="2835275"/>
            <a:ext cx="702786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bǐ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dāo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kè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zǎo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xiào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9275" y="1560513"/>
            <a:ext cx="1385888" cy="105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7313" y="868363"/>
            <a:ext cx="1300162" cy="80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4513" y="1563688"/>
            <a:ext cx="1385887" cy="1052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550" y="869950"/>
            <a:ext cx="1298575" cy="80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右箭头 8"/>
          <p:cNvSpPr/>
          <p:nvPr/>
        </p:nvSpPr>
        <p:spPr>
          <a:xfrm>
            <a:off x="3155950" y="1668463"/>
            <a:ext cx="2674938" cy="417513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7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6113" y="2984500"/>
            <a:ext cx="1079500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0838" y="2305050"/>
            <a:ext cx="644525" cy="119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右箭头 13"/>
          <p:cNvSpPr/>
          <p:nvPr/>
        </p:nvSpPr>
        <p:spPr>
          <a:xfrm>
            <a:off x="3155950" y="3432175"/>
            <a:ext cx="2674938" cy="417513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2938" y="2989263"/>
            <a:ext cx="1079500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9250" y="2311400"/>
            <a:ext cx="642938" cy="11890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23"/>
          <p:cNvGrpSpPr/>
          <p:nvPr/>
        </p:nvGrpSpPr>
        <p:grpSpPr bwMode="auto">
          <a:xfrm>
            <a:off x="262029" y="152094"/>
            <a:ext cx="5501395" cy="909790"/>
            <a:chOff x="1320307" y="153250"/>
            <a:chExt cx="4796768" cy="886266"/>
          </a:xfrm>
          <a:noFill/>
        </p:grpSpPr>
        <p:sp>
          <p:nvSpPr>
            <p:cNvPr id="20" name="矩形: 圆角 24"/>
            <p:cNvSpPr/>
            <p:nvPr/>
          </p:nvSpPr>
          <p:spPr>
            <a:xfrm>
              <a:off x="1320307" y="466055"/>
              <a:ext cx="1944769" cy="5734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文本框 25"/>
            <p:cNvSpPr txBox="1">
              <a:spLocks noChangeArrowheads="1"/>
            </p:cNvSpPr>
            <p:nvPr/>
          </p:nvSpPr>
          <p:spPr bwMode="auto">
            <a:xfrm>
              <a:off x="4172306" y="153250"/>
              <a:ext cx="1944769" cy="5851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-300" normalizeH="0" baseline="0" noProof="0" dirty="0" smtClean="0"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熟字加偏旁</a:t>
              </a:r>
              <a:endParaRPr kumimoji="0" lang="zh-CN" altLang="en-US" sz="3200" b="1" i="0" u="none" strike="noStrike" kern="1200" cap="none" spc="-30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19753E-6 L 0.43993 -0.00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93827E-6 L 0.21094 0.0447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0" y="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32099E-6 L 0.4592 -0.0030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0" y="-2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81481E-6 L 0.1842 0.121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0" y="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23"/>
          <p:cNvGrpSpPr/>
          <p:nvPr/>
        </p:nvGrpSpPr>
        <p:grpSpPr bwMode="auto">
          <a:xfrm>
            <a:off x="3658711" y="116054"/>
            <a:ext cx="1826578" cy="604989"/>
            <a:chOff x="1320307" y="450170"/>
            <a:chExt cx="1944769" cy="589346"/>
          </a:xfrm>
          <a:noFill/>
        </p:grpSpPr>
        <p:sp>
          <p:nvSpPr>
            <p:cNvPr id="3" name="矩形: 圆角 24"/>
            <p:cNvSpPr/>
            <p:nvPr/>
          </p:nvSpPr>
          <p:spPr>
            <a:xfrm>
              <a:off x="1320307" y="466055"/>
              <a:ext cx="1944769" cy="5734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文本框 25"/>
            <p:cNvSpPr txBox="1">
              <a:spLocks noChangeArrowheads="1"/>
            </p:cNvSpPr>
            <p:nvPr/>
          </p:nvSpPr>
          <p:spPr bwMode="auto">
            <a:xfrm>
              <a:off x="1320307" y="450170"/>
              <a:ext cx="1944769" cy="5851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字理识字</a:t>
              </a:r>
              <a:endParaRPr kumimoji="0" lang="zh-CN" altLang="en-US" sz="32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6451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54" r="86884" b="49396"/>
          <a:stretch>
            <a:fillRect/>
          </a:stretch>
        </p:blipFill>
        <p:spPr>
          <a:xfrm>
            <a:off x="1871663" y="2693988"/>
            <a:ext cx="427037" cy="950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761" r="49477" b="47971"/>
          <a:stretch>
            <a:fillRect/>
          </a:stretch>
        </p:blipFill>
        <p:spPr>
          <a:xfrm>
            <a:off x="3325813" y="2678113"/>
            <a:ext cx="428625" cy="97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512" r="18123" b="51772"/>
          <a:stretch>
            <a:fillRect/>
          </a:stretch>
        </p:blipFill>
        <p:spPr>
          <a:xfrm>
            <a:off x="4870450" y="2714625"/>
            <a:ext cx="392113" cy="90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873500" y="688975"/>
            <a:ext cx="13477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dāo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2343150" y="3009900"/>
            <a:ext cx="938213" cy="138113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843338" y="3009900"/>
            <a:ext cx="936625" cy="138113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4463" y="3778250"/>
            <a:ext cx="1454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甲骨文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90850" y="3779838"/>
            <a:ext cx="10969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金文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48188" y="3778250"/>
            <a:ext cx="1036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小篆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5427663" y="3009900"/>
            <a:ext cx="938213" cy="138113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30975" y="2635250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endParaRPr lang="zh-CN" altLang="en-US" sz="6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91288" y="3778250"/>
            <a:ext cx="1036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楷书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grpSp>
        <p:nvGrpSpPr>
          <p:cNvPr id="16399" name="组合 7"/>
          <p:cNvGrpSpPr/>
          <p:nvPr/>
        </p:nvGrpSpPr>
        <p:grpSpPr>
          <a:xfrm>
            <a:off x="3954463" y="1335088"/>
            <a:ext cx="1185862" cy="1158875"/>
            <a:chOff x="2437" y="2032"/>
            <a:chExt cx="1265" cy="1265"/>
          </a:xfrm>
        </p:grpSpPr>
        <p:sp>
          <p:nvSpPr>
            <p:cNvPr id="16401" name="矩形 1"/>
            <p:cNvSpPr/>
            <p:nvPr/>
          </p:nvSpPr>
          <p:spPr>
            <a:xfrm>
              <a:off x="2437" y="2032"/>
              <a:ext cx="1265" cy="126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164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4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400" name="TextBox 42"/>
          <p:cNvSpPr txBox="1"/>
          <p:nvPr/>
        </p:nvSpPr>
        <p:spPr>
          <a:xfrm>
            <a:off x="3954463" y="1257300"/>
            <a:ext cx="100647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1" grpId="0"/>
      <p:bldP spid="14" grpId="0"/>
      <p:bldP spid="15" grpId="0"/>
      <p:bldP spid="16" grpId="0" animBg="1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1819</Words>
  <Application>WPS 演示</Application>
  <PresentationFormat>全屏显示(16:9)</PresentationFormat>
  <Paragraphs>353</Paragraphs>
  <Slides>35</Slides>
  <Notes>1</Notes>
  <HiddenSlides>0</HiddenSlides>
  <MMClips>9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等线 Light</vt:lpstr>
      <vt:lpstr>Cambria</vt:lpstr>
      <vt:lpstr>黑体</vt:lpstr>
      <vt:lpstr>Times New Roman</vt:lpstr>
      <vt:lpstr>楷体</vt:lpstr>
      <vt:lpstr>微软雅黑</vt:lpstr>
      <vt:lpstr>Arial Unicode MS</vt:lpstr>
      <vt:lpstr>Tahoma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2016-01-14T07:05:00Z</dcterms:created>
  <dcterms:modified xsi:type="dcterms:W3CDTF">2023-09-24T05:07:24Z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</vt:lpwstr>
  </property>
  <property fmtid="{D5CDD505-2E9C-101B-9397-08002B2CF9AE}" pid="3" name="ICV">
    <vt:lpwstr>9467125DC1584D22945581FA7A298A5F_13</vt:lpwstr>
  </property>
  <property fmtid="{D5CDD505-2E9C-101B-9397-08002B2CF9AE}" pid="4" name="KSOProductBuildVer">
    <vt:lpwstr>2052-12.1.0.15374</vt:lpwstr>
  </property>
</Properties>
</file>