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308" r:id="rId5"/>
    <p:sldId id="260" r:id="rId6"/>
    <p:sldId id="306" r:id="rId7"/>
    <p:sldId id="305" r:id="rId8"/>
    <p:sldId id="257" r:id="rId9"/>
    <p:sldId id="262" r:id="rId10"/>
    <p:sldId id="307" r:id="rId11"/>
    <p:sldId id="309" r:id="rId12"/>
    <p:sldId id="270" r:id="rId13"/>
    <p:sldId id="310" r:id="rId14"/>
    <p:sldId id="311" r:id="rId15"/>
    <p:sldId id="312" r:id="rId16"/>
    <p:sldId id="313" r:id="rId17"/>
    <p:sldId id="284" r:id="rId18"/>
    <p:sldId id="314" r:id="rId19"/>
    <p:sldId id="315" r:id="rId20"/>
    <p:sldId id="316" r:id="rId21"/>
    <p:sldId id="271" r:id="rId22"/>
    <p:sldId id="272" r:id="rId23"/>
    <p:sldId id="283" r:id="rId24"/>
    <p:sldId id="328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4"/>
          <p:cNvSpPr/>
          <p:nvPr/>
        </p:nvSpPr>
        <p:spPr>
          <a:xfrm>
            <a:off x="2195513" y="1052513"/>
            <a:ext cx="6748462" cy="2928937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6600" dirty="0">
                <a:latin typeface="Calibri" panose="020F0502020204030204" pitchFamily="2" charset="0"/>
              </a:rPr>
              <a:t>Unit 2 </a:t>
            </a:r>
            <a:r>
              <a:rPr lang="zh-CN" altLang="en-US" sz="6600" dirty="0">
                <a:latin typeface="Calibri" panose="020F0502020204030204" pitchFamily="2" charset="0"/>
              </a:rPr>
              <a:t>Lesson 7 </a:t>
            </a:r>
            <a:endParaRPr lang="zh-CN" altLang="en-US" sz="6600" dirty="0">
              <a:latin typeface="Calibri" panose="020F0502020204030204" pitchFamily="2" charset="0"/>
            </a:endParaRPr>
          </a:p>
          <a:p>
            <a:pPr algn="ctr"/>
            <a:r>
              <a:rPr lang="zh-CN" altLang="en-US" sz="6600" dirty="0">
                <a:latin typeface="Calibri" panose="020F0502020204030204" pitchFamily="2" charset="0"/>
              </a:rPr>
              <a:t>On the </a:t>
            </a:r>
            <a:r>
              <a:rPr lang="en-US" altLang="zh-CN" sz="6600" dirty="0">
                <a:latin typeface="Calibri" panose="020F0502020204030204" pitchFamily="2" charset="0"/>
              </a:rPr>
              <a:t>School</a:t>
            </a:r>
            <a:r>
              <a:rPr lang="zh-CN" altLang="en-US" sz="6600" dirty="0">
                <a:latin typeface="Calibri" panose="020F0502020204030204" pitchFamily="2" charset="0"/>
              </a:rPr>
              <a:t> Bus</a:t>
            </a:r>
            <a:endParaRPr lang="zh-CN" altLang="en-US" sz="66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表格 12289"/>
          <p:cNvGraphicFramePr/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3"/>
                <a:gridCol w="1670050"/>
                <a:gridCol w="1690687"/>
              </a:tblGrid>
              <a:tr h="9874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Monday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Tuesday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Wednesday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Thursday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 Friday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</a:tr>
              <a:tr h="145097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2328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9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0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485900"/>
            <a:ext cx="1512888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1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2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1412875"/>
            <a:ext cx="1512888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3" name="图片 9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3213100"/>
            <a:ext cx="2166937" cy="2243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34" name="圆角矩形标注 12333"/>
          <p:cNvSpPr/>
          <p:nvPr/>
        </p:nvSpPr>
        <p:spPr>
          <a:xfrm>
            <a:off x="2700338" y="4941888"/>
            <a:ext cx="3313112" cy="1368425"/>
          </a:xfrm>
          <a:prstGeom prst="wedgeRoundRectCallout">
            <a:avLst>
              <a:gd name="adj1" fmla="val 61366"/>
              <a:gd name="adj2" fmla="val -121551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always</a:t>
            </a:r>
            <a:r>
              <a:rPr lang="zh-CN" altLang="en-US" sz="3600" dirty="0">
                <a:latin typeface="Arial" panose="020B0604020202020204" pitchFamily="34" charset="0"/>
              </a:rPr>
              <a:t> go to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 school by bus.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4" name="表格 13313"/>
          <p:cNvGraphicFramePr/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3"/>
                <a:gridCol w="1670050"/>
                <a:gridCol w="1690687"/>
              </a:tblGrid>
              <a:tr h="9874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Monday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Tuesday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Wednesday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Thursday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 Friday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</a:tr>
              <a:tr h="145097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3352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3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4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485900"/>
            <a:ext cx="1512888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5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56" name="圆角矩形标注 13355"/>
          <p:cNvSpPr/>
          <p:nvPr/>
        </p:nvSpPr>
        <p:spPr>
          <a:xfrm>
            <a:off x="2700338" y="4941888"/>
            <a:ext cx="3313112" cy="1368425"/>
          </a:xfrm>
          <a:prstGeom prst="wedgeRoundRectCallout">
            <a:avLst>
              <a:gd name="adj1" fmla="val 61366"/>
              <a:gd name="adj2" fmla="val -121551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often</a:t>
            </a:r>
            <a:r>
              <a:rPr lang="zh-CN" altLang="en-US" sz="3600" dirty="0">
                <a:latin typeface="Arial" panose="020B0604020202020204" pitchFamily="34" charset="0"/>
              </a:rPr>
              <a:t> go to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 school by bus.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3357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8" name="图片 8" descr="$BGM5%PODO2BRIL[`[01~0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2997200"/>
            <a:ext cx="2214562" cy="2287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8" name="表格 14337"/>
          <p:cNvGraphicFramePr/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3"/>
                <a:gridCol w="1670050"/>
                <a:gridCol w="1690687"/>
              </a:tblGrid>
              <a:tr h="9874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Monday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Tuesday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Wednesday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Thursday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 Friday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</a:tr>
              <a:tr h="145097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4376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7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8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485900"/>
            <a:ext cx="1512888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79" name="圆角矩形标注 14378"/>
          <p:cNvSpPr/>
          <p:nvPr/>
        </p:nvSpPr>
        <p:spPr>
          <a:xfrm>
            <a:off x="2197100" y="5157788"/>
            <a:ext cx="3816350" cy="1152525"/>
          </a:xfrm>
          <a:prstGeom prst="wedgeRoundRectCallout">
            <a:avLst>
              <a:gd name="adj1" fmla="val 61366"/>
              <a:gd name="adj2" fmla="val -96352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sometimes</a:t>
            </a:r>
            <a:r>
              <a:rPr lang="zh-CN" altLang="en-US" sz="3600" dirty="0">
                <a:latin typeface="Arial" panose="020B0604020202020204" pitchFamily="34" charset="0"/>
              </a:rPr>
              <a:t> go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school by bike.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4380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81" name="图片 7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125" y="3070225"/>
            <a:ext cx="2047875" cy="2530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82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表格 15361"/>
          <p:cNvGraphicFramePr/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3"/>
                <a:gridCol w="1670050"/>
                <a:gridCol w="1690687"/>
              </a:tblGrid>
              <a:tr h="9874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Monday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Tuesday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Wednesday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Thursday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 Friday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</a:tr>
              <a:tr h="145097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5400" name="圆角矩形标注 15399"/>
          <p:cNvSpPr/>
          <p:nvPr/>
        </p:nvSpPr>
        <p:spPr>
          <a:xfrm>
            <a:off x="2197100" y="5157788"/>
            <a:ext cx="3816350" cy="1152525"/>
          </a:xfrm>
          <a:prstGeom prst="wedgeRoundRectCallout">
            <a:avLst>
              <a:gd name="adj1" fmla="val 61366"/>
              <a:gd name="adj2" fmla="val -96352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never</a:t>
            </a:r>
            <a:r>
              <a:rPr lang="zh-CN" altLang="en-US" sz="3600" dirty="0">
                <a:latin typeface="Arial" panose="020B0604020202020204" pitchFamily="34" charset="0"/>
              </a:rPr>
              <a:t> go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school by bus.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5401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2" name="图片 7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2997200"/>
            <a:ext cx="1771650" cy="3173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3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4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5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1485900"/>
            <a:ext cx="1628775" cy="1150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6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485900"/>
            <a:ext cx="1628775" cy="115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云形标注 16385"/>
          <p:cNvSpPr/>
          <p:nvPr/>
        </p:nvSpPr>
        <p:spPr>
          <a:xfrm>
            <a:off x="3060700" y="2492375"/>
            <a:ext cx="5400675" cy="3025775"/>
          </a:xfrm>
          <a:prstGeom prst="cloudCallout">
            <a:avLst>
              <a:gd name="adj1" fmla="val -72486"/>
              <a:gd name="adj2" fmla="val -7791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Pair work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标注 2"/>
          <p:cNvSpPr/>
          <p:nvPr/>
        </p:nvSpPr>
        <p:spPr>
          <a:xfrm>
            <a:off x="1908175" y="260350"/>
            <a:ext cx="3743325" cy="1512888"/>
          </a:xfrm>
          <a:prstGeom prst="wedgeRectCallout">
            <a:avLst>
              <a:gd name="adj1" fmla="val -62750"/>
              <a:gd name="adj2" fmla="val 35894"/>
            </a:avLst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2" charset="0"/>
              </a:rPr>
              <a:t>Do you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2" charset="0"/>
              </a:rPr>
              <a:t>always </a:t>
            </a:r>
            <a:r>
              <a:rPr lang="zh-CN" altLang="en-US" sz="3200" dirty="0">
                <a:latin typeface="Calibri" panose="020F0502020204030204" pitchFamily="2" charset="0"/>
              </a:rPr>
              <a:t>go to school by bus?</a:t>
            </a:r>
            <a:endParaRPr lang="zh-CN" altLang="en-US" sz="3200" dirty="0">
              <a:latin typeface="Calibri" panose="020F0502020204030204" pitchFamily="2" charset="0"/>
            </a:endParaRPr>
          </a:p>
        </p:txBody>
      </p:sp>
      <p:sp>
        <p:nvSpPr>
          <p:cNvPr id="17411" name="矩形标注 3"/>
          <p:cNvSpPr/>
          <p:nvPr/>
        </p:nvSpPr>
        <p:spPr>
          <a:xfrm>
            <a:off x="4211638" y="2420938"/>
            <a:ext cx="1655762" cy="852487"/>
          </a:xfrm>
          <a:prstGeom prst="wedgeRectCallout">
            <a:avLst>
              <a:gd name="adj1" fmla="val 78028"/>
              <a:gd name="adj2" fmla="val -82435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2" charset="0"/>
              </a:rPr>
              <a:t>Yes.</a:t>
            </a:r>
            <a:endParaRPr lang="zh-CN" altLang="en-US" sz="3200" dirty="0">
              <a:latin typeface="Calibri" panose="020F0502020204030204" pitchFamily="2" charset="0"/>
            </a:endParaRPr>
          </a:p>
        </p:txBody>
      </p:sp>
      <p:graphicFrame>
        <p:nvGraphicFramePr>
          <p:cNvPr id="17412" name="表格 17411"/>
          <p:cNvGraphicFramePr/>
          <p:nvPr/>
        </p:nvGraphicFramePr>
        <p:xfrm>
          <a:off x="1908175" y="3573463"/>
          <a:ext cx="6840538" cy="3195638"/>
        </p:xfrm>
        <a:graphic>
          <a:graphicData uri="http://schemas.openxmlformats.org/drawingml/2006/table">
            <a:tbl>
              <a:tblPr/>
              <a:tblGrid>
                <a:gridCol w="1292225"/>
                <a:gridCol w="1293813"/>
                <a:gridCol w="1292225"/>
                <a:gridCol w="1895475"/>
                <a:gridCol w="1066800"/>
              </a:tblGrid>
              <a:tr h="552450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always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often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sometimes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never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1011238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by bus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9112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by bike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207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walk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7482" name="图片 17481" descr="2957343_17253409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0" y="333375"/>
            <a:ext cx="2390775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83" name="图片 17482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4221163"/>
            <a:ext cx="882650" cy="814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标注 2"/>
          <p:cNvSpPr/>
          <p:nvPr/>
        </p:nvSpPr>
        <p:spPr>
          <a:xfrm>
            <a:off x="1908175" y="260350"/>
            <a:ext cx="3743325" cy="1512888"/>
          </a:xfrm>
          <a:prstGeom prst="wedgeRectCallout">
            <a:avLst>
              <a:gd name="adj1" fmla="val -62750"/>
              <a:gd name="adj2" fmla="val 35894"/>
            </a:avLst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2" charset="0"/>
              </a:rPr>
              <a:t>Do you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2" charset="0"/>
              </a:rPr>
              <a:t>often</a:t>
            </a:r>
            <a:r>
              <a:rPr lang="zh-CN" altLang="en-US" sz="3200" dirty="0">
                <a:latin typeface="Calibri" panose="020F0502020204030204" pitchFamily="2" charset="0"/>
              </a:rPr>
              <a:t> go to school by bike?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5" name="矩形标注 3"/>
          <p:cNvSpPr/>
          <p:nvPr/>
        </p:nvSpPr>
        <p:spPr>
          <a:xfrm>
            <a:off x="2628900" y="2420938"/>
            <a:ext cx="3816350" cy="852487"/>
          </a:xfrm>
          <a:prstGeom prst="wedgeRectCallout">
            <a:avLst>
              <a:gd name="adj1" fmla="val 46454"/>
              <a:gd name="adj2" fmla="val -10875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2" charset="0"/>
              </a:rPr>
              <a:t>No</a:t>
            </a:r>
            <a:r>
              <a:rPr lang="zh-CN" altLang="en-US" sz="3200" dirty="0">
                <a:latin typeface="Calibri" panose="020F0502020204030204" pitchFamily="2" charset="0"/>
              </a:rPr>
              <a:t>, I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2" charset="0"/>
              </a:rPr>
              <a:t>never</a:t>
            </a:r>
            <a:r>
              <a:rPr lang="zh-CN" altLang="en-US" sz="3200" dirty="0">
                <a:latin typeface="Calibri" panose="020F0502020204030204" pitchFamily="2" charset="0"/>
              </a:rPr>
              <a:t> go to school by bike.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18436" name="表格 18435"/>
          <p:cNvGraphicFramePr/>
          <p:nvPr/>
        </p:nvGraphicFramePr>
        <p:xfrm>
          <a:off x="1908175" y="3573463"/>
          <a:ext cx="6840538" cy="3195638"/>
        </p:xfrm>
        <a:graphic>
          <a:graphicData uri="http://schemas.openxmlformats.org/drawingml/2006/table">
            <a:tbl>
              <a:tblPr/>
              <a:tblGrid>
                <a:gridCol w="1292225"/>
                <a:gridCol w="1293813"/>
                <a:gridCol w="1292225"/>
                <a:gridCol w="1895475"/>
                <a:gridCol w="1066800"/>
              </a:tblGrid>
              <a:tr h="552450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always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often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sometimes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never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1011238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by bus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9112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by bike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207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walk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8506" name="图片 18505" descr="C:\Users\Administrator\Desktop\资源\pictures\人物\20064150384562.jpg200641503845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1150" y="188913"/>
            <a:ext cx="2193925" cy="309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07" name="图片 18506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50" y="5229225"/>
            <a:ext cx="882650" cy="814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标注 2"/>
          <p:cNvSpPr/>
          <p:nvPr/>
        </p:nvSpPr>
        <p:spPr>
          <a:xfrm>
            <a:off x="1908175" y="260350"/>
            <a:ext cx="3743325" cy="1512888"/>
          </a:xfrm>
          <a:prstGeom prst="wedgeRectCallout">
            <a:avLst>
              <a:gd name="adj1" fmla="val -62750"/>
              <a:gd name="adj2" fmla="val 35894"/>
            </a:avLst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2" charset="0"/>
              </a:rPr>
              <a:t>Do you walk to school?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59" name="矩形标注 3"/>
          <p:cNvSpPr/>
          <p:nvPr/>
        </p:nvSpPr>
        <p:spPr>
          <a:xfrm>
            <a:off x="2628900" y="2420938"/>
            <a:ext cx="3816350" cy="852487"/>
          </a:xfrm>
          <a:prstGeom prst="wedgeRectCallout">
            <a:avLst>
              <a:gd name="adj1" fmla="val 46454"/>
              <a:gd name="adj2" fmla="val -10875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2" charset="0"/>
              </a:rPr>
              <a:t>No, I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2" charset="0"/>
              </a:rPr>
              <a:t>never</a:t>
            </a:r>
            <a:r>
              <a:rPr lang="zh-CN" altLang="en-US" sz="3200" dirty="0">
                <a:latin typeface="Calibri" panose="020F0502020204030204" pitchFamily="2" charset="0"/>
              </a:rPr>
              <a:t> walk.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19460" name="表格 19459"/>
          <p:cNvGraphicFramePr/>
          <p:nvPr/>
        </p:nvGraphicFramePr>
        <p:xfrm>
          <a:off x="1979613" y="3502025"/>
          <a:ext cx="6913563" cy="3238500"/>
        </p:xfrm>
        <a:graphic>
          <a:graphicData uri="http://schemas.openxmlformats.org/drawingml/2006/table">
            <a:tbl>
              <a:tblPr/>
              <a:tblGrid>
                <a:gridCol w="1306513"/>
                <a:gridCol w="1306512"/>
                <a:gridCol w="1308100"/>
                <a:gridCol w="1914525"/>
                <a:gridCol w="1077913"/>
              </a:tblGrid>
              <a:tr h="641350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always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often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sometimes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never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963613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by bus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795337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by bike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838200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walk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9530" name="图片 19529" descr="C:\Users\Administrator\Desktop\资源\pictures\人物\QQ图片20141002115716.jpgQQ图片201410021157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1150" y="444500"/>
            <a:ext cx="2193925" cy="2586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31" name="图片 19530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113" y="5949950"/>
            <a:ext cx="882650" cy="814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标注 2"/>
          <p:cNvSpPr/>
          <p:nvPr/>
        </p:nvSpPr>
        <p:spPr>
          <a:xfrm>
            <a:off x="1908175" y="260350"/>
            <a:ext cx="3743325" cy="1512888"/>
          </a:xfrm>
          <a:prstGeom prst="wedgeRectCallout">
            <a:avLst>
              <a:gd name="adj1" fmla="val -62750"/>
              <a:gd name="adj2" fmla="val 35894"/>
            </a:avLst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2" charset="0"/>
              </a:rPr>
              <a:t>Do you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2" charset="0"/>
              </a:rPr>
              <a:t>sometimes</a:t>
            </a:r>
            <a:r>
              <a:rPr lang="zh-CN" altLang="en-US" sz="3200" dirty="0">
                <a:latin typeface="Calibri" panose="020F0502020204030204" pitchFamily="2" charset="0"/>
              </a:rPr>
              <a:t> go to school by bus?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3" name="矩形标注 3"/>
          <p:cNvSpPr/>
          <p:nvPr/>
        </p:nvSpPr>
        <p:spPr>
          <a:xfrm>
            <a:off x="4211638" y="2422525"/>
            <a:ext cx="2233612" cy="850900"/>
          </a:xfrm>
          <a:prstGeom prst="wedgeRectCallout">
            <a:avLst>
              <a:gd name="adj1" fmla="val 46454"/>
              <a:gd name="adj2" fmla="val -10875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2" charset="0"/>
              </a:rPr>
              <a:t>Yes.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20484" name="表格 20483"/>
          <p:cNvGraphicFramePr/>
          <p:nvPr/>
        </p:nvGraphicFramePr>
        <p:xfrm>
          <a:off x="1979613" y="3502025"/>
          <a:ext cx="6913563" cy="3238500"/>
        </p:xfrm>
        <a:graphic>
          <a:graphicData uri="http://schemas.openxmlformats.org/drawingml/2006/table">
            <a:tbl>
              <a:tblPr/>
              <a:tblGrid>
                <a:gridCol w="1306513"/>
                <a:gridCol w="1306512"/>
                <a:gridCol w="1308100"/>
                <a:gridCol w="1914525"/>
                <a:gridCol w="1077913"/>
              </a:tblGrid>
              <a:tr h="641350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always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often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sometimes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never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963613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by bus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795337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by bike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838200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walk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0554" name="图片 20553" descr="C:\Users\Administrator\Desktop\资源\pictures\人物\20070913213112341.jpg200709132131123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333375"/>
            <a:ext cx="2032000" cy="2735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5" name="图片 20554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4221163"/>
            <a:ext cx="882650" cy="814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>
          <a:xfrm>
            <a:off x="685800" y="260350"/>
            <a:ext cx="7772400" cy="1020763"/>
          </a:xfrm>
        </p:spPr>
        <p:txBody>
          <a:bodyPr vert="horz" wrap="square" anchor="ctr" anchorCtr="0"/>
          <a:p>
            <a:pPr eaLnBrk="1" hangingPunct="1"/>
            <a:r>
              <a:rPr lang="en-US" altLang="zh-CN" b="1" dirty="0"/>
              <a:t>Let’s practice!</a:t>
            </a:r>
            <a:endParaRPr lang="en-US" altLang="zh-CN" b="1" dirty="0"/>
          </a:p>
        </p:txBody>
      </p:sp>
      <p:sp>
        <p:nvSpPr>
          <p:cNvPr id="21507" name="Rectangle 3"/>
          <p:cNvSpPr>
            <a:spLocks noGrp="1"/>
          </p:cNvSpPr>
          <p:nvPr>
            <p:ph type="body" idx="4294967295"/>
          </p:nvPr>
        </p:nvSpPr>
        <p:spPr>
          <a:xfrm>
            <a:off x="1189038" y="1773238"/>
            <a:ext cx="7632700" cy="3744912"/>
          </a:xfrm>
          <a:solidFill>
            <a:srgbClr val="66FF66">
              <a:alpha val="100000"/>
            </a:srgbClr>
          </a:solidFill>
        </p:spPr>
        <p:txBody>
          <a:bodyPr vert="horz" wrap="square" anchor="t" anchorCtr="0"/>
          <a:p>
            <a:pPr eaLnBrk="1" hangingPunct="1">
              <a:lnSpc>
                <a:spcPct val="80000"/>
              </a:lnSpc>
            </a:pPr>
            <a:r>
              <a:rPr lang="en-US" altLang="zh-CN" sz="3600" b="1" dirty="0"/>
              <a:t>Make a similar dialogue with partner like this:</a:t>
            </a:r>
            <a:endParaRPr lang="en-US" altLang="zh-CN" sz="36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3600" b="1" dirty="0"/>
              <a:t>A: </a:t>
            </a:r>
            <a:r>
              <a:rPr lang="zh-CN" altLang="en-US" sz="3600" b="1" dirty="0"/>
              <a:t>Do you always/often/sometimes/never  go to school by ...?</a:t>
            </a:r>
            <a:endParaRPr lang="zh-CN" altLang="en-US" sz="36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3600" b="1" dirty="0"/>
              <a:t>B: </a:t>
            </a:r>
            <a:r>
              <a:rPr lang="zh-CN" altLang="en-US" sz="3600" b="1" dirty="0"/>
              <a:t>Yes./No, I ...</a:t>
            </a:r>
            <a:endParaRPr lang="zh-CN" altLang="en-US" sz="3600" b="1" dirty="0"/>
          </a:p>
        </p:txBody>
      </p:sp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u=978177054,732616625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1628775"/>
            <a:ext cx="5842000" cy="4598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5"/>
          <p:cNvSpPr txBox="1"/>
          <p:nvPr/>
        </p:nvSpPr>
        <p:spPr>
          <a:xfrm>
            <a:off x="539750" y="404813"/>
            <a:ext cx="4171950" cy="831850"/>
          </a:xfrm>
          <a:prstGeom prst="rect">
            <a:avLst/>
          </a:prstGeom>
          <a:solidFill>
            <a:srgbClr val="B3A2C7">
              <a:alpha val="100000"/>
            </a:srgbClr>
          </a:solidFill>
          <a:ln w="9525" cap="flat" cmpd="sng">
            <a:solidFill>
              <a:srgbClr val="B3A2C7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dirty="0">
                <a:latin typeface="Calibri" panose="020F0502020204030204" pitchFamily="2" charset="0"/>
              </a:rPr>
              <a:t>school bus</a:t>
            </a:r>
            <a:r>
              <a:rPr lang="en-US" altLang="zh-CN" sz="4800" dirty="0">
                <a:latin typeface="Calibri" panose="020F0502020204030204" pitchFamily="2" charset="0"/>
              </a:rPr>
              <a:t> </a:t>
            </a:r>
            <a:endParaRPr lang="zh-CN" altLang="en-US" sz="48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13" descr="L2049s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262262">
            <a:off x="5795963" y="692150"/>
            <a:ext cx="2938462" cy="249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18" descr="L2411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938" y="4292600"/>
            <a:ext cx="4079875" cy="2017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513" y="1270000"/>
            <a:ext cx="3257550" cy="2303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2"/>
          <p:cNvSpPr txBox="1"/>
          <p:nvPr/>
        </p:nvSpPr>
        <p:spPr>
          <a:xfrm>
            <a:off x="2714625" y="2571750"/>
            <a:ext cx="6105525" cy="1563688"/>
          </a:xfrm>
          <a:prstGeom prst="rect">
            <a:avLst/>
          </a:prstGeom>
          <a:solidFill>
            <a:srgbClr val="FAC090"/>
          </a:solidFill>
          <a:ln w="9525" cap="flat" cmpd="sng">
            <a:solidFill>
              <a:srgbClr val="FAC09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/>
            <a:r>
              <a:rPr lang="en-US" altLang="zh-CN" sz="9600" dirty="0">
                <a:latin typeface="Calibri" panose="020F0502020204030204" pitchFamily="2" charset="0"/>
              </a:rPr>
              <a:t>See you</a:t>
            </a:r>
            <a:r>
              <a:rPr lang="zh-CN" altLang="en-US" sz="9600" dirty="0">
                <a:latin typeface="Calibri" panose="020F0502020204030204" pitchFamily="2" charset="0"/>
              </a:rPr>
              <a:t>！</a:t>
            </a:r>
            <a:endParaRPr lang="zh-CN" altLang="en-US" sz="96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"/>
          <p:cNvSpPr txBox="1"/>
          <p:nvPr/>
        </p:nvSpPr>
        <p:spPr>
          <a:xfrm>
            <a:off x="357188" y="214313"/>
            <a:ext cx="4171950" cy="831850"/>
          </a:xfrm>
          <a:prstGeom prst="rect">
            <a:avLst/>
          </a:prstGeom>
          <a:solidFill>
            <a:srgbClr val="B3A2C7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2" charset="0"/>
              </a:rPr>
              <a:t>Transportation</a:t>
            </a:r>
            <a:r>
              <a:rPr lang="en-US" altLang="zh-CN" sz="3600" dirty="0">
                <a:latin typeface="Calibri" panose="020F0502020204030204" pitchFamily="2" charset="0"/>
              </a:rPr>
              <a:t> 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pic>
        <p:nvPicPr>
          <p:cNvPr id="512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341438"/>
            <a:ext cx="7397750" cy="431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5"/>
          <p:cNvSpPr txBox="1"/>
          <p:nvPr/>
        </p:nvSpPr>
        <p:spPr>
          <a:xfrm>
            <a:off x="6877050" y="5734050"/>
            <a:ext cx="11715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2" charset="0"/>
              </a:rPr>
              <a:t>bus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4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2" charset="0"/>
              </a:rPr>
              <a:t>Transportation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pic>
        <p:nvPicPr>
          <p:cNvPr id="6147" name="Picture 1" descr="C:\Users\chenchen10\AppData\Roaming\Tencent\Users\1354352631\QQ\WinTemp\RichOle\8}RA{VIW_0$KDW@H`00RP_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909638"/>
            <a:ext cx="6678613" cy="5405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6"/>
          <p:cNvSpPr txBox="1"/>
          <p:nvPr/>
        </p:nvSpPr>
        <p:spPr>
          <a:xfrm>
            <a:off x="7164388" y="5661025"/>
            <a:ext cx="1223962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2" charset="0"/>
              </a:rPr>
              <a:t>bike</a:t>
            </a:r>
            <a:endParaRPr lang="en-US" altLang="zh-CN" sz="48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5"/>
          <p:cNvSpPr txBox="1"/>
          <p:nvPr/>
        </p:nvSpPr>
        <p:spPr>
          <a:xfrm>
            <a:off x="357188" y="214313"/>
            <a:ext cx="4171950" cy="831850"/>
          </a:xfrm>
          <a:prstGeom prst="rect">
            <a:avLst/>
          </a:prstGeom>
          <a:solidFill>
            <a:srgbClr val="B3A2C7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2" charset="0"/>
              </a:rPr>
              <a:t>Transportation</a:t>
            </a:r>
            <a:r>
              <a:rPr lang="en-US" altLang="zh-CN" sz="3600" dirty="0">
                <a:latin typeface="Calibri" panose="020F0502020204030204" pitchFamily="2" charset="0"/>
              </a:rPr>
              <a:t> 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pic>
        <p:nvPicPr>
          <p:cNvPr id="717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052513"/>
            <a:ext cx="6840537" cy="5135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5"/>
          <p:cNvSpPr txBox="1"/>
          <p:nvPr/>
        </p:nvSpPr>
        <p:spPr>
          <a:xfrm>
            <a:off x="5580063" y="5734050"/>
            <a:ext cx="3079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chemeClr val="hlink"/>
                </a:solidFill>
                <a:latin typeface="Calibri" panose="020F0502020204030204" pitchFamily="2" charset="0"/>
              </a:rPr>
              <a:t>    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2" charset="0"/>
              </a:rPr>
              <a:t> subway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4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2" charset="0"/>
              </a:rPr>
              <a:t>Transportation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pic>
        <p:nvPicPr>
          <p:cNvPr id="8195" name="Picture 2" descr="C:\Users\chenchen10\AppData\Roaming\Tencent\Users\1354352631\QQ\WinTemp\RichOle\XOH4UI@4UXBS}@${$OVP{(D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909638"/>
            <a:ext cx="7175500" cy="5021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5"/>
          <p:cNvSpPr txBox="1"/>
          <p:nvPr/>
        </p:nvSpPr>
        <p:spPr>
          <a:xfrm>
            <a:off x="6661150" y="5518150"/>
            <a:ext cx="17303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2" charset="0"/>
              </a:rPr>
              <a:t>plane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765175"/>
            <a:ext cx="6542088" cy="492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9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2" charset="0"/>
              </a:rPr>
              <a:t>Transportation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sp>
        <p:nvSpPr>
          <p:cNvPr id="9220" name="Text Box 5"/>
          <p:cNvSpPr txBox="1"/>
          <p:nvPr/>
        </p:nvSpPr>
        <p:spPr>
          <a:xfrm>
            <a:off x="6661150" y="5589588"/>
            <a:ext cx="2198688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2" charset="0"/>
              </a:rPr>
              <a:t>train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836613"/>
            <a:ext cx="6415088" cy="482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9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2" charset="0"/>
              </a:rPr>
              <a:t>Transportation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sp>
        <p:nvSpPr>
          <p:cNvPr id="10244" name="Text Box 5"/>
          <p:cNvSpPr txBox="1"/>
          <p:nvPr/>
        </p:nvSpPr>
        <p:spPr>
          <a:xfrm>
            <a:off x="7092950" y="5661025"/>
            <a:ext cx="1328738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2" charset="0"/>
              </a:rPr>
              <a:t>ship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云形标注 11265"/>
          <p:cNvSpPr/>
          <p:nvPr/>
        </p:nvSpPr>
        <p:spPr>
          <a:xfrm>
            <a:off x="3060700" y="2492375"/>
            <a:ext cx="5400675" cy="3025775"/>
          </a:xfrm>
          <a:prstGeom prst="cloudCallout">
            <a:avLst>
              <a:gd name="adj1" fmla="val -72486"/>
              <a:gd name="adj2" fmla="val -7791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Learn to </a:t>
            </a:r>
            <a:endParaRPr lang="zh-CN" altLang="en-US" sz="7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say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991</Words>
  <Application>WPS 演示</Application>
  <PresentationFormat>全屏显示(4:3)</PresentationFormat>
  <Paragraphs>170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practice!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18</cp:revision>
  <dcterms:created xsi:type="dcterms:W3CDTF">2014-08-26T00:37:00Z</dcterms:created>
  <dcterms:modified xsi:type="dcterms:W3CDTF">2023-09-30T12:01:28Z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49CED7EA5B8E4DDC9A2C2AD015BC3FDB_13</vt:lpwstr>
  </property>
</Properties>
</file>