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9"/>
  </p:notesMasterIdLst>
  <p:sldIdLst>
    <p:sldId id="256" r:id="rId4"/>
    <p:sldId id="273" r:id="rId5"/>
    <p:sldId id="274" r:id="rId6"/>
    <p:sldId id="275" r:id="rId7"/>
    <p:sldId id="276" r:id="rId8"/>
    <p:sldId id="278" r:id="rId9"/>
    <p:sldId id="295" r:id="rId10"/>
    <p:sldId id="279" r:id="rId11"/>
    <p:sldId id="280" r:id="rId12"/>
    <p:sldId id="281" r:id="rId13"/>
    <p:sldId id="282" r:id="rId14"/>
    <p:sldId id="267" r:id="rId15"/>
    <p:sldId id="283" r:id="rId16"/>
    <p:sldId id="263" r:id="rId17"/>
    <p:sldId id="305" r:id="rId18"/>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7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4FF"/>
    <a:srgbClr val="ECEC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15"/>
        <p:guide pos="379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jpe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6.png"/><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9.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16.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932227" y="2169041"/>
            <a:ext cx="6736715" cy="922020"/>
          </a:xfrm>
          <a:prstGeom prst="rect">
            <a:avLst/>
          </a:prstGeom>
          <a:noFill/>
        </p:spPr>
        <p:txBody>
          <a:bodyPr wrap="none" rtlCol="0">
            <a:spAutoFit/>
          </a:bodyPr>
          <a:lstStyle/>
          <a:p>
            <a:r>
              <a:rPr kumimoji="1" lang="zh-CN" altLang="en-US" sz="5400" b="1" dirty="0">
                <a:solidFill>
                  <a:srgbClr val="00B4FF"/>
                </a:solidFill>
              </a:rPr>
              <a:t>分数除法的应用（</a:t>
            </a:r>
            <a:r>
              <a:rPr kumimoji="1" lang="en-US" altLang="zh-CN" sz="5400" b="1" dirty="0">
                <a:solidFill>
                  <a:srgbClr val="00B4FF"/>
                </a:solidFill>
              </a:rPr>
              <a:t>2</a:t>
            </a:r>
            <a:r>
              <a:rPr kumimoji="1" lang="zh-CN" altLang="en-US" sz="5400" b="1" dirty="0">
                <a:solidFill>
                  <a:srgbClr val="00B4FF"/>
                </a:solidFill>
              </a:rPr>
              <a:t>）</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1325245" y="1379220"/>
            <a:ext cx="9941560" cy="717550"/>
            <a:chOff x="2087" y="2172"/>
            <a:chExt cx="15656" cy="1130"/>
          </a:xfrm>
        </p:grpSpPr>
        <p:sp>
          <p:nvSpPr>
            <p:cNvPr id="3" name="文本框 2"/>
            <p:cNvSpPr txBox="1"/>
            <p:nvPr/>
          </p:nvSpPr>
          <p:spPr>
            <a:xfrm>
              <a:off x="2087" y="2252"/>
              <a:ext cx="15656"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学校足球队一共有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人，比篮球队的人数多     ，篮球队有多少人？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Group 6"/>
            <p:cNvGrpSpPr/>
            <p:nvPr/>
          </p:nvGrpSpPr>
          <p:grpSpPr>
            <a:xfrm>
              <a:off x="11524" y="2172"/>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9" name="文本框 8"/>
          <p:cNvSpPr txBox="1"/>
          <p:nvPr/>
        </p:nvSpPr>
        <p:spPr>
          <a:xfrm>
            <a:off x="1812925" y="2611755"/>
            <a:ext cx="3051810" cy="521970"/>
          </a:xfrm>
          <a:prstGeom prst="rect">
            <a:avLst/>
          </a:prstGeom>
          <a:noFill/>
        </p:spPr>
        <p:txBody>
          <a:bodyPr wrap="none" rtlCol="0" anchor="t">
            <a:spAutoFit/>
          </a:bodyPr>
          <a:p>
            <a:pPr algn="l"/>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解</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设</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篮球队有</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dirty="0" err="1">
                <a:ln w="0"/>
                <a:effectLst/>
                <a:latin typeface="微软雅黑" panose="020B0503020204020204" pitchFamily="34" charset="-122"/>
                <a:ea typeface="微软雅黑" panose="020B0503020204020204" pitchFamily="34" charset="-122"/>
                <a:cs typeface="Times New Roman" panose="02020603050405020304" pitchFamily="18" charset="0"/>
                <a:sym typeface="+mn-ea"/>
              </a:rPr>
              <a:t>人</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5" name="组合 24"/>
          <p:cNvGrpSpPr/>
          <p:nvPr/>
        </p:nvGrpSpPr>
        <p:grpSpPr>
          <a:xfrm>
            <a:off x="1668780" y="3160395"/>
            <a:ext cx="2981960" cy="718185"/>
            <a:chOff x="3400" y="7050"/>
            <a:chExt cx="4696" cy="1131"/>
          </a:xfrm>
        </p:grpSpPr>
        <p:grpSp>
          <p:nvGrpSpPr>
            <p:cNvPr id="17" name="组合 16"/>
            <p:cNvGrpSpPr/>
            <p:nvPr/>
          </p:nvGrpSpPr>
          <p:grpSpPr>
            <a:xfrm rot="0">
              <a:off x="3400" y="7050"/>
              <a:ext cx="3792" cy="1131"/>
              <a:chOff x="12986" y="5187"/>
              <a:chExt cx="3792" cy="1131"/>
            </a:xfrm>
          </p:grpSpPr>
          <p:sp>
            <p:nvSpPr>
              <p:cNvPr id="18" name="文本框 17"/>
              <p:cNvSpPr txBox="1"/>
              <p:nvPr/>
            </p:nvSpPr>
            <p:spPr>
              <a:xfrm>
                <a:off x="12986" y="5324"/>
                <a:ext cx="3792" cy="72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a:t>
                </a:r>
                <a:r>
                  <a:rPr lang="en-US" altLang="zh-CN" sz="2400">
                    <a:latin typeface="宋体" panose="02010600030101010101" pitchFamily="2" charset="-122"/>
                    <a:ea typeface="宋体" panose="02010600030101010101" pitchFamily="2"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9" name="组合 18"/>
              <p:cNvGrpSpPr/>
              <p:nvPr/>
            </p:nvGrpSpPr>
            <p:grpSpPr>
              <a:xfrm rot="0">
                <a:off x="14746" y="5187"/>
                <a:ext cx="908" cy="1131"/>
                <a:chOff x="9142" y="7081"/>
                <a:chExt cx="908" cy="1131"/>
              </a:xfrm>
            </p:grpSpPr>
            <p:sp>
              <p:nvSpPr>
                <p:cNvPr id="21" name="Text Box 7"/>
                <p:cNvSpPr txBox="1"/>
                <p:nvPr/>
              </p:nvSpPr>
              <p:spPr>
                <a:xfrm>
                  <a:off x="914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22"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sp>
          <p:nvSpPr>
            <p:cNvPr id="24" name="文本框 23"/>
            <p:cNvSpPr txBox="1"/>
            <p:nvPr/>
          </p:nvSpPr>
          <p:spPr>
            <a:xfrm>
              <a:off x="6748" y="7233"/>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30</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6" name="组合 25"/>
          <p:cNvGrpSpPr/>
          <p:nvPr/>
        </p:nvGrpSpPr>
        <p:grpSpPr>
          <a:xfrm>
            <a:off x="2976880" y="3968750"/>
            <a:ext cx="1673860" cy="718185"/>
            <a:chOff x="5160" y="7050"/>
            <a:chExt cx="2636" cy="1131"/>
          </a:xfrm>
        </p:grpSpPr>
        <p:grpSp>
          <p:nvGrpSpPr>
            <p:cNvPr id="27" name="组合 26"/>
            <p:cNvGrpSpPr/>
            <p:nvPr/>
          </p:nvGrpSpPr>
          <p:grpSpPr>
            <a:xfrm rot="0">
              <a:off x="5160" y="7050"/>
              <a:ext cx="1735" cy="1131"/>
              <a:chOff x="14746" y="5187"/>
              <a:chExt cx="1735" cy="1131"/>
            </a:xfrm>
          </p:grpSpPr>
          <p:sp>
            <p:nvSpPr>
              <p:cNvPr id="28" name="文本框 27"/>
              <p:cNvSpPr txBox="1"/>
              <p:nvPr/>
            </p:nvSpPr>
            <p:spPr>
              <a:xfrm>
                <a:off x="15099" y="5264"/>
                <a:ext cx="1382" cy="72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9" name="组合 28"/>
              <p:cNvGrpSpPr/>
              <p:nvPr/>
            </p:nvGrpSpPr>
            <p:grpSpPr>
              <a:xfrm rot="0">
                <a:off x="14746" y="5187"/>
                <a:ext cx="908" cy="1131"/>
                <a:chOff x="9142" y="7081"/>
                <a:chExt cx="908" cy="1131"/>
              </a:xfrm>
            </p:grpSpPr>
            <p:sp>
              <p:nvSpPr>
                <p:cNvPr id="30" name="Text Box 7"/>
                <p:cNvSpPr txBox="1"/>
                <p:nvPr/>
              </p:nvSpPr>
              <p:spPr>
                <a:xfrm>
                  <a:off x="914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31"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sp>
          <p:nvSpPr>
            <p:cNvPr id="32" name="文本框 31"/>
            <p:cNvSpPr txBox="1"/>
            <p:nvPr/>
          </p:nvSpPr>
          <p:spPr>
            <a:xfrm>
              <a:off x="6448" y="7133"/>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30</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6" name="组合 35"/>
          <p:cNvGrpSpPr/>
          <p:nvPr/>
        </p:nvGrpSpPr>
        <p:grpSpPr>
          <a:xfrm>
            <a:off x="3509645" y="4662170"/>
            <a:ext cx="1141730" cy="521970"/>
            <a:chOff x="13615" y="8293"/>
            <a:chExt cx="1798" cy="822"/>
          </a:xfrm>
        </p:grpSpPr>
        <p:sp>
          <p:nvSpPr>
            <p:cNvPr id="34" name="文本框 33"/>
            <p:cNvSpPr txBox="1"/>
            <p:nvPr/>
          </p:nvSpPr>
          <p:spPr>
            <a:xfrm>
              <a:off x="13615" y="829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35" name="文本框 34"/>
            <p:cNvSpPr txBox="1"/>
            <p:nvPr/>
          </p:nvSpPr>
          <p:spPr>
            <a:xfrm>
              <a:off x="14065" y="8379"/>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25</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sp>
        <p:nvSpPr>
          <p:cNvPr id="40" name="文本框 39"/>
          <p:cNvSpPr txBox="1"/>
          <p:nvPr/>
        </p:nvSpPr>
        <p:spPr>
          <a:xfrm>
            <a:off x="1673225" y="5455920"/>
            <a:ext cx="3068320" cy="460375"/>
          </a:xfrm>
          <a:prstGeom prst="rect">
            <a:avLst/>
          </a:prstGeom>
          <a:noFill/>
        </p:spPr>
        <p:txBody>
          <a:bodyPr wrap="none" rtlCol="0" anchor="t">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篮球队有</a:t>
            </a:r>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25</a:t>
            </a:r>
            <a:r>
              <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人</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6680200" y="2611755"/>
            <a:ext cx="3013710" cy="460375"/>
          </a:xfrm>
          <a:prstGeom prst="rect">
            <a:avLst/>
          </a:prstGeom>
          <a:noFill/>
        </p:spPr>
        <p:txBody>
          <a:bodyPr wrap="none" rtlCol="0" anchor="t">
            <a:spAutoFit/>
          </a:bodyPr>
          <a:p>
            <a:pPr algn="l"/>
            <a:r>
              <a:rPr lang="zh-CN"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解</a:t>
            </a:r>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设</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篮球队有</a:t>
            </a:r>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dirty="0" err="1">
                <a:ln w="0"/>
                <a:effectLst/>
                <a:latin typeface="微软雅黑" panose="020B0503020204020204" pitchFamily="34" charset="-122"/>
                <a:ea typeface="微软雅黑" panose="020B0503020204020204" pitchFamily="34" charset="-122"/>
                <a:cs typeface="Times New Roman" panose="02020603050405020304" pitchFamily="18" charset="0"/>
                <a:sym typeface="+mn-ea"/>
              </a:rPr>
              <a:t>人</a:t>
            </a:r>
            <a:r>
              <a:rPr lang="zh-CN"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1" name="组合 10"/>
          <p:cNvGrpSpPr/>
          <p:nvPr/>
        </p:nvGrpSpPr>
        <p:grpSpPr>
          <a:xfrm>
            <a:off x="6828155" y="3160395"/>
            <a:ext cx="2677160" cy="718185"/>
            <a:chOff x="3700" y="7050"/>
            <a:chExt cx="4216" cy="1131"/>
          </a:xfrm>
        </p:grpSpPr>
        <p:grpSp>
          <p:nvGrpSpPr>
            <p:cNvPr id="12" name="组合 11"/>
            <p:cNvGrpSpPr/>
            <p:nvPr/>
          </p:nvGrpSpPr>
          <p:grpSpPr>
            <a:xfrm rot="0">
              <a:off x="3700" y="7050"/>
              <a:ext cx="3792" cy="1131"/>
              <a:chOff x="13286" y="5187"/>
              <a:chExt cx="3792" cy="1131"/>
            </a:xfrm>
          </p:grpSpPr>
          <p:sp>
            <p:nvSpPr>
              <p:cNvPr id="13" name="文本框 12"/>
              <p:cNvSpPr txBox="1"/>
              <p:nvPr/>
            </p:nvSpPr>
            <p:spPr>
              <a:xfrm>
                <a:off x="13286" y="5284"/>
                <a:ext cx="3792" cy="72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宋体" panose="02010600030101010101" pitchFamily="2" charset="-122"/>
                    <a:ea typeface="宋体" panose="02010600030101010101" pitchFamily="2" charset="-122"/>
                    <a:sym typeface="+mn-ea"/>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组合 13"/>
              <p:cNvGrpSpPr/>
              <p:nvPr/>
            </p:nvGrpSpPr>
            <p:grpSpPr>
              <a:xfrm rot="0">
                <a:off x="14746" y="5187"/>
                <a:ext cx="908" cy="1131"/>
                <a:chOff x="9142" y="7081"/>
                <a:chExt cx="908" cy="1131"/>
              </a:xfrm>
            </p:grpSpPr>
            <p:sp>
              <p:nvSpPr>
                <p:cNvPr id="20" name="Text Box 7"/>
                <p:cNvSpPr txBox="1"/>
                <p:nvPr/>
              </p:nvSpPr>
              <p:spPr>
                <a:xfrm>
                  <a:off x="914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23"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sp>
          <p:nvSpPr>
            <p:cNvPr id="33" name="文本框 32"/>
            <p:cNvSpPr txBox="1"/>
            <p:nvPr/>
          </p:nvSpPr>
          <p:spPr>
            <a:xfrm>
              <a:off x="6568" y="7173"/>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30</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7" name="组合 36"/>
          <p:cNvGrpSpPr/>
          <p:nvPr/>
        </p:nvGrpSpPr>
        <p:grpSpPr>
          <a:xfrm>
            <a:off x="7831455" y="3968750"/>
            <a:ext cx="1673860" cy="718185"/>
            <a:chOff x="5160" y="7050"/>
            <a:chExt cx="2636" cy="1131"/>
          </a:xfrm>
        </p:grpSpPr>
        <p:grpSp>
          <p:nvGrpSpPr>
            <p:cNvPr id="38" name="组合 37"/>
            <p:cNvGrpSpPr/>
            <p:nvPr/>
          </p:nvGrpSpPr>
          <p:grpSpPr>
            <a:xfrm rot="0">
              <a:off x="5160" y="7050"/>
              <a:ext cx="1735" cy="1131"/>
              <a:chOff x="14746" y="5187"/>
              <a:chExt cx="1735" cy="1131"/>
            </a:xfrm>
          </p:grpSpPr>
          <p:sp>
            <p:nvSpPr>
              <p:cNvPr id="39" name="文本框 38"/>
              <p:cNvSpPr txBox="1"/>
              <p:nvPr/>
            </p:nvSpPr>
            <p:spPr>
              <a:xfrm>
                <a:off x="15099" y="5264"/>
                <a:ext cx="1382" cy="72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1" name="组合 40"/>
              <p:cNvGrpSpPr/>
              <p:nvPr/>
            </p:nvGrpSpPr>
            <p:grpSpPr>
              <a:xfrm rot="0">
                <a:off x="14746" y="5187"/>
                <a:ext cx="908" cy="1131"/>
                <a:chOff x="9142" y="7081"/>
                <a:chExt cx="908" cy="1131"/>
              </a:xfrm>
            </p:grpSpPr>
            <p:sp>
              <p:nvSpPr>
                <p:cNvPr id="42" name="Text Box 7"/>
                <p:cNvSpPr txBox="1"/>
                <p:nvPr/>
              </p:nvSpPr>
              <p:spPr>
                <a:xfrm>
                  <a:off x="914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43"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sp>
          <p:nvSpPr>
            <p:cNvPr id="44" name="文本框 43"/>
            <p:cNvSpPr txBox="1"/>
            <p:nvPr/>
          </p:nvSpPr>
          <p:spPr>
            <a:xfrm>
              <a:off x="6448" y="7133"/>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30</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45" name="组合 44"/>
          <p:cNvGrpSpPr/>
          <p:nvPr/>
        </p:nvGrpSpPr>
        <p:grpSpPr>
          <a:xfrm>
            <a:off x="8376920" y="4662170"/>
            <a:ext cx="1141730" cy="521970"/>
            <a:chOff x="13615" y="8293"/>
            <a:chExt cx="1798" cy="822"/>
          </a:xfrm>
        </p:grpSpPr>
        <p:sp>
          <p:nvSpPr>
            <p:cNvPr id="46" name="文本框 45"/>
            <p:cNvSpPr txBox="1"/>
            <p:nvPr/>
          </p:nvSpPr>
          <p:spPr>
            <a:xfrm>
              <a:off x="13615" y="829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47" name="文本框 46"/>
            <p:cNvSpPr txBox="1"/>
            <p:nvPr/>
          </p:nvSpPr>
          <p:spPr>
            <a:xfrm>
              <a:off x="14065" y="8379"/>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25</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sp>
        <p:nvSpPr>
          <p:cNvPr id="48" name="文本框 47"/>
          <p:cNvSpPr txBox="1"/>
          <p:nvPr/>
        </p:nvSpPr>
        <p:spPr>
          <a:xfrm>
            <a:off x="6692900" y="5455920"/>
            <a:ext cx="3068320" cy="460375"/>
          </a:xfrm>
          <a:prstGeom prst="rect">
            <a:avLst/>
          </a:prstGeom>
          <a:noFill/>
        </p:spPr>
        <p:txBody>
          <a:bodyPr wrap="none" rtlCol="0" anchor="t">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答：篮球队有</a:t>
            </a:r>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25</a:t>
            </a:r>
            <a:r>
              <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人</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p:tgtEl>
                                          <p:spTgt spid="25"/>
                                        </p:tgtEl>
                                        <p:attrNameLst>
                                          <p:attrName>ppt_y</p:attrName>
                                        </p:attrNameLst>
                                      </p:cBhvr>
                                      <p:tavLst>
                                        <p:tav tm="0">
                                          <p:val>
                                            <p:strVal val="#ppt_y+#ppt_h*1.125000"/>
                                          </p:val>
                                        </p:tav>
                                        <p:tav tm="100000">
                                          <p:val>
                                            <p:strVal val="#ppt_y"/>
                                          </p:val>
                                        </p:tav>
                                      </p:tavLst>
                                    </p:anim>
                                    <p:animEffect transition="in" filter="wipe(up)">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p:tgtEl>
                                          <p:spTgt spid="26"/>
                                        </p:tgtEl>
                                        <p:attrNameLst>
                                          <p:attrName>ppt_y</p:attrName>
                                        </p:attrNameLst>
                                      </p:cBhvr>
                                      <p:tavLst>
                                        <p:tav tm="0">
                                          <p:val>
                                            <p:strVal val="#ppt_y+#ppt_h*1.125000"/>
                                          </p:val>
                                        </p:tav>
                                        <p:tav tm="100000">
                                          <p:val>
                                            <p:strVal val="#ppt_y"/>
                                          </p:val>
                                        </p:tav>
                                      </p:tavLst>
                                    </p:anim>
                                    <p:animEffect transition="in" filter="wipe(up)">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p:tgtEl>
                                          <p:spTgt spid="36"/>
                                        </p:tgtEl>
                                        <p:attrNameLst>
                                          <p:attrName>ppt_y</p:attrName>
                                        </p:attrNameLst>
                                      </p:cBhvr>
                                      <p:tavLst>
                                        <p:tav tm="0">
                                          <p:val>
                                            <p:strVal val="#ppt_y+#ppt_h*1.125000"/>
                                          </p:val>
                                        </p:tav>
                                        <p:tav tm="100000">
                                          <p:val>
                                            <p:strVal val="#ppt_y"/>
                                          </p:val>
                                        </p:tav>
                                      </p:tavLst>
                                    </p:anim>
                                    <p:animEffect transition="in" filter="wipe(up)">
                                      <p:cBhvr>
                                        <p:cTn id="26" dur="50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p:tgtEl>
                                          <p:spTgt spid="40"/>
                                        </p:tgtEl>
                                        <p:attrNameLst>
                                          <p:attrName>ppt_y</p:attrName>
                                        </p:attrNameLst>
                                      </p:cBhvr>
                                      <p:tavLst>
                                        <p:tav tm="0">
                                          <p:val>
                                            <p:strVal val="#ppt_y+#ppt_h*1.125000"/>
                                          </p:val>
                                        </p:tav>
                                        <p:tav tm="100000">
                                          <p:val>
                                            <p:strVal val="#ppt_y"/>
                                          </p:val>
                                        </p:tav>
                                      </p:tavLst>
                                    </p:anim>
                                    <p:animEffect transition="in" filter="wipe(up)">
                                      <p:cBhvr>
                                        <p:cTn id="32" dur="500"/>
                                        <p:tgtEl>
                                          <p:spTgt spid="4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ppt_y</p:attrName>
                                        </p:attrNameLst>
                                      </p:cBhvr>
                                      <p:tavLst>
                                        <p:tav tm="0">
                                          <p:val>
                                            <p:strVal val="#ppt_y+#ppt_h*1.125000"/>
                                          </p:val>
                                        </p:tav>
                                        <p:tav tm="100000">
                                          <p:val>
                                            <p:strVal val="#ppt_y"/>
                                          </p:val>
                                        </p:tav>
                                      </p:tavLst>
                                    </p:anim>
                                    <p:animEffect transition="in" filter="wipe(up)">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p:tgtEl>
                                          <p:spTgt spid="11"/>
                                        </p:tgtEl>
                                        <p:attrNameLst>
                                          <p:attrName>ppt_y</p:attrName>
                                        </p:attrNameLst>
                                      </p:cBhvr>
                                      <p:tavLst>
                                        <p:tav tm="0">
                                          <p:val>
                                            <p:strVal val="#ppt_y+#ppt_h*1.125000"/>
                                          </p:val>
                                        </p:tav>
                                        <p:tav tm="100000">
                                          <p:val>
                                            <p:strVal val="#ppt_y"/>
                                          </p:val>
                                        </p:tav>
                                      </p:tavLst>
                                    </p:anim>
                                    <p:animEffect transition="in" filter="wipe(up)">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p:tgtEl>
                                          <p:spTgt spid="37"/>
                                        </p:tgtEl>
                                        <p:attrNameLst>
                                          <p:attrName>ppt_y</p:attrName>
                                        </p:attrNameLst>
                                      </p:cBhvr>
                                      <p:tavLst>
                                        <p:tav tm="0">
                                          <p:val>
                                            <p:strVal val="#ppt_y+#ppt_h*1.125000"/>
                                          </p:val>
                                        </p:tav>
                                        <p:tav tm="100000">
                                          <p:val>
                                            <p:strVal val="#ppt_y"/>
                                          </p:val>
                                        </p:tav>
                                      </p:tavLst>
                                    </p:anim>
                                    <p:animEffect transition="in" filter="wipe(up)">
                                      <p:cBhvr>
                                        <p:cTn id="50" dur="500"/>
                                        <p:tgtEl>
                                          <p:spTgt spid="37"/>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p:tgtEl>
                                          <p:spTgt spid="45"/>
                                        </p:tgtEl>
                                        <p:attrNameLst>
                                          <p:attrName>ppt_y</p:attrName>
                                        </p:attrNameLst>
                                      </p:cBhvr>
                                      <p:tavLst>
                                        <p:tav tm="0">
                                          <p:val>
                                            <p:strVal val="#ppt_y+#ppt_h*1.125000"/>
                                          </p:val>
                                        </p:tav>
                                        <p:tav tm="100000">
                                          <p:val>
                                            <p:strVal val="#ppt_y"/>
                                          </p:val>
                                        </p:tav>
                                      </p:tavLst>
                                    </p:anim>
                                    <p:animEffect transition="in" filter="wipe(up)">
                                      <p:cBhvr>
                                        <p:cTn id="56" dur="500"/>
                                        <p:tgtEl>
                                          <p:spTgt spid="45"/>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additive="base">
                                        <p:cTn id="61" dur="500"/>
                                        <p:tgtEl>
                                          <p:spTgt spid="48"/>
                                        </p:tgtEl>
                                        <p:attrNameLst>
                                          <p:attrName>ppt_y</p:attrName>
                                        </p:attrNameLst>
                                      </p:cBhvr>
                                      <p:tavLst>
                                        <p:tav tm="0">
                                          <p:val>
                                            <p:strVal val="#ppt_y+#ppt_h*1.125000"/>
                                          </p:val>
                                        </p:tav>
                                        <p:tav tm="100000">
                                          <p:val>
                                            <p:strVal val="#ppt_y"/>
                                          </p:val>
                                        </p:tav>
                                      </p:tavLst>
                                    </p:anim>
                                    <p:animEffect transition="in" filter="wipe(up)">
                                      <p:cBhvr>
                                        <p:cTn id="6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0" grpId="0"/>
      <p:bldP spid="10" grpId="0"/>
      <p:bldP spid="4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文本框 2"/>
              <p:cNvSpPr txBox="1"/>
              <p:nvPr/>
            </p:nvSpPr>
            <p:spPr>
              <a:xfrm>
                <a:off x="2172335" y="1080770"/>
                <a:ext cx="6921500" cy="1198880"/>
              </a:xfrm>
              <a:prstGeom prst="rect">
                <a:avLst/>
              </a:prstGeom>
              <a:noFill/>
            </p:spPr>
            <p:txBody>
              <a:bodyPr wrap="none" rtlCol="0" anchor="t">
                <a:spAutoFit/>
              </a:bodyPr>
              <a:p>
                <a:pPr latinLnBrk="1">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妈妈每月的工资是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2500</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元，比爸爸的工资少</a:t>
                </a:r>
                <a14:m>
                  <m:oMath xmlns:m="http://schemas.openxmlformats.org/officeDocument/2006/math">
                    <m:r>
                      <a:rPr lang="en-US" altLang="zh-CN" sz="2400" i="1" dirty="0">
                        <a:solidFill>
                          <a:schemeClr val="tx1"/>
                        </a:solidFill>
                        <a:latin typeface="Cambria Math" panose="02040503050406030204" pitchFamily="18" charset="0"/>
                        <a:ea typeface="MS Mincho" panose="02020609040205080304" charset="-128"/>
                        <a:cs typeface="Cambria Math" panose="02040503050406030204" pitchFamily="18" charset="0"/>
                      </a:rPr>
                      <m:t>       </m:t>
                    </m:r>
                    <m:r>
                      <a:rPr lang="en-US" altLang="zh-CN" sz="2400" i="1" dirty="0">
                        <a:solidFill>
                          <a:schemeClr val="tx1"/>
                        </a:solidFill>
                        <a:latin typeface="Cambria Math" panose="02040503050406030204" pitchFamily="18" charset="0"/>
                        <a:ea typeface="MS Mincho" panose="02020609040205080304" charset="-128"/>
                        <a:cs typeface="Cambria Math" panose="02040503050406030204" pitchFamily="18" charset="0"/>
                      </a:rPr>
                      <m:t> </m:t>
                    </m:r>
                  </m:oMath>
                </a14:m>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atinLnBrk="1">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爸爸每月的工资是多少元？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3" name="文本框 2"/>
              <p:cNvSpPr txBox="1">
                <a:spLocks noRot="1" noChangeAspect="1" noMove="1" noResize="1" noEditPoints="1" noAdjustHandles="1" noChangeArrowheads="1" noChangeShapeType="1" noTextEdit="1"/>
              </p:cNvSpPr>
              <p:nvPr/>
            </p:nvSpPr>
            <p:spPr>
              <a:xfrm>
                <a:off x="2172335" y="1080770"/>
                <a:ext cx="6921500" cy="1198880"/>
              </a:xfrm>
              <a:prstGeom prst="rect">
                <a:avLst/>
              </a:prstGeom>
              <a:blipFill rotWithShape="1">
                <a:blip r:embed="rId2"/>
                <a:stretch>
                  <a:fillRect r="-908"/>
                </a:stretch>
              </a:blipFill>
            </p:spPr>
            <p:txBody>
              <a:bodyPr/>
              <a:lstStyle/>
              <a:p>
                <a:r>
                  <a:rPr lang="zh-CN" altLang="en-US">
                    <a:noFill/>
                  </a:rPr>
                  <a:t> </a:t>
                </a:r>
              </a:p>
            </p:txBody>
          </p:sp>
        </mc:Fallback>
      </mc:AlternateContent>
      <p:grpSp>
        <p:nvGrpSpPr>
          <p:cNvPr id="5" name="Group 6"/>
          <p:cNvGrpSpPr/>
          <p:nvPr/>
        </p:nvGrpSpPr>
        <p:grpSpPr>
          <a:xfrm>
            <a:off x="8224520" y="1147763"/>
            <a:ext cx="576263" cy="71755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0" name="文本框 9"/>
          <p:cNvSpPr txBox="1"/>
          <p:nvPr/>
        </p:nvSpPr>
        <p:spPr>
          <a:xfrm>
            <a:off x="4138295" y="2534920"/>
            <a:ext cx="4232910" cy="460375"/>
          </a:xfrm>
          <a:prstGeom prst="rect">
            <a:avLst/>
          </a:prstGeom>
          <a:noFill/>
        </p:spPr>
        <p:txBody>
          <a:bodyPr wrap="none" rtlCol="0" anchor="t">
            <a:spAutoFit/>
          </a:bodyPr>
          <a:p>
            <a:pPr algn="l"/>
            <a:r>
              <a:rPr lang="zh-CN"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解</a:t>
            </a:r>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设</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爸爸每月的工资是</a:t>
            </a:r>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dirty="0" err="1">
                <a:ln w="0"/>
                <a:effectLst/>
                <a:latin typeface="微软雅黑" panose="020B0503020204020204" pitchFamily="34" charset="-122"/>
                <a:ea typeface="微软雅黑" panose="020B0503020204020204" pitchFamily="34" charset="-122"/>
                <a:cs typeface="Times New Roman" panose="02020603050405020304" pitchFamily="18" charset="0"/>
                <a:sym typeface="+mn-ea"/>
              </a:rPr>
              <a:t>元</a:t>
            </a:r>
            <a:r>
              <a:rPr lang="zh-CN"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1" name="组合 10"/>
          <p:cNvGrpSpPr/>
          <p:nvPr/>
        </p:nvGrpSpPr>
        <p:grpSpPr>
          <a:xfrm>
            <a:off x="4514850" y="3083560"/>
            <a:ext cx="3034030" cy="718185"/>
            <a:chOff x="3700" y="7050"/>
            <a:chExt cx="4778" cy="1131"/>
          </a:xfrm>
        </p:grpSpPr>
        <p:grpSp>
          <p:nvGrpSpPr>
            <p:cNvPr id="12" name="组合 11"/>
            <p:cNvGrpSpPr/>
            <p:nvPr/>
          </p:nvGrpSpPr>
          <p:grpSpPr>
            <a:xfrm rot="0">
              <a:off x="3700" y="7050"/>
              <a:ext cx="3792" cy="1131"/>
              <a:chOff x="13286" y="5187"/>
              <a:chExt cx="3792" cy="1131"/>
            </a:xfrm>
          </p:grpSpPr>
          <p:sp>
            <p:nvSpPr>
              <p:cNvPr id="13" name="文本框 12"/>
              <p:cNvSpPr txBox="1"/>
              <p:nvPr/>
            </p:nvSpPr>
            <p:spPr>
              <a:xfrm>
                <a:off x="13286" y="5284"/>
                <a:ext cx="3792" cy="72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a:latin typeface="宋体" panose="02010600030101010101" pitchFamily="2" charset="-122"/>
                    <a:ea typeface="宋体" panose="02010600030101010101" pitchFamily="2" charset="-122"/>
                    <a:sym typeface="+mn-ea"/>
                  </a:rPr>
                  <a:t>－</a:t>
                </a:r>
                <a:r>
                  <a:rPr lang="en-US" altLang="zh-CN" sz="2400">
                    <a:latin typeface="宋体" panose="02010600030101010101" pitchFamily="2" charset="-122"/>
                    <a:ea typeface="宋体" panose="02010600030101010101" pitchFamily="2" charset="-122"/>
                    <a:sym typeface="+mn-ea"/>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组合 13"/>
              <p:cNvGrpSpPr/>
              <p:nvPr/>
            </p:nvGrpSpPr>
            <p:grpSpPr>
              <a:xfrm rot="0">
                <a:off x="14746" y="5187"/>
                <a:ext cx="908" cy="1131"/>
                <a:chOff x="9142" y="7081"/>
                <a:chExt cx="908" cy="1131"/>
              </a:xfrm>
            </p:grpSpPr>
            <p:sp>
              <p:nvSpPr>
                <p:cNvPr id="20" name="Text Box 7"/>
                <p:cNvSpPr txBox="1"/>
                <p:nvPr/>
              </p:nvSpPr>
              <p:spPr>
                <a:xfrm>
                  <a:off x="914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23"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sp>
          <p:nvSpPr>
            <p:cNvPr id="33" name="文本框 32"/>
            <p:cNvSpPr txBox="1"/>
            <p:nvPr/>
          </p:nvSpPr>
          <p:spPr>
            <a:xfrm>
              <a:off x="6568" y="7173"/>
              <a:ext cx="1910"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2500</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7" name="组合 36"/>
          <p:cNvGrpSpPr/>
          <p:nvPr/>
        </p:nvGrpSpPr>
        <p:grpSpPr>
          <a:xfrm>
            <a:off x="5518150" y="3891915"/>
            <a:ext cx="2030730" cy="718185"/>
            <a:chOff x="5160" y="7050"/>
            <a:chExt cx="3198" cy="1131"/>
          </a:xfrm>
        </p:grpSpPr>
        <p:grpSp>
          <p:nvGrpSpPr>
            <p:cNvPr id="38" name="组合 37"/>
            <p:cNvGrpSpPr/>
            <p:nvPr/>
          </p:nvGrpSpPr>
          <p:grpSpPr>
            <a:xfrm rot="0">
              <a:off x="5160" y="7050"/>
              <a:ext cx="1735" cy="1131"/>
              <a:chOff x="14746" y="5187"/>
              <a:chExt cx="1735" cy="1131"/>
            </a:xfrm>
          </p:grpSpPr>
          <p:sp>
            <p:nvSpPr>
              <p:cNvPr id="39" name="文本框 38"/>
              <p:cNvSpPr txBox="1"/>
              <p:nvPr/>
            </p:nvSpPr>
            <p:spPr>
              <a:xfrm>
                <a:off x="15099" y="5264"/>
                <a:ext cx="1382" cy="72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1" name="组合 40"/>
              <p:cNvGrpSpPr/>
              <p:nvPr/>
            </p:nvGrpSpPr>
            <p:grpSpPr>
              <a:xfrm rot="0">
                <a:off x="14746" y="5187"/>
                <a:ext cx="908" cy="1131"/>
                <a:chOff x="9142" y="7081"/>
                <a:chExt cx="908" cy="1131"/>
              </a:xfrm>
            </p:grpSpPr>
            <p:sp>
              <p:nvSpPr>
                <p:cNvPr id="42" name="Text Box 7"/>
                <p:cNvSpPr txBox="1"/>
                <p:nvPr/>
              </p:nvSpPr>
              <p:spPr>
                <a:xfrm>
                  <a:off x="914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43"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sp>
          <p:nvSpPr>
            <p:cNvPr id="44" name="文本框 43"/>
            <p:cNvSpPr txBox="1"/>
            <p:nvPr/>
          </p:nvSpPr>
          <p:spPr>
            <a:xfrm>
              <a:off x="6448" y="7133"/>
              <a:ext cx="1910"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2500</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45" name="组合 44"/>
          <p:cNvGrpSpPr/>
          <p:nvPr/>
        </p:nvGrpSpPr>
        <p:grpSpPr>
          <a:xfrm>
            <a:off x="6063615" y="4585335"/>
            <a:ext cx="1498600" cy="521970"/>
            <a:chOff x="13615" y="8293"/>
            <a:chExt cx="2360" cy="822"/>
          </a:xfrm>
        </p:grpSpPr>
        <p:sp>
          <p:nvSpPr>
            <p:cNvPr id="46" name="文本框 45"/>
            <p:cNvSpPr txBox="1"/>
            <p:nvPr/>
          </p:nvSpPr>
          <p:spPr>
            <a:xfrm>
              <a:off x="13615" y="829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47" name="文本框 46"/>
            <p:cNvSpPr txBox="1"/>
            <p:nvPr/>
          </p:nvSpPr>
          <p:spPr>
            <a:xfrm>
              <a:off x="14065" y="8379"/>
              <a:ext cx="1910"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3125</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sp>
        <p:nvSpPr>
          <p:cNvPr id="48" name="文本框 47"/>
          <p:cNvSpPr txBox="1"/>
          <p:nvPr/>
        </p:nvSpPr>
        <p:spPr>
          <a:xfrm>
            <a:off x="3896995" y="5379085"/>
            <a:ext cx="4554220" cy="460375"/>
          </a:xfrm>
          <a:prstGeom prst="rect">
            <a:avLst/>
          </a:prstGeom>
          <a:noFill/>
        </p:spPr>
        <p:txBody>
          <a:bodyPr wrap="none" rtlCol="0" anchor="t">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爸爸每月的工资是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3125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元</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descr="dc3751fb-7e31-4251-98bd-c6acb5966110"/>
          <p:cNvPicPr>
            <a:picLocks noChangeAspect="1"/>
          </p:cNvPicPr>
          <p:nvPr/>
        </p:nvPicPr>
        <p:blipFill>
          <a:blip r:embed="rId3"/>
          <a:stretch>
            <a:fillRect/>
          </a:stretch>
        </p:blipFill>
        <p:spPr>
          <a:xfrm>
            <a:off x="81915" y="4212590"/>
            <a:ext cx="2550160" cy="2550160"/>
          </a:xfrm>
          <a:prstGeom prst="rect">
            <a:avLst/>
          </a:prstGeom>
        </p:spPr>
      </p:pic>
      <p:sp>
        <p:nvSpPr>
          <p:cNvPr id="6" name="文本框 5"/>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p:tgtEl>
                                          <p:spTgt spid="37"/>
                                        </p:tgtEl>
                                        <p:attrNameLst>
                                          <p:attrName>ppt_y</p:attrName>
                                        </p:attrNameLst>
                                      </p:cBhvr>
                                      <p:tavLst>
                                        <p:tav tm="0">
                                          <p:val>
                                            <p:strVal val="#ppt_y+#ppt_h*1.125000"/>
                                          </p:val>
                                        </p:tav>
                                        <p:tav tm="100000">
                                          <p:val>
                                            <p:strVal val="#ppt_y"/>
                                          </p:val>
                                        </p:tav>
                                      </p:tavLst>
                                    </p:anim>
                                    <p:animEffect transition="in" filter="wipe(up)">
                                      <p:cBhvr>
                                        <p:cTn id="20" dur="500"/>
                                        <p:tgtEl>
                                          <p:spTgt spid="3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p:tgtEl>
                                          <p:spTgt spid="48"/>
                                        </p:tgtEl>
                                        <p:attrNameLst>
                                          <p:attrName>ppt_y</p:attrName>
                                        </p:attrNameLst>
                                      </p:cBhvr>
                                      <p:tavLst>
                                        <p:tav tm="0">
                                          <p:val>
                                            <p:strVal val="#ppt_y+#ppt_h*1.125000"/>
                                          </p:val>
                                        </p:tav>
                                        <p:tav tm="100000">
                                          <p:val>
                                            <p:strVal val="#ppt_y"/>
                                          </p:val>
                                        </p:tav>
                                      </p:tavLst>
                                    </p:anim>
                                    <p:animEffect transition="in" filter="wipe(up)">
                                      <p:cBhvr>
                                        <p:cTn id="3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mc:AlternateContent xmlns:mc="http://schemas.openxmlformats.org/markup-compatibility/2006">
        <mc:Choice xmlns:a14="http://schemas.microsoft.com/office/drawing/2010/main" Requires="a14">
          <p:sp>
            <p:nvSpPr>
              <p:cNvPr id="4" name="文本框 3"/>
              <p:cNvSpPr txBox="1"/>
              <p:nvPr/>
            </p:nvSpPr>
            <p:spPr>
              <a:xfrm>
                <a:off x="2045970" y="1035685"/>
                <a:ext cx="7664450" cy="1753235"/>
              </a:xfrm>
              <a:prstGeom prst="rect">
                <a:avLst/>
              </a:prstGeom>
              <a:noFill/>
            </p:spPr>
            <p:txBody>
              <a:bodyPr wrap="none" rtlCol="0" anchor="t">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在通常情况下，体积相等的冰的质量比水的质量少</a:t>
                </a:r>
                <a14:m>
                  <m:oMath xmlns:m="http://schemas.openxmlformats.org/officeDocument/2006/math">
                    <m:r>
                      <a:rPr lang="en-US" altLang="zh-CN" sz="2400" i="1" dirty="0">
                        <a:latin typeface="Cambria Math" panose="02040503050406030204" pitchFamily="18" charset="0"/>
                        <a:ea typeface="MS Mincho" panose="02020609040205080304" charset="-128"/>
                        <a:cs typeface="Cambria Math" panose="02040503050406030204" pitchFamily="18" charset="0"/>
                      </a:rPr>
                      <m:t>      </m:t>
                    </m:r>
                    <m:r>
                      <a:rPr lang="en-US" altLang="zh-CN" sz="2400" i="1" dirty="0">
                        <a:latin typeface="Cambria Math" panose="02040503050406030204" pitchFamily="18" charset="0"/>
                        <a:ea typeface="MS Mincho" panose="02020609040205080304" charset="-128"/>
                        <a:cs typeface="Cambria Math" panose="02040503050406030204" pitchFamily="18" charset="0"/>
                      </a:rPr>
                      <m:t> </m:t>
                    </m:r>
                  </m:oMath>
                </a14:m>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现有一块重</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9kg</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的冰，如果有一桶水的体积和这块冰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的体积相等，这桶水有多重？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4" name="文本框 3"/>
              <p:cNvSpPr txBox="1">
                <a:spLocks noRot="1" noChangeAspect="1" noMove="1" noResize="1" noEditPoints="1" noAdjustHandles="1" noChangeArrowheads="1" noChangeShapeType="1" noTextEdit="1"/>
              </p:cNvSpPr>
              <p:nvPr/>
            </p:nvSpPr>
            <p:spPr>
              <a:xfrm>
                <a:off x="2045970" y="1035685"/>
                <a:ext cx="7664450" cy="1753235"/>
              </a:xfrm>
              <a:prstGeom prst="rect">
                <a:avLst/>
              </a:prstGeom>
              <a:blipFill rotWithShape="1">
                <a:blip r:embed="rId2"/>
                <a:stretch>
                  <a:fillRect r="-820"/>
                </a:stretch>
              </a:blipFill>
            </p:spPr>
            <p:txBody>
              <a:bodyPr/>
              <a:lstStyle/>
              <a:p>
                <a:r>
                  <a:rPr lang="zh-CN" altLang="en-US">
                    <a:noFill/>
                  </a:rPr>
                  <a:t> </a:t>
                </a:r>
              </a:p>
            </p:txBody>
          </p:sp>
        </mc:Fallback>
      </mc:AlternateContent>
      <p:grpSp>
        <p:nvGrpSpPr>
          <p:cNvPr id="5" name="Group 6"/>
          <p:cNvGrpSpPr/>
          <p:nvPr/>
        </p:nvGrpSpPr>
        <p:grpSpPr>
          <a:xfrm>
            <a:off x="8762365" y="1111568"/>
            <a:ext cx="576263" cy="717550"/>
            <a:chOff x="4828" y="2840"/>
            <a:chExt cx="363" cy="452"/>
          </a:xfrm>
        </p:grpSpPr>
        <p:sp>
          <p:nvSpPr>
            <p:cNvPr id="15"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9" name="文本框 8"/>
          <p:cNvSpPr txBox="1"/>
          <p:nvPr/>
        </p:nvSpPr>
        <p:spPr>
          <a:xfrm>
            <a:off x="3983990" y="2929255"/>
            <a:ext cx="3100705" cy="521970"/>
          </a:xfrm>
          <a:prstGeom prst="rect">
            <a:avLst/>
          </a:prstGeom>
          <a:noFill/>
        </p:spPr>
        <p:txBody>
          <a:bodyPr wrap="none" rtlCol="0" anchor="t">
            <a:spAutoFit/>
          </a:bodyPr>
          <a:p>
            <a:pPr algn="l"/>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解</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设</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这桶水有</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en-US" altLang="zh-CN" sz="2400" dirty="0" err="1">
                <a:ln w="0"/>
                <a:effectLst/>
                <a:latin typeface="微软雅黑" panose="020B0503020204020204" pitchFamily="34" charset="-122"/>
                <a:ea typeface="微软雅黑" panose="020B0503020204020204" pitchFamily="34" charset="-122"/>
                <a:cs typeface="Times New Roman" panose="02020603050405020304" pitchFamily="18" charset="0"/>
                <a:sym typeface="+mn-ea"/>
              </a:rPr>
              <a:t>kg</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5" name="组合 24"/>
          <p:cNvGrpSpPr/>
          <p:nvPr/>
        </p:nvGrpSpPr>
        <p:grpSpPr>
          <a:xfrm>
            <a:off x="3982085" y="3477895"/>
            <a:ext cx="2803525" cy="718185"/>
            <a:chOff x="3400" y="7050"/>
            <a:chExt cx="4415" cy="1131"/>
          </a:xfrm>
        </p:grpSpPr>
        <p:grpSp>
          <p:nvGrpSpPr>
            <p:cNvPr id="17" name="组合 16"/>
            <p:cNvGrpSpPr/>
            <p:nvPr/>
          </p:nvGrpSpPr>
          <p:grpSpPr>
            <a:xfrm rot="0">
              <a:off x="3400" y="7050"/>
              <a:ext cx="3792" cy="1131"/>
              <a:chOff x="12986" y="5187"/>
              <a:chExt cx="3792" cy="1131"/>
            </a:xfrm>
          </p:grpSpPr>
          <p:sp>
            <p:nvSpPr>
              <p:cNvPr id="18" name="文本框 17"/>
              <p:cNvSpPr txBox="1"/>
              <p:nvPr/>
            </p:nvSpPr>
            <p:spPr>
              <a:xfrm>
                <a:off x="12986" y="5324"/>
                <a:ext cx="3792" cy="72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宋体" panose="02010600030101010101" pitchFamily="2" charset="-122"/>
                    <a:ea typeface="宋体" panose="02010600030101010101" pitchFamily="2" charset="-122"/>
                    <a:sym typeface="+mn-ea"/>
                  </a:rPr>
                  <a:t>－</a:t>
                </a:r>
                <a:r>
                  <a:rPr lang="en-US" altLang="zh-CN" sz="2400">
                    <a:latin typeface="宋体" panose="02010600030101010101" pitchFamily="2" charset="-122"/>
                    <a:ea typeface="宋体" panose="02010600030101010101" pitchFamily="2"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9" name="组合 18"/>
              <p:cNvGrpSpPr/>
              <p:nvPr/>
            </p:nvGrpSpPr>
            <p:grpSpPr>
              <a:xfrm rot="0">
                <a:off x="14548" y="5187"/>
                <a:ext cx="1148" cy="1131"/>
                <a:chOff x="8944" y="7081"/>
                <a:chExt cx="1148" cy="1131"/>
              </a:xfrm>
            </p:grpSpPr>
            <p:sp>
              <p:nvSpPr>
                <p:cNvPr id="21" name="Text Box 7"/>
                <p:cNvSpPr txBox="1"/>
                <p:nvPr/>
              </p:nvSpPr>
              <p:spPr>
                <a:xfrm>
                  <a:off x="8944" y="7081"/>
                  <a:ext cx="1148"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10</a:t>
                  </a:r>
                  <a:endParaRPr lang="en-US" altLang="zh-CN" sz="2400" dirty="0">
                    <a:solidFill>
                      <a:schemeClr val="tx1"/>
                    </a:solidFill>
                    <a:latin typeface="+mj-ea"/>
                    <a:ea typeface="+mj-ea"/>
                  </a:endParaRPr>
                </a:p>
              </p:txBody>
            </p:sp>
            <p:sp>
              <p:nvSpPr>
                <p:cNvPr id="22"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sp>
          <p:nvSpPr>
            <p:cNvPr id="24" name="文本框 23"/>
            <p:cNvSpPr txBox="1"/>
            <p:nvPr/>
          </p:nvSpPr>
          <p:spPr>
            <a:xfrm>
              <a:off x="6748" y="7233"/>
              <a:ext cx="1067"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9</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6" name="组合 25"/>
          <p:cNvGrpSpPr/>
          <p:nvPr/>
        </p:nvGrpSpPr>
        <p:grpSpPr>
          <a:xfrm>
            <a:off x="5290185" y="4286250"/>
            <a:ext cx="1495425" cy="718185"/>
            <a:chOff x="5160" y="7050"/>
            <a:chExt cx="2355" cy="1131"/>
          </a:xfrm>
        </p:grpSpPr>
        <p:grpSp>
          <p:nvGrpSpPr>
            <p:cNvPr id="27" name="组合 26"/>
            <p:cNvGrpSpPr/>
            <p:nvPr/>
          </p:nvGrpSpPr>
          <p:grpSpPr>
            <a:xfrm rot="0">
              <a:off x="5160" y="7050"/>
              <a:ext cx="1735" cy="1131"/>
              <a:chOff x="14746" y="5187"/>
              <a:chExt cx="1735" cy="1131"/>
            </a:xfrm>
          </p:grpSpPr>
          <p:sp>
            <p:nvSpPr>
              <p:cNvPr id="28" name="文本框 27"/>
              <p:cNvSpPr txBox="1"/>
              <p:nvPr/>
            </p:nvSpPr>
            <p:spPr>
              <a:xfrm>
                <a:off x="15099" y="5264"/>
                <a:ext cx="1382" cy="72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9" name="组合 28"/>
              <p:cNvGrpSpPr/>
              <p:nvPr/>
            </p:nvGrpSpPr>
            <p:grpSpPr>
              <a:xfrm rot="0">
                <a:off x="14746" y="5187"/>
                <a:ext cx="908" cy="1131"/>
                <a:chOff x="9142" y="7081"/>
                <a:chExt cx="908" cy="1131"/>
              </a:xfrm>
            </p:grpSpPr>
            <p:sp>
              <p:nvSpPr>
                <p:cNvPr id="30" name="Text Box 7"/>
                <p:cNvSpPr txBox="1"/>
                <p:nvPr/>
              </p:nvSpPr>
              <p:spPr>
                <a:xfrm>
                  <a:off x="914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31"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sp>
          <p:nvSpPr>
            <p:cNvPr id="32" name="文本框 31"/>
            <p:cNvSpPr txBox="1"/>
            <p:nvPr/>
          </p:nvSpPr>
          <p:spPr>
            <a:xfrm>
              <a:off x="6448" y="7133"/>
              <a:ext cx="1067"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9</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6" name="组合 35"/>
          <p:cNvGrpSpPr/>
          <p:nvPr/>
        </p:nvGrpSpPr>
        <p:grpSpPr>
          <a:xfrm>
            <a:off x="5822950" y="4979670"/>
            <a:ext cx="1141730" cy="521970"/>
            <a:chOff x="13615" y="8293"/>
            <a:chExt cx="1798" cy="822"/>
          </a:xfrm>
        </p:grpSpPr>
        <p:sp>
          <p:nvSpPr>
            <p:cNvPr id="34" name="文本框 33"/>
            <p:cNvSpPr txBox="1"/>
            <p:nvPr/>
          </p:nvSpPr>
          <p:spPr>
            <a:xfrm>
              <a:off x="13615" y="829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35" name="文本框 34"/>
            <p:cNvSpPr txBox="1"/>
            <p:nvPr/>
          </p:nvSpPr>
          <p:spPr>
            <a:xfrm>
              <a:off x="14065" y="8379"/>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10</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sp>
        <p:nvSpPr>
          <p:cNvPr id="40" name="文本框 39"/>
          <p:cNvSpPr txBox="1"/>
          <p:nvPr/>
        </p:nvSpPr>
        <p:spPr>
          <a:xfrm>
            <a:off x="4010025" y="5773420"/>
            <a:ext cx="3103245" cy="460375"/>
          </a:xfrm>
          <a:prstGeom prst="rect">
            <a:avLst/>
          </a:prstGeom>
          <a:noFill/>
        </p:spPr>
        <p:txBody>
          <a:bodyPr wrap="none" rtlCol="0" anchor="t">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这桶水有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 </a:t>
            </a:r>
            <a:r>
              <a:rPr lang="en-US" altLang="zh-CN" sz="2400" dirty="0" err="1">
                <a:ln w="0"/>
                <a:effectLst/>
                <a:latin typeface="微软雅黑" panose="020B0503020204020204" pitchFamily="34" charset="-122"/>
                <a:ea typeface="微软雅黑" panose="020B0503020204020204" pitchFamily="34" charset="-122"/>
                <a:cs typeface="Times New Roman" panose="02020603050405020304" pitchFamily="18" charset="0"/>
                <a:sym typeface="+mn-ea"/>
              </a:rPr>
              <a:t>kg</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 name="图片 6" descr="图片202"/>
          <p:cNvPicPr>
            <a:picLocks noChangeAspect="1"/>
          </p:cNvPicPr>
          <p:nvPr/>
        </p:nvPicPr>
        <p:blipFill>
          <a:blip r:embed="rId3"/>
          <a:stretch>
            <a:fillRect/>
          </a:stretch>
        </p:blipFill>
        <p:spPr>
          <a:xfrm>
            <a:off x="177165" y="4196080"/>
            <a:ext cx="2762885" cy="27628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p:tgtEl>
                                          <p:spTgt spid="25"/>
                                        </p:tgtEl>
                                        <p:attrNameLst>
                                          <p:attrName>ppt_y</p:attrName>
                                        </p:attrNameLst>
                                      </p:cBhvr>
                                      <p:tavLst>
                                        <p:tav tm="0">
                                          <p:val>
                                            <p:strVal val="#ppt_y+#ppt_h*1.125000"/>
                                          </p:val>
                                        </p:tav>
                                        <p:tav tm="100000">
                                          <p:val>
                                            <p:strVal val="#ppt_y"/>
                                          </p:val>
                                        </p:tav>
                                      </p:tavLst>
                                    </p:anim>
                                    <p:animEffect transition="in" filter="wipe(up)">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p:tgtEl>
                                          <p:spTgt spid="26"/>
                                        </p:tgtEl>
                                        <p:attrNameLst>
                                          <p:attrName>ppt_y</p:attrName>
                                        </p:attrNameLst>
                                      </p:cBhvr>
                                      <p:tavLst>
                                        <p:tav tm="0">
                                          <p:val>
                                            <p:strVal val="#ppt_y+#ppt_h*1.125000"/>
                                          </p:val>
                                        </p:tav>
                                        <p:tav tm="100000">
                                          <p:val>
                                            <p:strVal val="#ppt_y"/>
                                          </p:val>
                                        </p:tav>
                                      </p:tavLst>
                                    </p:anim>
                                    <p:animEffect transition="in" filter="wipe(up)">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p:tgtEl>
                                          <p:spTgt spid="36"/>
                                        </p:tgtEl>
                                        <p:attrNameLst>
                                          <p:attrName>ppt_y</p:attrName>
                                        </p:attrNameLst>
                                      </p:cBhvr>
                                      <p:tavLst>
                                        <p:tav tm="0">
                                          <p:val>
                                            <p:strVal val="#ppt_y+#ppt_h*1.125000"/>
                                          </p:val>
                                        </p:tav>
                                        <p:tav tm="100000">
                                          <p:val>
                                            <p:strVal val="#ppt_y"/>
                                          </p:val>
                                        </p:tav>
                                      </p:tavLst>
                                    </p:anim>
                                    <p:animEffect transition="in" filter="wipe(up)">
                                      <p:cBhvr>
                                        <p:cTn id="26" dur="50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p:tgtEl>
                                          <p:spTgt spid="40"/>
                                        </p:tgtEl>
                                        <p:attrNameLst>
                                          <p:attrName>ppt_y</p:attrName>
                                        </p:attrNameLst>
                                      </p:cBhvr>
                                      <p:tavLst>
                                        <p:tav tm="0">
                                          <p:val>
                                            <p:strVal val="#ppt_y+#ppt_h*1.125000"/>
                                          </p:val>
                                        </p:tav>
                                        <p:tav tm="100000">
                                          <p:val>
                                            <p:strVal val="#ppt_y"/>
                                          </p:val>
                                        </p:tav>
                                      </p:tavLst>
                                    </p:anim>
                                    <p:animEffect transition="in" filter="wipe(up)">
                                      <p:cBhvr>
                                        <p:cTn id="3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课堂总结</a:t>
            </a:r>
            <a:endParaRPr kumimoji="1" lang="zh-CN" altLang="en-US" sz="2400" b="1" dirty="0"/>
          </a:p>
        </p:txBody>
      </p:sp>
      <p:sp>
        <p:nvSpPr>
          <p:cNvPr id="3" name="文本框 2"/>
          <p:cNvSpPr txBox="1"/>
          <p:nvPr/>
        </p:nvSpPr>
        <p:spPr>
          <a:xfrm>
            <a:off x="2369820" y="1118235"/>
            <a:ext cx="8107680" cy="645160"/>
          </a:xfrm>
          <a:prstGeom prst="rect">
            <a:avLst/>
          </a:prstGeom>
          <a:noFill/>
        </p:spPr>
        <p:txBody>
          <a:bodyPr wrap="none" rtlCol="0" anchor="t">
            <a:spAutoFit/>
          </a:bodyPr>
          <a:p>
            <a:pPr eaLnBrk="0" hangingPunct="0">
              <a:lnSpc>
                <a:spcPct val="150000"/>
              </a:lnSpc>
              <a:defRPr/>
            </a:pPr>
            <a:r>
              <a:rPr lang="zh-CN" altLang="en-US" sz="2400" dirty="0">
                <a:latin typeface="微软雅黑" panose="020B0503020204020204" pitchFamily="34" charset="-122"/>
                <a:ea typeface="微软雅黑" panose="020B0503020204020204" pitchFamily="34" charset="-122"/>
                <a:sym typeface="+mn-ea"/>
              </a:rPr>
              <a:t>已知比一个数多（或少）几分之几的数是多少，求这个数。</a:t>
            </a:r>
            <a:endParaRPr lang="zh-CN" altLang="en-US" sz="240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932940" y="2063750"/>
            <a:ext cx="7689850" cy="4251960"/>
            <a:chOff x="3044" y="2851"/>
            <a:chExt cx="12110" cy="6696"/>
          </a:xfrm>
        </p:grpSpPr>
        <p:grpSp>
          <p:nvGrpSpPr>
            <p:cNvPr id="32" name="组合 31"/>
            <p:cNvGrpSpPr/>
            <p:nvPr/>
          </p:nvGrpSpPr>
          <p:grpSpPr>
            <a:xfrm>
              <a:off x="3044" y="2851"/>
              <a:ext cx="12110" cy="6696"/>
              <a:chOff x="1864" y="2851"/>
              <a:chExt cx="12110" cy="6696"/>
            </a:xfrm>
          </p:grpSpPr>
          <p:grpSp>
            <p:nvGrpSpPr>
              <p:cNvPr id="42" name="Group 41"/>
              <p:cNvGrpSpPr/>
              <p:nvPr/>
            </p:nvGrpSpPr>
            <p:grpSpPr>
              <a:xfrm rot="0">
                <a:off x="1864" y="2851"/>
                <a:ext cx="12111" cy="6696"/>
                <a:chOff x="-51081" y="1521220"/>
                <a:chExt cx="10117679" cy="3779631"/>
              </a:xfrm>
            </p:grpSpPr>
            <p:sp>
              <p:nvSpPr>
                <p:cNvPr id="43" name="矩形 3"/>
                <p:cNvSpPr/>
                <p:nvPr/>
              </p:nvSpPr>
              <p:spPr>
                <a:xfrm rot="5400000" flipV="1">
                  <a:off x="954150" y="2242811"/>
                  <a:ext cx="631067" cy="26406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sp>
              <p:nvSpPr>
                <p:cNvPr id="44" name="梯形 10"/>
                <p:cNvSpPr/>
                <p:nvPr/>
              </p:nvSpPr>
              <p:spPr>
                <a:xfrm rot="5400000" flipV="1">
                  <a:off x="2180533" y="4281420"/>
                  <a:ext cx="1428415" cy="610447"/>
                </a:xfrm>
                <a:custGeom>
                  <a:avLst/>
                  <a:gdLst>
                    <a:gd name="connsiteX0" fmla="*/ 0 w 872098"/>
                    <a:gd name="connsiteY0" fmla="*/ 0 h 368608"/>
                    <a:gd name="connsiteX1" fmla="*/ 386770 w 872098"/>
                    <a:gd name="connsiteY1" fmla="*/ 0 h 368608"/>
                    <a:gd name="connsiteX2" fmla="*/ 866850 w 872098"/>
                    <a:gd name="connsiteY2" fmla="*/ 365224 h 368608"/>
                    <a:gd name="connsiteX3" fmla="*/ 872098 w 872098"/>
                    <a:gd name="connsiteY3" fmla="*/ 368608 h 368608"/>
                    <a:gd name="connsiteX4" fmla="*/ 290477 w 872098"/>
                    <a:gd name="connsiteY4" fmla="*/ 368608 h 368608"/>
                    <a:gd name="connsiteX5" fmla="*/ 0 w 872098"/>
                    <a:gd name="connsiteY5" fmla="*/ 0 h 36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098" h="368608">
                      <a:moveTo>
                        <a:pt x="0" y="0"/>
                      </a:moveTo>
                      <a:lnTo>
                        <a:pt x="386770" y="0"/>
                      </a:lnTo>
                      <a:lnTo>
                        <a:pt x="866850" y="365224"/>
                      </a:lnTo>
                      <a:lnTo>
                        <a:pt x="872098" y="368608"/>
                      </a:lnTo>
                      <a:lnTo>
                        <a:pt x="290477" y="368608"/>
                      </a:lnTo>
                      <a:lnTo>
                        <a:pt x="0"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sp>
              <p:nvSpPr>
                <p:cNvPr id="45" name="矩形 5"/>
                <p:cNvSpPr/>
                <p:nvPr/>
              </p:nvSpPr>
              <p:spPr>
                <a:xfrm rot="5400000" flipV="1">
                  <a:off x="954150" y="1611879"/>
                  <a:ext cx="631067" cy="26398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sp>
              <p:nvSpPr>
                <p:cNvPr id="46" name="矩形 6"/>
                <p:cNvSpPr/>
                <p:nvPr/>
              </p:nvSpPr>
              <p:spPr>
                <a:xfrm rot="5400000" flipV="1">
                  <a:off x="954150" y="980812"/>
                  <a:ext cx="631067" cy="26398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sp>
              <p:nvSpPr>
                <p:cNvPr id="47" name="矩形 7"/>
                <p:cNvSpPr/>
                <p:nvPr/>
              </p:nvSpPr>
              <p:spPr>
                <a:xfrm rot="5400000" flipV="1">
                  <a:off x="953732" y="2873314"/>
                  <a:ext cx="631067" cy="264069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sp>
              <p:nvSpPr>
                <p:cNvPr id="49" name="梯形 10"/>
                <p:cNvSpPr/>
                <p:nvPr/>
              </p:nvSpPr>
              <p:spPr>
                <a:xfrm rot="5400000" flipV="1">
                  <a:off x="1774535" y="3507944"/>
                  <a:ext cx="2240905" cy="610943"/>
                </a:xfrm>
                <a:custGeom>
                  <a:avLst/>
                  <a:gdLst/>
                  <a:ahLst/>
                  <a:cxnLst/>
                  <a:rect l="l" t="t" r="r" b="b"/>
                  <a:pathLst>
                    <a:path w="1368152" h="368908">
                      <a:moveTo>
                        <a:pt x="0" y="0"/>
                      </a:moveTo>
                      <a:lnTo>
                        <a:pt x="722527" y="1"/>
                      </a:lnTo>
                      <a:lnTo>
                        <a:pt x="1012968" y="368564"/>
                      </a:lnTo>
                      <a:lnTo>
                        <a:pt x="1356379" y="368564"/>
                      </a:lnTo>
                      <a:lnTo>
                        <a:pt x="1368152" y="368908"/>
                      </a:lnTo>
                      <a:lnTo>
                        <a:pt x="434260" y="368670"/>
                      </a:lnTo>
                      <a:lnTo>
                        <a:pt x="434260" y="366402"/>
                      </a:lnTo>
                      <a:lnTo>
                        <a:pt x="336977" y="2"/>
                      </a:lnTo>
                      <a:lnTo>
                        <a:pt x="1" y="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bg1"/>
                    </a:solidFill>
                    <a:cs typeface="+mn-ea"/>
                    <a:sym typeface="+mn-lt"/>
                  </a:endParaRPr>
                </a:p>
              </p:txBody>
            </p:sp>
            <p:sp>
              <p:nvSpPr>
                <p:cNvPr id="50" name="梯形 10"/>
                <p:cNvSpPr/>
                <p:nvPr/>
              </p:nvSpPr>
              <p:spPr>
                <a:xfrm rot="5400000" flipV="1">
                  <a:off x="2423831" y="2631278"/>
                  <a:ext cx="942092" cy="610719"/>
                </a:xfrm>
                <a:custGeom>
                  <a:avLst/>
                  <a:gdLst>
                    <a:gd name="connsiteX0" fmla="*/ 86591 w 573078"/>
                    <a:gd name="connsiteY0" fmla="*/ 0 h 368773"/>
                    <a:gd name="connsiteX1" fmla="*/ 475795 w 573078"/>
                    <a:gd name="connsiteY1" fmla="*/ 1 h 368773"/>
                    <a:gd name="connsiteX2" fmla="*/ 573078 w 573078"/>
                    <a:gd name="connsiteY2" fmla="*/ 366401 h 368773"/>
                    <a:gd name="connsiteX3" fmla="*/ 573078 w 573078"/>
                    <a:gd name="connsiteY3" fmla="*/ 368773 h 368773"/>
                    <a:gd name="connsiteX4" fmla="*/ 0 w 573078"/>
                    <a:gd name="connsiteY4" fmla="*/ 368618 h 368773"/>
                    <a:gd name="connsiteX5" fmla="*/ 86591 w 573078"/>
                    <a:gd name="connsiteY5" fmla="*/ 0 h 368773"/>
                    <a:gd name="connsiteX0-1" fmla="*/ 88693 w 575180"/>
                    <a:gd name="connsiteY0-2" fmla="*/ 0 h 368773"/>
                    <a:gd name="connsiteX1-3" fmla="*/ 477897 w 575180"/>
                    <a:gd name="connsiteY1-4" fmla="*/ 1 h 368773"/>
                    <a:gd name="connsiteX2-5" fmla="*/ 575180 w 575180"/>
                    <a:gd name="connsiteY2-6" fmla="*/ 366401 h 368773"/>
                    <a:gd name="connsiteX3-7" fmla="*/ 575180 w 575180"/>
                    <a:gd name="connsiteY3-8" fmla="*/ 368773 h 368773"/>
                    <a:gd name="connsiteX4-9" fmla="*/ 0 w 575180"/>
                    <a:gd name="connsiteY4-10" fmla="*/ 368618 h 368773"/>
                    <a:gd name="connsiteX5-11" fmla="*/ 88693 w 575180"/>
                    <a:gd name="connsiteY5-12" fmla="*/ 0 h 3687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75180" h="368773">
                      <a:moveTo>
                        <a:pt x="88693" y="0"/>
                      </a:moveTo>
                      <a:lnTo>
                        <a:pt x="477897" y="1"/>
                      </a:lnTo>
                      <a:lnTo>
                        <a:pt x="575180" y="366401"/>
                      </a:lnTo>
                      <a:lnTo>
                        <a:pt x="575180" y="368773"/>
                      </a:lnTo>
                      <a:lnTo>
                        <a:pt x="0" y="368618"/>
                      </a:lnTo>
                      <a:cubicBezTo>
                        <a:pt x="30966" y="245745"/>
                        <a:pt x="57727" y="122873"/>
                        <a:pt x="88693"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bg1"/>
                    </a:solidFill>
                    <a:cs typeface="+mn-ea"/>
                    <a:sym typeface="+mn-lt"/>
                  </a:endParaRPr>
                </a:p>
              </p:txBody>
            </p:sp>
            <p:sp>
              <p:nvSpPr>
                <p:cNvPr id="51" name="矩形 7"/>
                <p:cNvSpPr/>
                <p:nvPr/>
              </p:nvSpPr>
              <p:spPr>
                <a:xfrm rot="5400000" flipV="1">
                  <a:off x="4998619" y="-303194"/>
                  <a:ext cx="943539" cy="4594031"/>
                </a:xfrm>
                <a:custGeom>
                  <a:avLst/>
                  <a:gdLst/>
                  <a:ahLst/>
                  <a:cxnLst/>
                  <a:rect l="l" t="t" r="r" b="b"/>
                  <a:pathLst>
                    <a:path w="576064" h="2304193">
                      <a:moveTo>
                        <a:pt x="0" y="0"/>
                      </a:moveTo>
                      <a:lnTo>
                        <a:pt x="576064" y="0"/>
                      </a:lnTo>
                      <a:lnTo>
                        <a:pt x="576064" y="2018193"/>
                      </a:lnTo>
                      <a:lnTo>
                        <a:pt x="576064" y="2018224"/>
                      </a:lnTo>
                      <a:lnTo>
                        <a:pt x="576033" y="2018224"/>
                      </a:lnTo>
                      <a:lnTo>
                        <a:pt x="288064" y="2304193"/>
                      </a:lnTo>
                      <a:lnTo>
                        <a:pt x="95" y="2018224"/>
                      </a:lnTo>
                      <a:lnTo>
                        <a:pt x="0" y="2018224"/>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sp>
              <p:nvSpPr>
                <p:cNvPr id="52" name="梯形 10"/>
                <p:cNvSpPr/>
                <p:nvPr/>
              </p:nvSpPr>
              <p:spPr>
                <a:xfrm rot="5400000" flipV="1">
                  <a:off x="2344723" y="1766014"/>
                  <a:ext cx="1099960" cy="610371"/>
                </a:xfrm>
                <a:custGeom>
                  <a:avLst/>
                  <a:gdLst/>
                  <a:ahLst/>
                  <a:cxnLst/>
                  <a:rect l="l" t="t" r="r" b="b"/>
                  <a:pathLst>
                    <a:path w="671564" h="368563">
                      <a:moveTo>
                        <a:pt x="284875" y="0"/>
                      </a:moveTo>
                      <a:lnTo>
                        <a:pt x="311844" y="0"/>
                      </a:lnTo>
                      <a:lnTo>
                        <a:pt x="311844" y="2"/>
                      </a:lnTo>
                      <a:lnTo>
                        <a:pt x="671564" y="2"/>
                      </a:lnTo>
                      <a:lnTo>
                        <a:pt x="671564" y="904"/>
                      </a:lnTo>
                      <a:lnTo>
                        <a:pt x="669469" y="904"/>
                      </a:lnTo>
                      <a:lnTo>
                        <a:pt x="576814" y="368563"/>
                      </a:lnTo>
                      <a:lnTo>
                        <a:pt x="0" y="3684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bg1"/>
                    </a:solidFill>
                    <a:cs typeface="+mn-ea"/>
                    <a:sym typeface="+mn-lt"/>
                  </a:endParaRPr>
                </a:p>
              </p:txBody>
            </p:sp>
            <p:sp>
              <p:nvSpPr>
                <p:cNvPr id="53" name="矩形 7"/>
                <p:cNvSpPr/>
                <p:nvPr/>
              </p:nvSpPr>
              <p:spPr>
                <a:xfrm rot="5400000" flipV="1">
                  <a:off x="5637786" y="23981"/>
                  <a:ext cx="943539" cy="5825420"/>
                </a:xfrm>
                <a:custGeom>
                  <a:avLst/>
                  <a:gdLst/>
                  <a:ahLst/>
                  <a:cxnLst/>
                  <a:rect l="l" t="t" r="r" b="b"/>
                  <a:pathLst>
                    <a:path w="576064" h="2304193">
                      <a:moveTo>
                        <a:pt x="0" y="0"/>
                      </a:moveTo>
                      <a:lnTo>
                        <a:pt x="576064" y="0"/>
                      </a:lnTo>
                      <a:lnTo>
                        <a:pt x="576064" y="2018193"/>
                      </a:lnTo>
                      <a:lnTo>
                        <a:pt x="576064" y="2018224"/>
                      </a:lnTo>
                      <a:lnTo>
                        <a:pt x="576033" y="2018224"/>
                      </a:lnTo>
                      <a:lnTo>
                        <a:pt x="288064" y="2304193"/>
                      </a:lnTo>
                      <a:lnTo>
                        <a:pt x="95" y="2018224"/>
                      </a:lnTo>
                      <a:lnTo>
                        <a:pt x="0" y="2018224"/>
                      </a:ln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sp>
              <p:nvSpPr>
                <p:cNvPr id="54" name="矩形 7"/>
                <p:cNvSpPr/>
                <p:nvPr/>
              </p:nvSpPr>
              <p:spPr>
                <a:xfrm rot="5400000" flipV="1">
                  <a:off x="6161146" y="446545"/>
                  <a:ext cx="943539" cy="6867365"/>
                </a:xfrm>
                <a:custGeom>
                  <a:avLst/>
                  <a:gdLst/>
                  <a:ahLst/>
                  <a:cxnLst/>
                  <a:rect l="l" t="t" r="r" b="b"/>
                  <a:pathLst>
                    <a:path w="576064" h="2304193">
                      <a:moveTo>
                        <a:pt x="0" y="0"/>
                      </a:moveTo>
                      <a:lnTo>
                        <a:pt x="576064" y="0"/>
                      </a:lnTo>
                      <a:lnTo>
                        <a:pt x="576064" y="2018193"/>
                      </a:lnTo>
                      <a:lnTo>
                        <a:pt x="576064" y="2018224"/>
                      </a:lnTo>
                      <a:lnTo>
                        <a:pt x="576033" y="2018224"/>
                      </a:lnTo>
                      <a:lnTo>
                        <a:pt x="288064" y="2304193"/>
                      </a:lnTo>
                      <a:lnTo>
                        <a:pt x="95" y="2018224"/>
                      </a:lnTo>
                      <a:lnTo>
                        <a:pt x="0" y="2018224"/>
                      </a:lnTo>
                      <a:close/>
                    </a:path>
                  </a:pathLst>
                </a:cu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sp>
              <p:nvSpPr>
                <p:cNvPr id="55" name="矩形 7"/>
                <p:cNvSpPr/>
                <p:nvPr/>
              </p:nvSpPr>
              <p:spPr>
                <a:xfrm rot="5400000" flipV="1">
                  <a:off x="4422681" y="3119052"/>
                  <a:ext cx="944199" cy="3410002"/>
                </a:xfrm>
                <a:custGeom>
                  <a:avLst/>
                  <a:gdLst/>
                  <a:ahLst/>
                  <a:cxnLst/>
                  <a:rect l="l" t="t" r="r" b="b"/>
                  <a:pathLst>
                    <a:path w="576064" h="2304193">
                      <a:moveTo>
                        <a:pt x="0" y="0"/>
                      </a:moveTo>
                      <a:lnTo>
                        <a:pt x="576064" y="0"/>
                      </a:lnTo>
                      <a:lnTo>
                        <a:pt x="576064" y="2018193"/>
                      </a:lnTo>
                      <a:lnTo>
                        <a:pt x="576064" y="2018224"/>
                      </a:lnTo>
                      <a:lnTo>
                        <a:pt x="576033" y="2018224"/>
                      </a:lnTo>
                      <a:lnTo>
                        <a:pt x="288064" y="2304193"/>
                      </a:lnTo>
                      <a:lnTo>
                        <a:pt x="95" y="2018224"/>
                      </a:lnTo>
                      <a:lnTo>
                        <a:pt x="0" y="2018224"/>
                      </a:lnTo>
                      <a:close/>
                    </a:path>
                  </a:pathLst>
                </a:cu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grpSp>
          <p:sp>
            <p:nvSpPr>
              <p:cNvPr id="28" name="文本框 27"/>
              <p:cNvSpPr txBox="1"/>
              <p:nvPr/>
            </p:nvSpPr>
            <p:spPr>
              <a:xfrm>
                <a:off x="6523" y="3216"/>
                <a:ext cx="364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先弄清题目意思</a:t>
                </a:r>
                <a:endParaRPr lang="zh-CN" altLang="en-US" sz="2400"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6523" y="4996"/>
                <a:ext cx="508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找出题目中的等量关系</a:t>
                </a:r>
                <a:endParaRPr lang="zh-CN" altLang="en-US" sz="2400">
                  <a:latin typeface="微软雅黑" panose="020B0503020204020204" pitchFamily="34" charset="-122"/>
                  <a:ea typeface="微软雅黑" panose="020B0503020204020204" pitchFamily="34" charset="-122"/>
                </a:endParaRPr>
              </a:p>
            </p:txBody>
          </p:sp>
          <p:sp>
            <p:nvSpPr>
              <p:cNvPr id="30" name="文本框 29"/>
              <p:cNvSpPr txBox="1"/>
              <p:nvPr/>
            </p:nvSpPr>
            <p:spPr>
              <a:xfrm>
                <a:off x="6576" y="6734"/>
                <a:ext cx="6780" cy="725"/>
              </a:xfrm>
              <a:prstGeom prst="rect">
                <a:avLst/>
              </a:prstGeom>
              <a:noFill/>
            </p:spPr>
            <p:txBody>
              <a:bodyPr wrap="none" rtlCol="0" anchor="t">
                <a:spAutoFit/>
              </a:bodyPr>
              <a:p>
                <a:pPr algn="l" eaLnBrk="0" hangingPunct="0">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列出含有未知数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i="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的等式</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文本框 30"/>
              <p:cNvSpPr txBox="1"/>
              <p:nvPr/>
            </p:nvSpPr>
            <p:spPr>
              <a:xfrm>
                <a:off x="6576" y="8339"/>
                <a:ext cx="1728" cy="725"/>
              </a:xfrm>
              <a:prstGeom prst="rect">
                <a:avLst/>
              </a:prstGeom>
              <a:noFill/>
            </p:spPr>
            <p:txBody>
              <a:bodyPr wrap="none" rtlCol="0" anchor="t">
                <a:spAutoFit/>
              </a:bodyPr>
              <a:p>
                <a:pPr eaLnBrk="0" hangingPunct="0">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解方程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3" name="文本框 32"/>
            <p:cNvSpPr txBox="1"/>
            <p:nvPr/>
          </p:nvSpPr>
          <p:spPr>
            <a:xfrm>
              <a:off x="4302" y="3812"/>
              <a:ext cx="644" cy="919"/>
            </a:xfrm>
            <a:prstGeom prst="rect">
              <a:avLst/>
            </a:prstGeom>
            <a:noFill/>
            <a:effectLst>
              <a:outerShdw blurRad="241300" dist="241300" dir="18900000" algn="bl" rotWithShape="0">
                <a:prstClr val="black">
                  <a:alpha val="40000"/>
                </a:prstClr>
              </a:outerShdw>
            </a:effectLst>
          </p:spPr>
          <p:txBody>
            <a:bodyPr wrap="none" rtlCol="0">
              <a:spAutoFit/>
            </a:bodyPr>
            <a:p>
              <a:r>
                <a:rPr lang="en-US" altLang="zh-CN" sz="3200" b="1"/>
                <a:t>1</a:t>
              </a:r>
              <a:endParaRPr lang="en-US" altLang="zh-CN" sz="3200" b="1"/>
            </a:p>
          </p:txBody>
        </p:sp>
        <p:sp>
          <p:nvSpPr>
            <p:cNvPr id="34" name="文本框 33"/>
            <p:cNvSpPr txBox="1"/>
            <p:nvPr/>
          </p:nvSpPr>
          <p:spPr>
            <a:xfrm>
              <a:off x="4302" y="4891"/>
              <a:ext cx="644" cy="919"/>
            </a:xfrm>
            <a:prstGeom prst="rect">
              <a:avLst/>
            </a:prstGeom>
            <a:noFill/>
            <a:effectLst>
              <a:outerShdw blurRad="241300" dist="241300" dir="18900000" algn="bl" rotWithShape="0">
                <a:prstClr val="black">
                  <a:alpha val="40000"/>
                </a:prstClr>
              </a:outerShdw>
            </a:effectLst>
          </p:spPr>
          <p:txBody>
            <a:bodyPr wrap="none" rtlCol="0">
              <a:spAutoFit/>
            </a:bodyPr>
            <a:p>
              <a:r>
                <a:rPr lang="en-US" altLang="zh-CN" sz="3200" b="1"/>
                <a:t>2</a:t>
              </a:r>
              <a:endParaRPr lang="en-US" altLang="zh-CN" sz="3200" b="1"/>
            </a:p>
          </p:txBody>
        </p:sp>
        <p:sp>
          <p:nvSpPr>
            <p:cNvPr id="35" name="文本框 34"/>
            <p:cNvSpPr txBox="1"/>
            <p:nvPr/>
          </p:nvSpPr>
          <p:spPr>
            <a:xfrm>
              <a:off x="4303" y="5959"/>
              <a:ext cx="644" cy="919"/>
            </a:xfrm>
            <a:prstGeom prst="rect">
              <a:avLst/>
            </a:prstGeom>
            <a:noFill/>
            <a:effectLst>
              <a:outerShdw blurRad="241300" dist="241300" dir="18900000" algn="bl" rotWithShape="0">
                <a:prstClr val="black">
                  <a:alpha val="40000"/>
                </a:prstClr>
              </a:outerShdw>
            </a:effectLst>
          </p:spPr>
          <p:txBody>
            <a:bodyPr wrap="none" rtlCol="0">
              <a:spAutoFit/>
            </a:bodyPr>
            <a:p>
              <a:r>
                <a:rPr lang="en-US" altLang="zh-CN" sz="3200" b="1"/>
                <a:t>3</a:t>
              </a:r>
              <a:endParaRPr lang="en-US" altLang="zh-CN" sz="3200" b="1"/>
            </a:p>
          </p:txBody>
        </p:sp>
        <p:sp>
          <p:nvSpPr>
            <p:cNvPr id="36" name="文本框 35"/>
            <p:cNvSpPr txBox="1"/>
            <p:nvPr/>
          </p:nvSpPr>
          <p:spPr>
            <a:xfrm>
              <a:off x="4302" y="7027"/>
              <a:ext cx="644" cy="919"/>
            </a:xfrm>
            <a:prstGeom prst="rect">
              <a:avLst/>
            </a:prstGeom>
            <a:noFill/>
            <a:effectLst>
              <a:outerShdw blurRad="241300" dist="241300" dir="18900000" algn="bl" rotWithShape="0">
                <a:prstClr val="black">
                  <a:alpha val="40000"/>
                </a:prstClr>
              </a:outerShdw>
            </a:effectLst>
          </p:spPr>
          <p:txBody>
            <a:bodyPr wrap="none" rtlCol="0">
              <a:spAutoFit/>
            </a:bodyPr>
            <a:p>
              <a:r>
                <a:rPr lang="en-US" altLang="zh-CN" sz="3200" b="1"/>
                <a:t>4</a:t>
              </a:r>
              <a:endParaRPr lang="en-US" altLang="zh-CN" sz="3200" b="1"/>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cxnSp>
        <p:nvCxnSpPr>
          <p:cNvPr id="3" name="直接连接符 2"/>
          <p:cNvCxnSpPr/>
          <p:nvPr/>
        </p:nvCxnSpPr>
        <p:spPr>
          <a:xfrm>
            <a:off x="3966845" y="2986405"/>
            <a:ext cx="371856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3966845" y="2820035"/>
            <a:ext cx="3705860" cy="191770"/>
            <a:chOff x="4547" y="3661"/>
            <a:chExt cx="5836" cy="302"/>
          </a:xfrm>
        </p:grpSpPr>
        <p:cxnSp>
          <p:nvCxnSpPr>
            <p:cNvPr id="7" name="直接连接符 6"/>
            <p:cNvCxnSpPr/>
            <p:nvPr/>
          </p:nvCxnSpPr>
          <p:spPr>
            <a:xfrm>
              <a:off x="4547" y="370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995" y="366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443" y="366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913" y="366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0383" y="366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3966845" y="4051935"/>
            <a:ext cx="3743325" cy="191770"/>
            <a:chOff x="4547" y="4781"/>
            <a:chExt cx="5895" cy="302"/>
          </a:xfrm>
        </p:grpSpPr>
        <p:cxnSp>
          <p:nvCxnSpPr>
            <p:cNvPr id="4" name="直接连接符 3"/>
            <p:cNvCxnSpPr/>
            <p:nvPr/>
          </p:nvCxnSpPr>
          <p:spPr>
            <a:xfrm>
              <a:off x="4547" y="5069"/>
              <a:ext cx="436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912" y="5069"/>
              <a:ext cx="1531" cy="0"/>
            </a:xfrm>
            <a:prstGeom prst="line">
              <a:avLst/>
            </a:prstGeom>
            <a:ln w="28575"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67" y="4781"/>
              <a:ext cx="5836" cy="302"/>
              <a:chOff x="4547" y="3661"/>
              <a:chExt cx="5836" cy="302"/>
            </a:xfrm>
          </p:grpSpPr>
          <p:cxnSp>
            <p:nvCxnSpPr>
              <p:cNvPr id="14" name="直接连接符 13"/>
              <p:cNvCxnSpPr/>
              <p:nvPr/>
            </p:nvCxnSpPr>
            <p:spPr>
              <a:xfrm>
                <a:off x="4547" y="370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995" y="366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443" y="366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913" y="366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0383" y="366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50202" name="左大括号 128"/>
          <p:cNvSpPr/>
          <p:nvPr/>
        </p:nvSpPr>
        <p:spPr>
          <a:xfrm rot="5400000">
            <a:off x="5602605" y="765175"/>
            <a:ext cx="422275" cy="3717925"/>
          </a:xfrm>
          <a:prstGeom prst="leftBrace">
            <a:avLst>
              <a:gd name="adj1" fmla="val 55012"/>
              <a:gd name="adj2" fmla="val 50000"/>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400" dirty="0">
              <a:latin typeface="宋体" panose="02010600030101010101" pitchFamily="2" charset="-122"/>
            </a:endParaRPr>
          </a:p>
        </p:txBody>
      </p:sp>
      <p:sp>
        <p:nvSpPr>
          <p:cNvPr id="19" name="文本框 18"/>
          <p:cNvSpPr txBox="1"/>
          <p:nvPr/>
        </p:nvSpPr>
        <p:spPr>
          <a:xfrm>
            <a:off x="5488940" y="1955800"/>
            <a:ext cx="674370" cy="460375"/>
          </a:xfrm>
          <a:prstGeom prst="rect">
            <a:avLst/>
          </a:prstGeom>
          <a:noFill/>
        </p:spPr>
        <p:txBody>
          <a:bodyPr wrap="none" rtlCol="0">
            <a:spAutoFit/>
          </a:bodyPr>
          <a:p>
            <a:r>
              <a:rPr lang="en-US" altLang="zh-CN" sz="2400" i="1">
                <a:latin typeface="Arial" panose="020B0604020202020204" pitchFamily="34" charset="0"/>
                <a:cs typeface="Arial" panose="020B0604020202020204" pitchFamily="34" charset="0"/>
              </a:rPr>
              <a:t>ɑ</a:t>
            </a:r>
            <a:r>
              <a:rPr lang="en-US" altLang="zh-CN" sz="2400"/>
              <a:t>kg</a:t>
            </a:r>
            <a:endParaRPr lang="en-US" altLang="zh-CN" sz="2400"/>
          </a:p>
        </p:txBody>
      </p:sp>
      <p:sp>
        <p:nvSpPr>
          <p:cNvPr id="21" name="左大括号 128"/>
          <p:cNvSpPr/>
          <p:nvPr/>
        </p:nvSpPr>
        <p:spPr>
          <a:xfrm rot="5400000">
            <a:off x="5154295" y="2463800"/>
            <a:ext cx="422275" cy="2771775"/>
          </a:xfrm>
          <a:prstGeom prst="leftBrace">
            <a:avLst>
              <a:gd name="adj1" fmla="val 55012"/>
              <a:gd name="adj2" fmla="val 50000"/>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400" dirty="0">
              <a:latin typeface="宋体" panose="02010600030101010101" pitchFamily="2" charset="-122"/>
            </a:endParaRPr>
          </a:p>
        </p:txBody>
      </p:sp>
      <p:sp>
        <p:nvSpPr>
          <p:cNvPr id="22" name="文本框 21"/>
          <p:cNvSpPr txBox="1"/>
          <p:nvPr/>
        </p:nvSpPr>
        <p:spPr>
          <a:xfrm>
            <a:off x="5131435" y="3137535"/>
            <a:ext cx="674370" cy="460375"/>
          </a:xfrm>
          <a:prstGeom prst="rect">
            <a:avLst/>
          </a:prstGeom>
          <a:noFill/>
        </p:spPr>
        <p:txBody>
          <a:bodyPr wrap="none" rtlCol="0">
            <a:spAutoFit/>
          </a:bodyPr>
          <a:p>
            <a:r>
              <a:rPr lang="en-US" altLang="zh-CN" sz="2400">
                <a:latin typeface="Arial" panose="020B0604020202020204" pitchFamily="34" charset="0"/>
                <a:cs typeface="Arial" panose="020B0604020202020204" pitchFamily="34" charset="0"/>
              </a:rPr>
              <a:t>?</a:t>
            </a:r>
            <a:r>
              <a:rPr lang="en-US" altLang="zh-CN" sz="2400"/>
              <a:t>kg</a:t>
            </a:r>
            <a:endParaRPr lang="en-US" altLang="zh-CN" sz="2400"/>
          </a:p>
        </p:txBody>
      </p:sp>
      <p:sp>
        <p:nvSpPr>
          <p:cNvPr id="23" name="左大括号 128"/>
          <p:cNvSpPr/>
          <p:nvPr/>
        </p:nvSpPr>
        <p:spPr>
          <a:xfrm rot="5400000" flipH="1">
            <a:off x="7117080" y="3914140"/>
            <a:ext cx="229235" cy="959485"/>
          </a:xfrm>
          <a:prstGeom prst="leftBrace">
            <a:avLst>
              <a:gd name="adj1" fmla="val 55012"/>
              <a:gd name="adj2" fmla="val 50000"/>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400" dirty="0">
              <a:latin typeface="宋体" panose="02010600030101010101" pitchFamily="2" charset="-122"/>
            </a:endParaRPr>
          </a:p>
        </p:txBody>
      </p:sp>
      <p:grpSp>
        <p:nvGrpSpPr>
          <p:cNvPr id="28" name="组合 27"/>
          <p:cNvGrpSpPr/>
          <p:nvPr/>
        </p:nvGrpSpPr>
        <p:grpSpPr>
          <a:xfrm>
            <a:off x="6868160" y="4467860"/>
            <a:ext cx="1013460" cy="614680"/>
            <a:chOff x="8592" y="7061"/>
            <a:chExt cx="1596" cy="968"/>
          </a:xfrm>
        </p:grpSpPr>
        <p:sp>
          <p:nvSpPr>
            <p:cNvPr id="24" name="文本框 23"/>
            <p:cNvSpPr txBox="1"/>
            <p:nvPr/>
          </p:nvSpPr>
          <p:spPr>
            <a:xfrm>
              <a:off x="8592" y="7203"/>
              <a:ext cx="688" cy="628"/>
            </a:xfrm>
            <a:prstGeom prst="rect">
              <a:avLst/>
            </a:prstGeom>
            <a:noFill/>
          </p:spPr>
          <p:txBody>
            <a:bodyPr wrap="none" rtlCol="0">
              <a:spAutoFit/>
            </a:bodyPr>
            <a:p>
              <a:r>
                <a:rPr lang="zh-CN" altLang="en-US" sz="2000"/>
                <a:t>轻</a:t>
              </a:r>
              <a:endParaRPr lang="zh-CN" altLang="en-US" sz="2000"/>
            </a:p>
          </p:txBody>
        </p:sp>
        <p:grpSp>
          <p:nvGrpSpPr>
            <p:cNvPr id="25" name="Group 6"/>
            <p:cNvGrpSpPr/>
            <p:nvPr/>
          </p:nvGrpSpPr>
          <p:grpSpPr>
            <a:xfrm>
              <a:off x="9280" y="7061"/>
              <a:ext cx="908" cy="968"/>
              <a:chOff x="4876" y="2840"/>
              <a:chExt cx="363" cy="387"/>
            </a:xfrm>
          </p:grpSpPr>
          <p:sp>
            <p:nvSpPr>
              <p:cNvPr id="26" name="Text Box 7"/>
              <p:cNvSpPr txBox="1"/>
              <p:nvPr/>
            </p:nvSpPr>
            <p:spPr>
              <a:xfrm>
                <a:off x="4876" y="2840"/>
                <a:ext cx="363" cy="387"/>
              </a:xfrm>
              <a:prstGeom prst="rect">
                <a:avLst/>
              </a:prstGeom>
              <a:noFill/>
              <a:ln w="9525">
                <a:noFill/>
              </a:ln>
            </p:spPr>
            <p:txBody>
              <a:bodyPr>
                <a:spAutoFit/>
              </a:bodyPr>
              <a:p>
                <a:pPr>
                  <a:lnSpc>
                    <a:spcPct val="60000"/>
                  </a:lnSpc>
                  <a:spcBef>
                    <a:spcPct val="50000"/>
                  </a:spcBef>
                </a:pPr>
                <a:r>
                  <a:rPr lang="en-US" altLang="zh-CN" sz="2000" dirty="0">
                    <a:solidFill>
                      <a:schemeClr val="tx1"/>
                    </a:solidFill>
                    <a:latin typeface="+mj-ea"/>
                    <a:ea typeface="+mj-ea"/>
                  </a:rPr>
                  <a:t>1</a:t>
                </a:r>
                <a:endParaRPr lang="en-US" altLang="zh-CN" sz="2000" dirty="0">
                  <a:solidFill>
                    <a:schemeClr val="tx1"/>
                  </a:solidFill>
                  <a:latin typeface="+mj-ea"/>
                  <a:ea typeface="+mj-ea"/>
                </a:endParaRPr>
              </a:p>
              <a:p>
                <a:pPr>
                  <a:lnSpc>
                    <a:spcPct val="60000"/>
                  </a:lnSpc>
                  <a:spcBef>
                    <a:spcPct val="50000"/>
                  </a:spcBef>
                </a:pPr>
                <a:r>
                  <a:rPr lang="en-US" altLang="zh-CN" sz="2000" dirty="0">
                    <a:solidFill>
                      <a:schemeClr val="tx1"/>
                    </a:solidFill>
                    <a:latin typeface="+mj-ea"/>
                    <a:ea typeface="+mj-ea"/>
                  </a:rPr>
                  <a:t>4</a:t>
                </a:r>
                <a:endParaRPr lang="en-US" altLang="zh-CN" sz="2000" dirty="0">
                  <a:solidFill>
                    <a:schemeClr val="tx1"/>
                  </a:solidFill>
                  <a:latin typeface="+mj-ea"/>
                  <a:ea typeface="+mj-ea"/>
                </a:endParaRPr>
              </a:p>
            </p:txBody>
          </p:sp>
          <p:sp>
            <p:nvSpPr>
              <p:cNvPr id="27" name="Line 8"/>
              <p:cNvSpPr/>
              <p:nvPr/>
            </p:nvSpPr>
            <p:spPr>
              <a:xfrm>
                <a:off x="4876" y="3014"/>
                <a:ext cx="227" cy="0"/>
              </a:xfrm>
              <a:prstGeom prst="line">
                <a:avLst/>
              </a:prstGeom>
              <a:ln w="22225" cap="flat" cmpd="sng">
                <a:solidFill>
                  <a:schemeClr val="tx1"/>
                </a:solidFill>
                <a:prstDash val="solid"/>
                <a:headEnd type="none" w="med" len="med"/>
                <a:tailEnd type="none" w="med" len="med"/>
              </a:ln>
            </p:spPr>
          </p:sp>
        </p:grpSp>
      </p:grpSp>
      <p:cxnSp>
        <p:nvCxnSpPr>
          <p:cNvPr id="6" name="直接连接符 5"/>
          <p:cNvCxnSpPr/>
          <p:nvPr/>
        </p:nvCxnSpPr>
        <p:spPr>
          <a:xfrm>
            <a:off x="6739890" y="2999105"/>
            <a:ext cx="0" cy="1239520"/>
          </a:xfrm>
          <a:prstGeom prst="line">
            <a:avLst/>
          </a:prstGeom>
          <a:ln w="31750" cmpd="sng">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2828925" y="2602230"/>
            <a:ext cx="1097280" cy="460375"/>
          </a:xfrm>
          <a:prstGeom prst="rect">
            <a:avLst/>
          </a:prstGeom>
          <a:noFill/>
        </p:spPr>
        <p:txBody>
          <a:bodyPr wrap="none" rtlCol="0">
            <a:spAutoFit/>
          </a:bodyPr>
          <a:p>
            <a:r>
              <a:rPr lang="zh-CN" altLang="en-US" sz="2400"/>
              <a:t>苹果：</a:t>
            </a:r>
            <a:endParaRPr lang="zh-CN" altLang="en-US" sz="2400"/>
          </a:p>
        </p:txBody>
      </p:sp>
      <p:sp>
        <p:nvSpPr>
          <p:cNvPr id="30" name="文本框 29"/>
          <p:cNvSpPr txBox="1"/>
          <p:nvPr/>
        </p:nvSpPr>
        <p:spPr>
          <a:xfrm>
            <a:off x="2853055" y="3818890"/>
            <a:ext cx="1097280" cy="460375"/>
          </a:xfrm>
          <a:prstGeom prst="rect">
            <a:avLst/>
          </a:prstGeom>
          <a:noFill/>
        </p:spPr>
        <p:txBody>
          <a:bodyPr wrap="none" rtlCol="0">
            <a:spAutoFit/>
          </a:bodyPr>
          <a:p>
            <a:r>
              <a:rPr lang="zh-CN" altLang="en-US" sz="2400"/>
              <a:t>西瓜：</a:t>
            </a:r>
            <a:endParaRPr lang="zh-CN" altLang="en-US" sz="2400"/>
          </a:p>
        </p:txBody>
      </p:sp>
      <p:sp>
        <p:nvSpPr>
          <p:cNvPr id="31" name="文本框 30"/>
          <p:cNvSpPr txBox="1"/>
          <p:nvPr/>
        </p:nvSpPr>
        <p:spPr>
          <a:xfrm>
            <a:off x="2489835" y="977265"/>
            <a:ext cx="6392545" cy="645160"/>
          </a:xfrm>
          <a:prstGeom prst="rect">
            <a:avLst/>
          </a:prstGeom>
          <a:noFill/>
        </p:spPr>
        <p:txBody>
          <a:bodyPr wrap="none" rtlCol="0" anchor="t">
            <a:spAutoFit/>
          </a:bodyPr>
          <a:p>
            <a:pPr marL="0" lvl="0" indent="0" algn="l" eaLnBrk="1" hangingPunct="1">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）苹果有</a:t>
            </a:r>
            <a:r>
              <a:rPr lang="en-US" altLang="zh-CN" sz="2400" i="1">
                <a:latin typeface="Arial" panose="020B0604020202020204" pitchFamily="34" charset="0"/>
                <a:cs typeface="Arial" panose="020B0604020202020204" pitchFamily="34" charset="0"/>
                <a:sym typeface="+mn-ea"/>
              </a:rPr>
              <a:t>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kg</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，西瓜的质量比苹果轻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2" name="Group 6"/>
          <p:cNvGrpSpPr/>
          <p:nvPr/>
        </p:nvGrpSpPr>
        <p:grpSpPr>
          <a:xfrm>
            <a:off x="8046085" y="1073468"/>
            <a:ext cx="576263" cy="717550"/>
            <a:chOff x="4876" y="2840"/>
            <a:chExt cx="363" cy="452"/>
          </a:xfrm>
        </p:grpSpPr>
        <p:sp>
          <p:nvSpPr>
            <p:cNvPr id="3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34"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35" name="文本框 34"/>
          <p:cNvSpPr txBox="1"/>
          <p:nvPr/>
        </p:nvSpPr>
        <p:spPr>
          <a:xfrm>
            <a:off x="2934970" y="5113655"/>
            <a:ext cx="6363970" cy="829945"/>
          </a:xfrm>
          <a:prstGeom prst="rect">
            <a:avLst/>
          </a:prstGeom>
          <a:noFill/>
        </p:spPr>
        <p:txBody>
          <a:bodyPr wrap="none" rtlCol="0" anchor="t">
            <a:spAutoFit/>
          </a:bodyPr>
          <a:p>
            <a:pPr marL="0" lvl="0" indent="0" eaLnBrk="1" hangingPunct="1">
              <a:lnSpc>
                <a:spcPct val="20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西瓜比苹果轻（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kg</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，西瓜重（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kg</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7902" name="组合 37901"/>
          <p:cNvGrpSpPr/>
          <p:nvPr/>
        </p:nvGrpSpPr>
        <p:grpSpPr>
          <a:xfrm>
            <a:off x="5072380" y="5245100"/>
            <a:ext cx="763588" cy="927100"/>
            <a:chOff x="0" y="0"/>
            <a:chExt cx="1201" cy="1462"/>
          </a:xfrm>
        </p:grpSpPr>
        <p:grpSp>
          <p:nvGrpSpPr>
            <p:cNvPr id="15388" name="组合 74"/>
            <p:cNvGrpSpPr/>
            <p:nvPr/>
          </p:nvGrpSpPr>
          <p:grpSpPr>
            <a:xfrm>
              <a:off x="0" y="0"/>
              <a:ext cx="1012" cy="1462"/>
              <a:chOff x="0" y="0"/>
              <a:chExt cx="500067" cy="928694"/>
            </a:xfrm>
          </p:grpSpPr>
          <p:sp>
            <p:nvSpPr>
              <p:cNvPr id="15390" name="TextBox 6"/>
              <p:cNvSpPr txBox="1"/>
              <p:nvPr/>
            </p:nvSpPr>
            <p:spPr>
              <a:xfrm>
                <a:off x="0" y="0"/>
                <a:ext cx="500067" cy="928694"/>
              </a:xfrm>
              <a:prstGeom prst="rect">
                <a:avLst/>
              </a:prstGeom>
              <a:noFill/>
              <a:ln w="9525">
                <a:noFill/>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dirty="0">
                    <a:solidFill>
                      <a:srgbClr val="FF0000"/>
                    </a:solidFill>
                    <a:latin typeface="微软雅黑" panose="020B0503020204020204" pitchFamily="34" charset="-122"/>
                    <a:ea typeface="微软雅黑" panose="020B0503020204020204" pitchFamily="34" charset="-122"/>
                  </a:rPr>
                  <a:t>1</a:t>
                </a:r>
                <a:endParaRPr lang="en-US" altLang="zh-CN" sz="2400" dirty="0">
                  <a:solidFill>
                    <a:srgbClr val="FF0000"/>
                  </a:solidFill>
                  <a:latin typeface="微软雅黑" panose="020B0503020204020204" pitchFamily="34" charset="-122"/>
                  <a:ea typeface="微软雅黑" panose="020B0503020204020204" pitchFamily="34" charset="-122"/>
                </a:endParaRPr>
              </a:p>
              <a:p>
                <a:pPr marL="0" lvl="0" indent="0" eaLnBrk="1" hangingPunct="1">
                  <a:spcBef>
                    <a:spcPct val="0"/>
                  </a:spcBef>
                  <a:buNone/>
                </a:pPr>
                <a:r>
                  <a:rPr lang="en-US" altLang="zh-CN" sz="2400" dirty="0">
                    <a:solidFill>
                      <a:srgbClr val="FF0000"/>
                    </a:solidFill>
                    <a:latin typeface="微软雅黑" panose="020B0503020204020204" pitchFamily="34" charset="-122"/>
                    <a:ea typeface="微软雅黑" panose="020B0503020204020204" pitchFamily="34" charset="-122"/>
                  </a:rPr>
                  <a:t>4</a:t>
                </a:r>
                <a:endParaRPr lang="zh-CN" altLang="en-US" sz="2400" dirty="0">
                  <a:solidFill>
                    <a:srgbClr val="FF0000"/>
                  </a:solidFill>
                  <a:latin typeface="微软雅黑" panose="020B0503020204020204" pitchFamily="34" charset="-122"/>
                  <a:ea typeface="微软雅黑" panose="020B0503020204020204" pitchFamily="34" charset="-122"/>
                </a:endParaRPr>
              </a:p>
            </p:txBody>
          </p:sp>
          <p:cxnSp>
            <p:nvCxnSpPr>
              <p:cNvPr id="15391" name="直接连接符 7"/>
              <p:cNvCxnSpPr/>
              <p:nvPr/>
            </p:nvCxnSpPr>
            <p:spPr>
              <a:xfrm>
                <a:off x="12347" y="423865"/>
                <a:ext cx="245712" cy="0"/>
              </a:xfrm>
              <a:prstGeom prst="line">
                <a:avLst/>
              </a:prstGeom>
              <a:ln w="25400" cap="flat" cmpd="sng">
                <a:solidFill>
                  <a:srgbClr val="FF0000"/>
                </a:solidFill>
                <a:prstDash val="solid"/>
                <a:miter/>
                <a:headEnd type="none" w="med" len="med"/>
                <a:tailEnd type="none" w="med" len="med"/>
              </a:ln>
            </p:spPr>
          </p:cxnSp>
        </p:grpSp>
        <p:sp>
          <p:nvSpPr>
            <p:cNvPr id="15389" name="文本框 37905"/>
            <p:cNvSpPr txBox="1"/>
            <p:nvPr/>
          </p:nvSpPr>
          <p:spPr>
            <a:xfrm>
              <a:off x="481" y="279"/>
              <a:ext cx="720" cy="726"/>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i="1">
                  <a:solidFill>
                    <a:srgbClr val="FF0000"/>
                  </a:solidFill>
                  <a:latin typeface="Arial" panose="020B0604020202020204" pitchFamily="34" charset="0"/>
                  <a:cs typeface="Arial" panose="020B0604020202020204" pitchFamily="34" charset="0"/>
                  <a:sym typeface="+mn-ea"/>
                </a:rPr>
                <a:t>ɑ</a:t>
              </a:r>
              <a:endParaRPr lang="en-US" altLang="zh-CN" sz="2400" i="1"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grpSp>
      <p:grpSp>
        <p:nvGrpSpPr>
          <p:cNvPr id="37" name="组合 36"/>
          <p:cNvGrpSpPr/>
          <p:nvPr/>
        </p:nvGrpSpPr>
        <p:grpSpPr>
          <a:xfrm>
            <a:off x="7701280" y="5253355"/>
            <a:ext cx="763588" cy="927100"/>
            <a:chOff x="0" y="0"/>
            <a:chExt cx="1201" cy="1462"/>
          </a:xfrm>
        </p:grpSpPr>
        <p:grpSp>
          <p:nvGrpSpPr>
            <p:cNvPr id="38" name="组合 74"/>
            <p:cNvGrpSpPr/>
            <p:nvPr/>
          </p:nvGrpSpPr>
          <p:grpSpPr>
            <a:xfrm>
              <a:off x="0" y="0"/>
              <a:ext cx="1012" cy="1462"/>
              <a:chOff x="0" y="0"/>
              <a:chExt cx="500067" cy="928694"/>
            </a:xfrm>
          </p:grpSpPr>
          <p:sp>
            <p:nvSpPr>
              <p:cNvPr id="39" name="TextBox 6"/>
              <p:cNvSpPr txBox="1"/>
              <p:nvPr/>
            </p:nvSpPr>
            <p:spPr>
              <a:xfrm>
                <a:off x="0" y="0"/>
                <a:ext cx="500067" cy="928694"/>
              </a:xfrm>
              <a:prstGeom prst="rect">
                <a:avLst/>
              </a:prstGeom>
              <a:noFill/>
              <a:ln w="9525">
                <a:noFill/>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dirty="0">
                    <a:solidFill>
                      <a:srgbClr val="FF0000"/>
                    </a:solidFill>
                    <a:latin typeface="微软雅黑" panose="020B0503020204020204" pitchFamily="34" charset="-122"/>
                    <a:ea typeface="微软雅黑" panose="020B0503020204020204" pitchFamily="34" charset="-122"/>
                  </a:rPr>
                  <a:t>3</a:t>
                </a:r>
                <a:endParaRPr lang="en-US" altLang="zh-CN" sz="2400" dirty="0">
                  <a:solidFill>
                    <a:srgbClr val="FF0000"/>
                  </a:solidFill>
                  <a:latin typeface="微软雅黑" panose="020B0503020204020204" pitchFamily="34" charset="-122"/>
                  <a:ea typeface="微软雅黑" panose="020B0503020204020204" pitchFamily="34" charset="-122"/>
                </a:endParaRPr>
              </a:p>
              <a:p>
                <a:pPr marL="0" lvl="0" indent="0" eaLnBrk="1" hangingPunct="1">
                  <a:spcBef>
                    <a:spcPct val="0"/>
                  </a:spcBef>
                  <a:buNone/>
                </a:pPr>
                <a:r>
                  <a:rPr lang="en-US" altLang="zh-CN" sz="2400" dirty="0">
                    <a:solidFill>
                      <a:srgbClr val="FF0000"/>
                    </a:solidFill>
                    <a:latin typeface="微软雅黑" panose="020B0503020204020204" pitchFamily="34" charset="-122"/>
                    <a:ea typeface="微软雅黑" panose="020B0503020204020204" pitchFamily="34" charset="-122"/>
                  </a:rPr>
                  <a:t>4</a:t>
                </a:r>
                <a:endParaRPr lang="zh-CN" altLang="en-US" sz="2400" dirty="0">
                  <a:solidFill>
                    <a:srgbClr val="FF0000"/>
                  </a:solidFill>
                  <a:latin typeface="微软雅黑" panose="020B0503020204020204" pitchFamily="34" charset="-122"/>
                  <a:ea typeface="微软雅黑" panose="020B0503020204020204" pitchFamily="34" charset="-122"/>
                </a:endParaRPr>
              </a:p>
            </p:txBody>
          </p:sp>
          <p:cxnSp>
            <p:nvCxnSpPr>
              <p:cNvPr id="40" name="直接连接符 7"/>
              <p:cNvCxnSpPr/>
              <p:nvPr/>
            </p:nvCxnSpPr>
            <p:spPr>
              <a:xfrm>
                <a:off x="12347" y="423865"/>
                <a:ext cx="245712" cy="0"/>
              </a:xfrm>
              <a:prstGeom prst="line">
                <a:avLst/>
              </a:prstGeom>
              <a:ln w="25400" cap="flat" cmpd="sng">
                <a:solidFill>
                  <a:srgbClr val="FF0000"/>
                </a:solidFill>
                <a:prstDash val="solid"/>
                <a:miter/>
                <a:headEnd type="none" w="med" len="med"/>
                <a:tailEnd type="none" w="med" len="med"/>
              </a:ln>
            </p:spPr>
          </p:cxnSp>
        </p:grpSp>
        <p:sp>
          <p:nvSpPr>
            <p:cNvPr id="41" name="文本框 37905"/>
            <p:cNvSpPr txBox="1"/>
            <p:nvPr/>
          </p:nvSpPr>
          <p:spPr>
            <a:xfrm>
              <a:off x="481" y="279"/>
              <a:ext cx="720" cy="726"/>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i="1">
                  <a:solidFill>
                    <a:srgbClr val="FF0000"/>
                  </a:solidFill>
                  <a:latin typeface="Arial" panose="020B0604020202020204" pitchFamily="34" charset="0"/>
                  <a:cs typeface="Arial" panose="020B0604020202020204" pitchFamily="34" charset="0"/>
                  <a:sym typeface="+mn-ea"/>
                </a:rPr>
                <a:t>ɑ</a:t>
              </a:r>
              <a:endParaRPr lang="en-US" altLang="zh-CN" sz="2400" i="1"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grpSp>
      <p:pic>
        <p:nvPicPr>
          <p:cNvPr id="46" name="图片 45" descr="068eb02d-2ee4-4dfc-a8da-bdcf23de967d"/>
          <p:cNvPicPr>
            <a:picLocks noChangeAspect="1"/>
          </p:cNvPicPr>
          <p:nvPr/>
        </p:nvPicPr>
        <p:blipFill>
          <a:blip r:embed="rId2"/>
          <a:stretch>
            <a:fillRect/>
          </a:stretch>
        </p:blipFill>
        <p:spPr>
          <a:xfrm>
            <a:off x="323215" y="4858385"/>
            <a:ext cx="2325370" cy="1699895"/>
          </a:xfrm>
          <a:prstGeom prst="rect">
            <a:avLst/>
          </a:prstGeom>
        </p:spPr>
      </p:pic>
      <p:sp>
        <p:nvSpPr>
          <p:cNvPr id="42" name="文本框 41"/>
          <p:cNvSpPr txBox="1"/>
          <p:nvPr/>
        </p:nvSpPr>
        <p:spPr>
          <a:xfrm>
            <a:off x="858183" y="350873"/>
            <a:ext cx="1402080" cy="46037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9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cxnSp>
        <p:nvCxnSpPr>
          <p:cNvPr id="3" name="直接连接符 2"/>
          <p:cNvCxnSpPr/>
          <p:nvPr/>
        </p:nvCxnSpPr>
        <p:spPr>
          <a:xfrm>
            <a:off x="4563745" y="3088005"/>
            <a:ext cx="277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563745" y="2921635"/>
            <a:ext cx="2772410" cy="191770"/>
            <a:chOff x="4547" y="3661"/>
            <a:chExt cx="4366" cy="302"/>
          </a:xfrm>
        </p:grpSpPr>
        <p:cxnSp>
          <p:nvCxnSpPr>
            <p:cNvPr id="7" name="直接连接符 6"/>
            <p:cNvCxnSpPr/>
            <p:nvPr/>
          </p:nvCxnSpPr>
          <p:spPr>
            <a:xfrm>
              <a:off x="4547" y="370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995" y="366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443" y="366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913" y="366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4563745" y="4153535"/>
            <a:ext cx="2785110" cy="191770"/>
            <a:chOff x="4547" y="4781"/>
            <a:chExt cx="4386" cy="302"/>
          </a:xfrm>
        </p:grpSpPr>
        <p:cxnSp>
          <p:nvCxnSpPr>
            <p:cNvPr id="4" name="直接连接符 3"/>
            <p:cNvCxnSpPr/>
            <p:nvPr/>
          </p:nvCxnSpPr>
          <p:spPr>
            <a:xfrm>
              <a:off x="4547" y="5069"/>
              <a:ext cx="436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67" y="4781"/>
              <a:ext cx="4366" cy="302"/>
              <a:chOff x="4547" y="3661"/>
              <a:chExt cx="4366" cy="302"/>
            </a:xfrm>
          </p:grpSpPr>
          <p:cxnSp>
            <p:nvCxnSpPr>
              <p:cNvPr id="14" name="直接连接符 13"/>
              <p:cNvCxnSpPr/>
              <p:nvPr/>
            </p:nvCxnSpPr>
            <p:spPr>
              <a:xfrm>
                <a:off x="4547" y="370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995" y="366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443" y="366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913" y="3661"/>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50202" name="左大括号 128"/>
          <p:cNvSpPr/>
          <p:nvPr/>
        </p:nvSpPr>
        <p:spPr>
          <a:xfrm rot="5400000">
            <a:off x="5758505" y="1326600"/>
            <a:ext cx="396000" cy="2772000"/>
          </a:xfrm>
          <a:prstGeom prst="leftBrace">
            <a:avLst>
              <a:gd name="adj1" fmla="val 55012"/>
              <a:gd name="adj2" fmla="val 50000"/>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400" dirty="0">
              <a:latin typeface="宋体" panose="02010600030101010101" pitchFamily="2" charset="-122"/>
            </a:endParaRPr>
          </a:p>
        </p:txBody>
      </p:sp>
      <p:sp>
        <p:nvSpPr>
          <p:cNvPr id="19" name="文本框 18"/>
          <p:cNvSpPr txBox="1"/>
          <p:nvPr/>
        </p:nvSpPr>
        <p:spPr>
          <a:xfrm>
            <a:off x="5628005" y="1927860"/>
            <a:ext cx="657225" cy="460375"/>
          </a:xfrm>
          <a:prstGeom prst="rect">
            <a:avLst/>
          </a:prstGeom>
          <a:noFill/>
        </p:spPr>
        <p:txBody>
          <a:bodyPr wrap="none" rtlCol="0">
            <a:spAutoFit/>
          </a:bodyPr>
          <a:p>
            <a:r>
              <a:rPr lang="en-US" altLang="zh-CN" sz="2400" i="1"/>
              <a:t>b</a:t>
            </a:r>
            <a:r>
              <a:rPr lang="zh-CN" altLang="en-US" sz="2400"/>
              <a:t>只</a:t>
            </a:r>
            <a:endParaRPr lang="zh-CN" altLang="en-US" sz="2400"/>
          </a:p>
        </p:txBody>
      </p:sp>
      <p:sp>
        <p:nvSpPr>
          <p:cNvPr id="21" name="左大括号 128"/>
          <p:cNvSpPr/>
          <p:nvPr/>
        </p:nvSpPr>
        <p:spPr>
          <a:xfrm rot="5400000">
            <a:off x="5315720" y="3045550"/>
            <a:ext cx="360000" cy="1800000"/>
          </a:xfrm>
          <a:prstGeom prst="leftBrace">
            <a:avLst>
              <a:gd name="adj1" fmla="val 55012"/>
              <a:gd name="adj2" fmla="val 50000"/>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400" dirty="0">
              <a:latin typeface="宋体" panose="02010600030101010101" pitchFamily="2" charset="-122"/>
            </a:endParaRPr>
          </a:p>
        </p:txBody>
      </p:sp>
      <p:sp>
        <p:nvSpPr>
          <p:cNvPr id="22" name="文本框 21"/>
          <p:cNvSpPr txBox="1"/>
          <p:nvPr/>
        </p:nvSpPr>
        <p:spPr>
          <a:xfrm>
            <a:off x="5194935" y="3239135"/>
            <a:ext cx="657225" cy="460375"/>
          </a:xfrm>
          <a:prstGeom prst="rect">
            <a:avLst/>
          </a:prstGeom>
          <a:noFill/>
        </p:spPr>
        <p:txBody>
          <a:bodyPr wrap="none" rtlCol="0">
            <a:spAutoFit/>
          </a:bodyPr>
          <a:p>
            <a:r>
              <a:rPr lang="en-US" altLang="zh-CN" sz="2400">
                <a:latin typeface="Arial" panose="020B0604020202020204" pitchFamily="34" charset="0"/>
                <a:cs typeface="Arial" panose="020B0604020202020204" pitchFamily="34" charset="0"/>
              </a:rPr>
              <a:t>?</a:t>
            </a:r>
            <a:r>
              <a:rPr lang="zh-CN" altLang="en-US" sz="2400">
                <a:latin typeface="Arial" panose="020B0604020202020204" pitchFamily="34" charset="0"/>
                <a:cs typeface="Arial" panose="020B0604020202020204" pitchFamily="34" charset="0"/>
              </a:rPr>
              <a:t>只</a:t>
            </a:r>
            <a:endParaRPr lang="en-US" altLang="zh-CN" sz="2400"/>
          </a:p>
        </p:txBody>
      </p:sp>
      <p:sp>
        <p:nvSpPr>
          <p:cNvPr id="23" name="左大括号 128"/>
          <p:cNvSpPr/>
          <p:nvPr/>
        </p:nvSpPr>
        <p:spPr>
          <a:xfrm rot="5400000">
            <a:off x="6770370" y="3481070"/>
            <a:ext cx="235585" cy="959485"/>
          </a:xfrm>
          <a:prstGeom prst="leftBrace">
            <a:avLst>
              <a:gd name="adj1" fmla="val 55012"/>
              <a:gd name="adj2" fmla="val 50000"/>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400" dirty="0">
              <a:latin typeface="宋体" panose="02010600030101010101" pitchFamily="2" charset="-122"/>
            </a:endParaRPr>
          </a:p>
        </p:txBody>
      </p:sp>
      <p:grpSp>
        <p:nvGrpSpPr>
          <p:cNvPr id="28" name="组合 27"/>
          <p:cNvGrpSpPr/>
          <p:nvPr/>
        </p:nvGrpSpPr>
        <p:grpSpPr>
          <a:xfrm>
            <a:off x="6466840" y="3328670"/>
            <a:ext cx="1013460" cy="614680"/>
            <a:chOff x="8592" y="7061"/>
            <a:chExt cx="1596" cy="968"/>
          </a:xfrm>
        </p:grpSpPr>
        <p:sp>
          <p:nvSpPr>
            <p:cNvPr id="24" name="文本框 23"/>
            <p:cNvSpPr txBox="1"/>
            <p:nvPr/>
          </p:nvSpPr>
          <p:spPr>
            <a:xfrm>
              <a:off x="8592" y="7203"/>
              <a:ext cx="688" cy="628"/>
            </a:xfrm>
            <a:prstGeom prst="rect">
              <a:avLst/>
            </a:prstGeom>
            <a:noFill/>
          </p:spPr>
          <p:txBody>
            <a:bodyPr wrap="none" rtlCol="0">
              <a:spAutoFit/>
            </a:bodyPr>
            <a:p>
              <a:r>
                <a:rPr lang="zh-CN" altLang="en-US" sz="2000"/>
                <a:t>少</a:t>
              </a:r>
              <a:endParaRPr lang="zh-CN" altLang="en-US" sz="2000"/>
            </a:p>
          </p:txBody>
        </p:sp>
        <p:grpSp>
          <p:nvGrpSpPr>
            <p:cNvPr id="25" name="Group 6"/>
            <p:cNvGrpSpPr/>
            <p:nvPr/>
          </p:nvGrpSpPr>
          <p:grpSpPr>
            <a:xfrm>
              <a:off x="9280" y="7061"/>
              <a:ext cx="908" cy="968"/>
              <a:chOff x="4876" y="2840"/>
              <a:chExt cx="363" cy="387"/>
            </a:xfrm>
          </p:grpSpPr>
          <p:sp>
            <p:nvSpPr>
              <p:cNvPr id="26" name="Text Box 7"/>
              <p:cNvSpPr txBox="1"/>
              <p:nvPr/>
            </p:nvSpPr>
            <p:spPr>
              <a:xfrm>
                <a:off x="4876" y="2840"/>
                <a:ext cx="363" cy="387"/>
              </a:xfrm>
              <a:prstGeom prst="rect">
                <a:avLst/>
              </a:prstGeom>
              <a:noFill/>
              <a:ln w="9525">
                <a:noFill/>
              </a:ln>
            </p:spPr>
            <p:txBody>
              <a:bodyPr>
                <a:spAutoFit/>
              </a:bodyPr>
              <a:p>
                <a:pPr>
                  <a:lnSpc>
                    <a:spcPct val="60000"/>
                  </a:lnSpc>
                  <a:spcBef>
                    <a:spcPct val="50000"/>
                  </a:spcBef>
                </a:pPr>
                <a:r>
                  <a:rPr lang="en-US" altLang="zh-CN" sz="2000" dirty="0">
                    <a:solidFill>
                      <a:schemeClr val="tx1"/>
                    </a:solidFill>
                    <a:latin typeface="+mj-ea"/>
                    <a:ea typeface="+mj-ea"/>
                  </a:rPr>
                  <a:t>1</a:t>
                </a:r>
                <a:endParaRPr lang="en-US" altLang="zh-CN" sz="2000" dirty="0">
                  <a:solidFill>
                    <a:schemeClr val="tx1"/>
                  </a:solidFill>
                  <a:latin typeface="+mj-ea"/>
                  <a:ea typeface="+mj-ea"/>
                </a:endParaRPr>
              </a:p>
              <a:p>
                <a:pPr>
                  <a:lnSpc>
                    <a:spcPct val="60000"/>
                  </a:lnSpc>
                  <a:spcBef>
                    <a:spcPct val="50000"/>
                  </a:spcBef>
                </a:pPr>
                <a:r>
                  <a:rPr lang="en-US" altLang="zh-CN" sz="2000" dirty="0">
                    <a:solidFill>
                      <a:schemeClr val="tx1"/>
                    </a:solidFill>
                    <a:latin typeface="+mj-ea"/>
                    <a:ea typeface="+mj-ea"/>
                  </a:rPr>
                  <a:t>3</a:t>
                </a:r>
                <a:endParaRPr lang="en-US" altLang="zh-CN" sz="2000" dirty="0">
                  <a:solidFill>
                    <a:schemeClr val="tx1"/>
                  </a:solidFill>
                  <a:latin typeface="+mj-ea"/>
                  <a:ea typeface="+mj-ea"/>
                </a:endParaRPr>
              </a:p>
            </p:txBody>
          </p:sp>
          <p:sp>
            <p:nvSpPr>
              <p:cNvPr id="27" name="Line 8"/>
              <p:cNvSpPr/>
              <p:nvPr/>
            </p:nvSpPr>
            <p:spPr>
              <a:xfrm>
                <a:off x="4876" y="3014"/>
                <a:ext cx="227" cy="0"/>
              </a:xfrm>
              <a:prstGeom prst="line">
                <a:avLst/>
              </a:prstGeom>
              <a:ln w="22225" cap="flat" cmpd="sng">
                <a:solidFill>
                  <a:schemeClr val="tx1"/>
                </a:solidFill>
                <a:prstDash val="solid"/>
                <a:headEnd type="none" w="med" len="med"/>
                <a:tailEnd type="none" w="med" len="med"/>
              </a:ln>
            </p:spPr>
          </p:sp>
        </p:grpSp>
      </p:grpSp>
      <p:cxnSp>
        <p:nvCxnSpPr>
          <p:cNvPr id="6" name="直接连接符 5"/>
          <p:cNvCxnSpPr/>
          <p:nvPr/>
        </p:nvCxnSpPr>
        <p:spPr>
          <a:xfrm>
            <a:off x="6409690" y="3100705"/>
            <a:ext cx="0" cy="1080000"/>
          </a:xfrm>
          <a:prstGeom prst="line">
            <a:avLst/>
          </a:prstGeom>
          <a:ln w="31750" cmpd="sng">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3743325" y="2703830"/>
            <a:ext cx="792480" cy="460375"/>
          </a:xfrm>
          <a:prstGeom prst="rect">
            <a:avLst/>
          </a:prstGeom>
          <a:noFill/>
        </p:spPr>
        <p:txBody>
          <a:bodyPr wrap="none" rtlCol="0">
            <a:spAutoFit/>
          </a:bodyPr>
          <a:p>
            <a:r>
              <a:rPr lang="zh-CN" altLang="en-US" sz="2400"/>
              <a:t>鸡：</a:t>
            </a:r>
            <a:endParaRPr lang="zh-CN" altLang="en-US" sz="2400"/>
          </a:p>
        </p:txBody>
      </p:sp>
      <p:sp>
        <p:nvSpPr>
          <p:cNvPr id="30" name="文本框 29"/>
          <p:cNvSpPr txBox="1"/>
          <p:nvPr/>
        </p:nvSpPr>
        <p:spPr>
          <a:xfrm>
            <a:off x="3767455" y="3920490"/>
            <a:ext cx="792480" cy="460375"/>
          </a:xfrm>
          <a:prstGeom prst="rect">
            <a:avLst/>
          </a:prstGeom>
          <a:noFill/>
        </p:spPr>
        <p:txBody>
          <a:bodyPr wrap="none" rtlCol="0">
            <a:spAutoFit/>
          </a:bodyPr>
          <a:p>
            <a:r>
              <a:rPr lang="zh-CN" altLang="en-US" sz="2400"/>
              <a:t>鸭：</a:t>
            </a:r>
            <a:endParaRPr lang="zh-CN" altLang="en-US" sz="2400"/>
          </a:p>
        </p:txBody>
      </p:sp>
      <p:sp>
        <p:nvSpPr>
          <p:cNvPr id="36" name="文本框 35"/>
          <p:cNvSpPr txBox="1"/>
          <p:nvPr/>
        </p:nvSpPr>
        <p:spPr>
          <a:xfrm>
            <a:off x="3324225" y="1168400"/>
            <a:ext cx="5248910" cy="607695"/>
          </a:xfrm>
          <a:prstGeom prst="rect">
            <a:avLst/>
          </a:prstGeom>
          <a:noFill/>
        </p:spPr>
        <p:txBody>
          <a:bodyPr wrap="none" rtlCol="0" anchor="t">
            <a:spAutoFit/>
          </a:bodyPr>
          <a:p>
            <a:pPr marL="0" lvl="0" indent="0" algn="l" eaLnBrk="1" hangingPunct="1">
              <a:lnSpc>
                <a:spcPct val="14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）鸡有</a:t>
            </a:r>
            <a:r>
              <a:rPr lang="en-US" altLang="zh-CN" sz="2400" i="1">
                <a:sym typeface="+mn-ea"/>
              </a:rPr>
              <a:t>b</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只，鸭的只数比鸡少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7" name="Group 6"/>
          <p:cNvGrpSpPr/>
          <p:nvPr/>
        </p:nvGrpSpPr>
        <p:grpSpPr>
          <a:xfrm>
            <a:off x="7777480" y="1209993"/>
            <a:ext cx="576263" cy="717550"/>
            <a:chOff x="4876" y="2840"/>
            <a:chExt cx="363" cy="452"/>
          </a:xfrm>
        </p:grpSpPr>
        <p:sp>
          <p:nvSpPr>
            <p:cNvPr id="3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3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0" name="文本框 39"/>
          <p:cNvSpPr txBox="1"/>
          <p:nvPr/>
        </p:nvSpPr>
        <p:spPr>
          <a:xfrm>
            <a:off x="3183255" y="5385435"/>
            <a:ext cx="5389880" cy="645160"/>
          </a:xfrm>
          <a:prstGeom prst="rect">
            <a:avLst/>
          </a:prstGeom>
          <a:noFill/>
        </p:spPr>
        <p:txBody>
          <a:bodyPr wrap="square" rtlCol="0" anchor="t">
            <a:spAutoFit/>
          </a:bodyPr>
          <a:p>
            <a:pPr marL="0" lvl="0" indent="0" eaLnBrk="1" hangingPunct="1">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鸭比鸡少（     ）只，鸭有（      ）只。</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7913" name="组合 37912"/>
          <p:cNvGrpSpPr/>
          <p:nvPr/>
        </p:nvGrpSpPr>
        <p:grpSpPr>
          <a:xfrm>
            <a:off x="4721225" y="5385435"/>
            <a:ext cx="762000" cy="928688"/>
            <a:chOff x="0" y="0"/>
            <a:chExt cx="1201" cy="1462"/>
          </a:xfrm>
        </p:grpSpPr>
        <p:grpSp>
          <p:nvGrpSpPr>
            <p:cNvPr id="15380" name="组合 74"/>
            <p:cNvGrpSpPr/>
            <p:nvPr/>
          </p:nvGrpSpPr>
          <p:grpSpPr>
            <a:xfrm>
              <a:off x="0" y="0"/>
              <a:ext cx="1012" cy="1462"/>
              <a:chOff x="0" y="0"/>
              <a:chExt cx="500067" cy="928694"/>
            </a:xfrm>
          </p:grpSpPr>
          <p:sp>
            <p:nvSpPr>
              <p:cNvPr id="15382" name="TextBox 6"/>
              <p:cNvSpPr txBox="1"/>
              <p:nvPr/>
            </p:nvSpPr>
            <p:spPr>
              <a:xfrm>
                <a:off x="0" y="0"/>
                <a:ext cx="500067" cy="928694"/>
              </a:xfrm>
              <a:prstGeom prst="rect">
                <a:avLst/>
              </a:prstGeom>
              <a:noFill/>
              <a:ln w="9525">
                <a:noFill/>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dirty="0">
                    <a:solidFill>
                      <a:srgbClr val="FF0000"/>
                    </a:solidFill>
                    <a:latin typeface="微软雅黑" panose="020B0503020204020204" pitchFamily="34" charset="-122"/>
                    <a:ea typeface="微软雅黑" panose="020B0503020204020204" pitchFamily="34" charset="-122"/>
                  </a:rPr>
                  <a:t>1</a:t>
                </a:r>
                <a:endParaRPr lang="en-US" altLang="zh-CN" sz="2400" dirty="0">
                  <a:solidFill>
                    <a:srgbClr val="FF0000"/>
                  </a:solidFill>
                  <a:latin typeface="微软雅黑" panose="020B0503020204020204" pitchFamily="34" charset="-122"/>
                  <a:ea typeface="微软雅黑" panose="020B0503020204020204" pitchFamily="34" charset="-122"/>
                </a:endParaRPr>
              </a:p>
              <a:p>
                <a:pPr marL="0" lvl="0" indent="0" eaLnBrk="1" hangingPunct="1">
                  <a:spcBef>
                    <a:spcPct val="0"/>
                  </a:spcBef>
                  <a:buNone/>
                </a:pPr>
                <a:r>
                  <a:rPr lang="zh-CN" altLang="en-US" sz="2400" dirty="0">
                    <a:solidFill>
                      <a:srgbClr val="FF0000"/>
                    </a:solidFill>
                    <a:latin typeface="微软雅黑" panose="020B0503020204020204" pitchFamily="34" charset="-122"/>
                    <a:ea typeface="微软雅黑" panose="020B0503020204020204" pitchFamily="34" charset="-122"/>
                  </a:rPr>
                  <a:t>3</a:t>
                </a:r>
                <a:endParaRPr lang="zh-CN" altLang="en-US" sz="2400" dirty="0">
                  <a:solidFill>
                    <a:srgbClr val="FF0000"/>
                  </a:solidFill>
                  <a:latin typeface="微软雅黑" panose="020B0503020204020204" pitchFamily="34" charset="-122"/>
                  <a:ea typeface="微软雅黑" panose="020B0503020204020204" pitchFamily="34" charset="-122"/>
                </a:endParaRPr>
              </a:p>
            </p:txBody>
          </p:sp>
          <p:cxnSp>
            <p:nvCxnSpPr>
              <p:cNvPr id="15383" name="直接连接符 7"/>
              <p:cNvCxnSpPr/>
              <p:nvPr/>
            </p:nvCxnSpPr>
            <p:spPr>
              <a:xfrm>
                <a:off x="12347" y="423865"/>
                <a:ext cx="245712" cy="0"/>
              </a:xfrm>
              <a:prstGeom prst="line">
                <a:avLst/>
              </a:prstGeom>
              <a:ln w="25400" cap="flat" cmpd="sng">
                <a:solidFill>
                  <a:srgbClr val="FF0000"/>
                </a:solidFill>
                <a:prstDash val="solid"/>
                <a:headEnd type="none" w="med" len="med"/>
                <a:tailEnd type="none" w="med" len="med"/>
              </a:ln>
            </p:spPr>
          </p:cxnSp>
        </p:grpSp>
        <p:sp>
          <p:nvSpPr>
            <p:cNvPr id="15381" name="文本框 37916"/>
            <p:cNvSpPr txBox="1"/>
            <p:nvPr/>
          </p:nvSpPr>
          <p:spPr>
            <a:xfrm>
              <a:off x="481" y="299"/>
              <a:ext cx="720" cy="7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i="1">
                  <a:solidFill>
                    <a:srgbClr val="FF0000"/>
                  </a:solidFill>
                  <a:sym typeface="+mn-ea"/>
                </a:rPr>
                <a:t>b</a:t>
              </a:r>
              <a:endParaRPr lang="en-US" altLang="zh-CN" sz="2400" i="1" dirty="0">
                <a:solidFill>
                  <a:srgbClr val="FF0000"/>
                </a:solidFill>
                <a:latin typeface="微软雅黑" panose="020B0503020204020204" pitchFamily="34" charset="-122"/>
                <a:ea typeface="微软雅黑" panose="020B0503020204020204" pitchFamily="34" charset="-122"/>
                <a:sym typeface="+mn-ea"/>
              </a:endParaRPr>
            </a:p>
          </p:txBody>
        </p:sp>
      </p:grpSp>
      <p:grpSp>
        <p:nvGrpSpPr>
          <p:cNvPr id="41" name="组合 40"/>
          <p:cNvGrpSpPr/>
          <p:nvPr/>
        </p:nvGrpSpPr>
        <p:grpSpPr>
          <a:xfrm>
            <a:off x="7015480" y="5344795"/>
            <a:ext cx="762000" cy="928688"/>
            <a:chOff x="0" y="0"/>
            <a:chExt cx="1201" cy="1462"/>
          </a:xfrm>
        </p:grpSpPr>
        <p:grpSp>
          <p:nvGrpSpPr>
            <p:cNvPr id="42" name="组合 74"/>
            <p:cNvGrpSpPr/>
            <p:nvPr/>
          </p:nvGrpSpPr>
          <p:grpSpPr>
            <a:xfrm>
              <a:off x="0" y="0"/>
              <a:ext cx="1012" cy="1462"/>
              <a:chOff x="0" y="0"/>
              <a:chExt cx="500067" cy="928694"/>
            </a:xfrm>
          </p:grpSpPr>
          <p:sp>
            <p:nvSpPr>
              <p:cNvPr id="43" name="TextBox 6"/>
              <p:cNvSpPr txBox="1"/>
              <p:nvPr/>
            </p:nvSpPr>
            <p:spPr>
              <a:xfrm>
                <a:off x="0" y="0"/>
                <a:ext cx="500067" cy="928694"/>
              </a:xfrm>
              <a:prstGeom prst="rect">
                <a:avLst/>
              </a:prstGeom>
              <a:noFill/>
              <a:ln w="9525">
                <a:noFill/>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dirty="0">
                    <a:solidFill>
                      <a:srgbClr val="FF0000"/>
                    </a:solidFill>
                    <a:latin typeface="微软雅黑" panose="020B0503020204020204" pitchFamily="34" charset="-122"/>
                    <a:ea typeface="微软雅黑" panose="020B0503020204020204" pitchFamily="34" charset="-122"/>
                  </a:rPr>
                  <a:t>2</a:t>
                </a:r>
                <a:endParaRPr lang="en-US" altLang="zh-CN" sz="2400" dirty="0">
                  <a:solidFill>
                    <a:srgbClr val="FF0000"/>
                  </a:solidFill>
                  <a:latin typeface="微软雅黑" panose="020B0503020204020204" pitchFamily="34" charset="-122"/>
                  <a:ea typeface="微软雅黑" panose="020B0503020204020204" pitchFamily="34" charset="-122"/>
                </a:endParaRPr>
              </a:p>
              <a:p>
                <a:pPr marL="0" lvl="0" indent="0" eaLnBrk="1" hangingPunct="1">
                  <a:spcBef>
                    <a:spcPct val="0"/>
                  </a:spcBef>
                  <a:buNone/>
                </a:pPr>
                <a:r>
                  <a:rPr lang="zh-CN" altLang="en-US" sz="2400" dirty="0">
                    <a:solidFill>
                      <a:srgbClr val="FF0000"/>
                    </a:solidFill>
                    <a:latin typeface="微软雅黑" panose="020B0503020204020204" pitchFamily="34" charset="-122"/>
                    <a:ea typeface="微软雅黑" panose="020B0503020204020204" pitchFamily="34" charset="-122"/>
                  </a:rPr>
                  <a:t>3</a:t>
                </a:r>
                <a:endParaRPr lang="zh-CN" altLang="en-US" sz="2400" dirty="0">
                  <a:solidFill>
                    <a:srgbClr val="FF0000"/>
                  </a:solidFill>
                  <a:latin typeface="微软雅黑" panose="020B0503020204020204" pitchFamily="34" charset="-122"/>
                  <a:ea typeface="微软雅黑" panose="020B0503020204020204" pitchFamily="34" charset="-122"/>
                </a:endParaRPr>
              </a:p>
            </p:txBody>
          </p:sp>
          <p:cxnSp>
            <p:nvCxnSpPr>
              <p:cNvPr id="44" name="直接连接符 7"/>
              <p:cNvCxnSpPr/>
              <p:nvPr/>
            </p:nvCxnSpPr>
            <p:spPr>
              <a:xfrm>
                <a:off x="12347" y="423865"/>
                <a:ext cx="245712" cy="0"/>
              </a:xfrm>
              <a:prstGeom prst="line">
                <a:avLst/>
              </a:prstGeom>
              <a:ln w="25400" cap="flat" cmpd="sng">
                <a:solidFill>
                  <a:srgbClr val="FF0000"/>
                </a:solidFill>
                <a:prstDash val="solid"/>
                <a:headEnd type="none" w="med" len="med"/>
                <a:tailEnd type="none" w="med" len="med"/>
              </a:ln>
            </p:spPr>
          </p:cxnSp>
        </p:grpSp>
        <p:sp>
          <p:nvSpPr>
            <p:cNvPr id="45" name="文本框 37916"/>
            <p:cNvSpPr txBox="1"/>
            <p:nvPr/>
          </p:nvSpPr>
          <p:spPr>
            <a:xfrm>
              <a:off x="481" y="299"/>
              <a:ext cx="720" cy="7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i="1">
                  <a:solidFill>
                    <a:srgbClr val="FF0000"/>
                  </a:solidFill>
                  <a:sym typeface="+mn-ea"/>
                </a:rPr>
                <a:t>b</a:t>
              </a:r>
              <a:endParaRPr lang="en-US" altLang="zh-CN" sz="2400" i="1" dirty="0">
                <a:solidFill>
                  <a:srgbClr val="FF0000"/>
                </a:solidFill>
                <a:latin typeface="微软雅黑" panose="020B0503020204020204" pitchFamily="34" charset="-122"/>
                <a:ea typeface="微软雅黑" panose="020B0503020204020204" pitchFamily="34" charset="-122"/>
                <a:sym typeface="+mn-ea"/>
              </a:endParaRPr>
            </a:p>
          </p:txBody>
        </p:sp>
      </p:grpSp>
      <p:pic>
        <p:nvPicPr>
          <p:cNvPr id="46" name="图片 45" descr="068eb02d-2ee4-4dfc-a8da-bdcf23de967d"/>
          <p:cNvPicPr>
            <a:picLocks noChangeAspect="1"/>
          </p:cNvPicPr>
          <p:nvPr/>
        </p:nvPicPr>
        <p:blipFill>
          <a:blip r:embed="rId2"/>
          <a:stretch>
            <a:fillRect/>
          </a:stretch>
        </p:blipFill>
        <p:spPr>
          <a:xfrm>
            <a:off x="323215" y="4858385"/>
            <a:ext cx="2325370" cy="1699895"/>
          </a:xfrm>
          <a:prstGeom prst="rect">
            <a:avLst/>
          </a:prstGeom>
        </p:spPr>
      </p:pic>
      <p:sp>
        <p:nvSpPr>
          <p:cNvPr id="47" name="文本框 46"/>
          <p:cNvSpPr txBox="1"/>
          <p:nvPr/>
        </p:nvSpPr>
        <p:spPr>
          <a:xfrm>
            <a:off x="858183" y="350873"/>
            <a:ext cx="1402080" cy="46037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9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1" name="组合 50"/>
          <p:cNvGrpSpPr/>
          <p:nvPr/>
        </p:nvGrpSpPr>
        <p:grpSpPr>
          <a:xfrm>
            <a:off x="2565400" y="905510"/>
            <a:ext cx="6666230" cy="1198745"/>
            <a:chOff x="4040" y="1906"/>
            <a:chExt cx="10478" cy="1868"/>
          </a:xfrm>
        </p:grpSpPr>
        <mc:AlternateContent xmlns:mc="http://schemas.openxmlformats.org/markup-compatibility/2006">
          <mc:Choice xmlns:a14="http://schemas.microsoft.com/office/drawing/2010/main" Requires="a14">
            <p:sp>
              <p:nvSpPr>
                <p:cNvPr id="52" name="文本框 51"/>
                <p:cNvSpPr txBox="1"/>
                <p:nvPr/>
              </p:nvSpPr>
              <p:spPr>
                <a:xfrm>
                  <a:off x="4040" y="1906"/>
                  <a:ext cx="10478" cy="1868"/>
                </a:xfrm>
                <a:prstGeom prst="rect">
                  <a:avLst/>
                </a:prstGeom>
                <a:noFill/>
              </p:spPr>
              <p:txBody>
                <a:bodyPr wrap="square" rtlCol="0" anchor="t">
                  <a:spAutoFit/>
                </a:bodyPr>
                <a:p>
                  <a:pPr latinLnBrk="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小明的体重是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35kg</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，他的体重比爸爸体重轻</a:t>
                  </a:r>
                  <a14:m>
                    <m:oMath xmlns:m="http://schemas.openxmlformats.org/officeDocument/2006/math">
                      <m:r>
                        <a:rPr lang="en-US" altLang="zh-CN" sz="2400" i="1" dirty="0">
                          <a:solidFill>
                            <a:schemeClr val="tx1"/>
                          </a:solidFill>
                          <a:latin typeface="Cambria Math" panose="02040503050406030204" pitchFamily="18" charset="0"/>
                          <a:ea typeface="MS Mincho" panose="02020609040205080304" charset="-128"/>
                          <a:cs typeface="Cambria Math" panose="02040503050406030204" pitchFamily="18" charset="0"/>
                        </a:rPr>
                        <m:t>      </m:t>
                      </m:r>
                      <m:r>
                        <a:rPr lang="en-US" altLang="zh-CN" sz="2400" i="1" dirty="0">
                          <a:solidFill>
                            <a:schemeClr val="tx1"/>
                          </a:solidFill>
                          <a:latin typeface="Cambria Math" panose="02040503050406030204" pitchFamily="18" charset="0"/>
                          <a:ea typeface="MS Mincho" panose="02020609040205080304" charset="-128"/>
                          <a:cs typeface="Cambria Math" panose="02040503050406030204" pitchFamily="18" charset="0"/>
                        </a:rPr>
                        <m:t> </m:t>
                      </m:r>
                    </m:oMath>
                  </a14:m>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小明爸爸的体重是多少千克？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52" name="文本框 51"/>
                <p:cNvSpPr txBox="1">
                  <a:spLocks noRot="1" noChangeAspect="1" noMove="1" noResize="1" noEditPoints="1" noAdjustHandles="1" noChangeArrowheads="1" noChangeShapeType="1" noTextEdit="1"/>
                </p:cNvSpPr>
                <p:nvPr/>
              </p:nvSpPr>
              <p:spPr>
                <a:xfrm>
                  <a:off x="4040" y="1906"/>
                  <a:ext cx="10478" cy="1868"/>
                </a:xfrm>
                <a:prstGeom prst="rect">
                  <a:avLst/>
                </a:prstGeom>
                <a:blipFill rotWithShape="1">
                  <a:blip r:embed="rId2"/>
                </a:blipFill>
              </p:spPr>
              <p:txBody>
                <a:bodyPr/>
                <a:lstStyle/>
                <a:p>
                  <a:r>
                    <a:rPr lang="zh-CN" altLang="en-US">
                      <a:noFill/>
                    </a:rPr>
                    <a:t> </a:t>
                  </a:r>
                </a:p>
              </p:txBody>
            </p:sp>
          </mc:Fallback>
        </mc:AlternateContent>
        <p:grpSp>
          <p:nvGrpSpPr>
            <p:cNvPr id="53" name="Group 6"/>
            <p:cNvGrpSpPr/>
            <p:nvPr/>
          </p:nvGrpSpPr>
          <p:grpSpPr>
            <a:xfrm>
              <a:off x="13356" y="2050"/>
              <a:ext cx="908" cy="1120"/>
              <a:chOff x="4812" y="2840"/>
              <a:chExt cx="363" cy="448"/>
            </a:xfrm>
          </p:grpSpPr>
          <p:sp>
            <p:nvSpPr>
              <p:cNvPr id="54" name="Text Box 7"/>
              <p:cNvSpPr txBox="1"/>
              <p:nvPr/>
            </p:nvSpPr>
            <p:spPr>
              <a:xfrm>
                <a:off x="4812" y="2840"/>
                <a:ext cx="363" cy="448"/>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5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2439670" y="2467610"/>
            <a:ext cx="5966460" cy="741680"/>
            <a:chOff x="4507" y="8028"/>
            <a:chExt cx="9396" cy="1168"/>
          </a:xfrm>
        </p:grpSpPr>
        <p:sp>
          <p:nvSpPr>
            <p:cNvPr id="13" name="文本框 12"/>
            <p:cNvSpPr txBox="1"/>
            <p:nvPr/>
          </p:nvSpPr>
          <p:spPr>
            <a:xfrm>
              <a:off x="4693" y="8212"/>
              <a:ext cx="9209"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从题中知道了哪些信息，单位“</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”是谁？</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圆角矩形标注 5"/>
            <p:cNvSpPr/>
            <p:nvPr/>
          </p:nvSpPr>
          <p:spPr>
            <a:xfrm>
              <a:off x="4507" y="8028"/>
              <a:ext cx="9396" cy="1168"/>
            </a:xfrm>
            <a:prstGeom prst="wedgeRoundRectCallout">
              <a:avLst>
                <a:gd name="adj1" fmla="val -54991"/>
                <a:gd name="adj2" fmla="val -16780"/>
                <a:gd name="adj3" fmla="val 16667"/>
              </a:avLst>
            </a:prstGeom>
            <a:noFill/>
            <a:ln w="539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descr="图片94"/>
          <p:cNvPicPr>
            <a:picLocks noChangeAspect="1"/>
          </p:cNvPicPr>
          <p:nvPr/>
        </p:nvPicPr>
        <p:blipFill>
          <a:blip r:embed="rId3"/>
          <a:stretch>
            <a:fillRect/>
          </a:stretch>
        </p:blipFill>
        <p:spPr>
          <a:xfrm>
            <a:off x="737235" y="1969770"/>
            <a:ext cx="1439545" cy="1756410"/>
          </a:xfrm>
          <a:prstGeom prst="rect">
            <a:avLst/>
          </a:prstGeom>
        </p:spPr>
      </p:pic>
      <p:sp>
        <p:nvSpPr>
          <p:cNvPr id="8" name="等腰三角形 7"/>
          <p:cNvSpPr/>
          <p:nvPr/>
        </p:nvSpPr>
        <p:spPr>
          <a:xfrm>
            <a:off x="6734175" y="1521460"/>
            <a:ext cx="243205" cy="204470"/>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7027545" y="1035685"/>
            <a:ext cx="1240155" cy="504000"/>
          </a:xfrm>
          <a:prstGeom prst="round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 name="组合 10"/>
          <p:cNvGrpSpPr/>
          <p:nvPr/>
        </p:nvGrpSpPr>
        <p:grpSpPr>
          <a:xfrm>
            <a:off x="2439670" y="3532505"/>
            <a:ext cx="3600450" cy="651510"/>
            <a:chOff x="5630" y="6069"/>
            <a:chExt cx="5670" cy="1026"/>
          </a:xfrm>
        </p:grpSpPr>
        <p:sp>
          <p:nvSpPr>
            <p:cNvPr id="12" name="圆角矩形 11"/>
            <p:cNvSpPr/>
            <p:nvPr/>
          </p:nvSpPr>
          <p:spPr>
            <a:xfrm>
              <a:off x="5630" y="6069"/>
              <a:ext cx="5120" cy="1026"/>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14" name="文本框 13"/>
            <p:cNvSpPr txBox="1"/>
            <p:nvPr/>
          </p:nvSpPr>
          <p:spPr>
            <a:xfrm>
              <a:off x="5630" y="6230"/>
              <a:ext cx="5670" cy="725"/>
            </a:xfrm>
            <a:prstGeom prst="rect">
              <a:avLst/>
            </a:prstGeom>
            <a:noFill/>
            <a:effectLst/>
          </p:spPr>
          <p:style>
            <a:lnRef idx="0">
              <a:schemeClr val="accent2"/>
            </a:lnRef>
            <a:fillRef idx="3">
              <a:schemeClr val="accent2"/>
            </a:fillRef>
            <a:effectRef idx="3">
              <a:schemeClr val="accent2"/>
            </a:effectRef>
            <a:fontRef idx="minor">
              <a:schemeClr val="lt1"/>
            </a:fontRef>
          </p:style>
          <p:txBody>
            <a:bodyPr wrap="square" rtlCol="0">
              <a:spAutoFit/>
            </a:bodyPr>
            <a:p>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爸爸的体重</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是单位“</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2" name="组合 21"/>
          <p:cNvGrpSpPr/>
          <p:nvPr/>
        </p:nvGrpSpPr>
        <p:grpSpPr>
          <a:xfrm>
            <a:off x="1149350" y="4832350"/>
            <a:ext cx="2112010" cy="800100"/>
            <a:chOff x="1350" y="7610"/>
            <a:chExt cx="3326" cy="1260"/>
          </a:xfrm>
        </p:grpSpPr>
        <p:sp>
          <p:nvSpPr>
            <p:cNvPr id="21" name="Round Diagonal Corner Rectangle 13"/>
            <p:cNvSpPr/>
            <p:nvPr/>
          </p:nvSpPr>
          <p:spPr>
            <a:xfrm flipH="1" flipV="1">
              <a:off x="1350" y="7610"/>
              <a:ext cx="3326" cy="1261"/>
            </a:xfrm>
            <a:prstGeom prst="round2DiagRect">
              <a:avLst>
                <a:gd name="adj1" fmla="val 30369"/>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17" name="文本框 16"/>
            <p:cNvSpPr txBox="1"/>
            <p:nvPr/>
          </p:nvSpPr>
          <p:spPr>
            <a:xfrm>
              <a:off x="1691" y="7905"/>
              <a:ext cx="268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数量关系式</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19" name="图片 18" descr="360截图20220511205048110"/>
          <p:cNvPicPr>
            <a:picLocks noChangeAspect="1"/>
          </p:cNvPicPr>
          <p:nvPr/>
        </p:nvPicPr>
        <p:blipFill>
          <a:blip r:embed="rId4">
            <a:clrChange>
              <a:clrFrom>
                <a:srgbClr val="FFFFFF">
                  <a:alpha val="100000"/>
                </a:srgbClr>
              </a:clrFrom>
              <a:clrTo>
                <a:srgbClr val="FFFFFF">
                  <a:alpha val="100000"/>
                  <a:alpha val="0"/>
                </a:srgbClr>
              </a:clrTo>
            </a:clrChange>
          </a:blip>
          <a:srcRect r="48304"/>
          <a:stretch>
            <a:fillRect/>
          </a:stretch>
        </p:blipFill>
        <p:spPr>
          <a:xfrm>
            <a:off x="3362325" y="4752975"/>
            <a:ext cx="561340" cy="1059180"/>
          </a:xfrm>
          <a:prstGeom prst="rect">
            <a:avLst/>
          </a:prstGeom>
        </p:spPr>
      </p:pic>
      <p:grpSp>
        <p:nvGrpSpPr>
          <p:cNvPr id="49" name="组合 48"/>
          <p:cNvGrpSpPr/>
          <p:nvPr/>
        </p:nvGrpSpPr>
        <p:grpSpPr>
          <a:xfrm>
            <a:off x="3758565" y="4584700"/>
            <a:ext cx="6688455" cy="718185"/>
            <a:chOff x="6179" y="7040"/>
            <a:chExt cx="10533" cy="1131"/>
          </a:xfrm>
        </p:grpSpPr>
        <mc:AlternateContent xmlns:mc="http://schemas.openxmlformats.org/markup-compatibility/2006">
          <mc:Choice xmlns:a14="http://schemas.microsoft.com/office/drawing/2010/main" Requires="a14">
            <p:sp>
              <p:nvSpPr>
                <p:cNvPr id="20" name="矩形 19"/>
                <p:cNvSpPr/>
                <p:nvPr/>
              </p:nvSpPr>
              <p:spPr>
                <a:xfrm>
                  <a:off x="6179" y="7181"/>
                  <a:ext cx="10533" cy="725"/>
                </a:xfrm>
                <a:prstGeom prst="rect">
                  <a:avLst/>
                </a:prstGeom>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p>
                  <a:r>
                    <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爸爸的体重</a:t>
                  </a:r>
                  <a14:m>
                    <m:oMath xmlns:m="http://schemas.openxmlformats.org/officeDocument/2006/math">
                      <m:r>
                        <a:rPr lang="en-US" altLang="zh-CN" sz="2400">
                          <a:ln w="0"/>
                          <a:solidFill>
                            <a:schemeClr val="tx1"/>
                          </a:solidFill>
                          <a:effectLst/>
                          <a:latin typeface="Cambria Math" panose="02040503050406030204" pitchFamily="18" charset="0"/>
                          <a:ea typeface="MS Mincho" panose="02020609040205080304" charset="-128"/>
                          <a:cs typeface="Cambria Math" panose="02040503050406030204" pitchFamily="18" charset="0"/>
                        </a:rPr>
                        <m:t>          </m:t>
                      </m:r>
                      <m:r>
                        <a:rPr lang="en-US" altLang="zh-CN" sz="2400">
                          <a:ln w="0"/>
                          <a:solidFill>
                            <a:schemeClr val="tx1"/>
                          </a:solidFill>
                          <a:effectLst/>
                          <a:latin typeface="Cambria Math" panose="02040503050406030204" pitchFamily="18" charset="0"/>
                          <a:ea typeface="MS Mincho" panose="02020609040205080304" charset="-128"/>
                          <a:cs typeface="Cambria Math" panose="02040503050406030204" pitchFamily="18" charset="0"/>
                        </a:rPr>
                        <m:t>            </m:t>
                      </m:r>
                      <m:r>
                        <a:rPr lang="en-US" altLang="zh-CN" sz="2400">
                          <a:ln w="0"/>
                          <a:solidFill>
                            <a:schemeClr val="tx1"/>
                          </a:solidFill>
                          <a:effectLst/>
                          <a:latin typeface="Cambria Math" panose="02040503050406030204" pitchFamily="18" charset="0"/>
                          <a:ea typeface="MS Mincho" panose="02020609040205080304" charset="-128"/>
                          <a:cs typeface="Cambria Math" panose="02040503050406030204" pitchFamily="18" charset="0"/>
                        </a:rPr>
                        <m:t>  </m:t>
                      </m:r>
                      <m:r>
                        <a:rPr lang="en-US" altLang="zh-CN" sz="2400">
                          <a:ln w="0"/>
                          <a:solidFill>
                            <a:schemeClr val="tx1"/>
                          </a:solidFill>
                          <a:effectLst/>
                          <a:latin typeface="Cambria Math" panose="02040503050406030204" pitchFamily="18" charset="0"/>
                          <a:ea typeface="MS Mincho" panose="02020609040205080304" charset="-128"/>
                          <a:cs typeface="Cambria Math" panose="02040503050406030204" pitchFamily="18" charset="0"/>
                        </a:rPr>
                        <m:t> </m:t>
                      </m:r>
                    </m:oMath>
                  </a14:m>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小明的体重</a:t>
                  </a:r>
                  <a:endPar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20" name="矩形 19"/>
                <p:cNvSpPr>
                  <a:spLocks noRot="1" noChangeAspect="1" noMove="1" noResize="1" noEditPoints="1" noAdjustHandles="1" noChangeArrowheads="1" noChangeShapeType="1" noTextEdit="1"/>
                </p:cNvSpPr>
                <p:nvPr/>
              </p:nvSpPr>
              <p:spPr>
                <a:xfrm>
                  <a:off x="6179" y="7181"/>
                  <a:ext cx="10533" cy="725"/>
                </a:xfrm>
                <a:prstGeom prst="rect">
                  <a:avLst/>
                </a:prstGeom>
                <a:blipFill rotWithShape="1">
                  <a:blip r:embed="rId5"/>
                </a:blipFill>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zh-CN" altLang="en-US">
                      <a:noFill/>
                    </a:rPr>
                    <a:t> </a:t>
                  </a:r>
                </a:p>
              </p:txBody>
            </p:sp>
          </mc:Fallback>
        </mc:AlternateContent>
        <p:grpSp>
          <p:nvGrpSpPr>
            <p:cNvPr id="48" name="组合 47"/>
            <p:cNvGrpSpPr/>
            <p:nvPr/>
          </p:nvGrpSpPr>
          <p:grpSpPr>
            <a:xfrm>
              <a:off x="8700" y="7040"/>
              <a:ext cx="2860" cy="1131"/>
              <a:chOff x="12986" y="5187"/>
              <a:chExt cx="2860" cy="1131"/>
            </a:xfrm>
          </p:grpSpPr>
          <p:sp>
            <p:nvSpPr>
              <p:cNvPr id="23" name="文本框 22"/>
              <p:cNvSpPr txBox="1"/>
              <p:nvPr/>
            </p:nvSpPr>
            <p:spPr>
              <a:xfrm>
                <a:off x="12986" y="5324"/>
                <a:ext cx="2860" cy="725"/>
              </a:xfrm>
              <a:prstGeom prst="rect">
                <a:avLst/>
              </a:prstGeom>
              <a:noFill/>
            </p:spPr>
            <p:txBody>
              <a:bodyPr wrap="square" rtlCol="0" anchor="t">
                <a:spAutoFit/>
              </a:bodyPr>
              <a:p>
                <a:pPr algn="l"/>
                <a:r>
                  <a:rPr lang="zh-CN" altLang="en-US" sz="2400" b="1">
                    <a:latin typeface="Arial" panose="020B0604020202020204" pitchFamily="34" charset="0"/>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宋体" panose="02010600030101010101" pitchFamily="2" charset="-122"/>
                    <a:ea typeface="宋体" panose="02010600030101010101" pitchFamily="2" charset="-122"/>
                    <a:sym typeface="+mn-ea"/>
                  </a:rPr>
                  <a:t>－</a:t>
                </a:r>
                <a:r>
                  <a:rPr lang="en-US" altLang="zh-CN" sz="2400">
                    <a:latin typeface="宋体" panose="02010600030101010101" pitchFamily="2" charset="-122"/>
                    <a:ea typeface="宋体" panose="02010600030101010101" pitchFamily="2"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6" name="组合 45"/>
              <p:cNvGrpSpPr/>
              <p:nvPr/>
            </p:nvGrpSpPr>
            <p:grpSpPr>
              <a:xfrm rot="0">
                <a:off x="14726" y="5187"/>
                <a:ext cx="908" cy="1131"/>
                <a:chOff x="9122" y="7081"/>
                <a:chExt cx="908" cy="1131"/>
              </a:xfrm>
            </p:grpSpPr>
            <p:sp>
              <p:nvSpPr>
                <p:cNvPr id="44" name="Text Box 7"/>
                <p:cNvSpPr txBox="1"/>
                <p:nvPr/>
              </p:nvSpPr>
              <p:spPr>
                <a:xfrm>
                  <a:off x="912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45"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grpSp>
      <p:sp>
        <p:nvSpPr>
          <p:cNvPr id="50" name="文本框 49"/>
          <p:cNvSpPr txBox="1"/>
          <p:nvPr/>
        </p:nvSpPr>
        <p:spPr>
          <a:xfrm>
            <a:off x="3770630" y="5466080"/>
            <a:ext cx="6504940" cy="460375"/>
          </a:xfrm>
          <a:prstGeom prst="rect">
            <a:avLst/>
          </a:prstGeom>
          <a:noFill/>
        </p:spPr>
        <p:txBody>
          <a:bodyPr wrap="none" rtlCol="0" anchor="t">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爸爸的体重</a:t>
            </a:r>
            <a:r>
              <a:rPr lang="zh-CN" altLang="en-US" sz="2400">
                <a:latin typeface="宋体" panose="02010600030101010101" pitchFamily="2" charset="-122"/>
                <a:ea typeface="宋体" panose="02010600030101010101" pitchFamily="2"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小明比爸爸轻的部分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小明的体重</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nodeType="click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nodeType="click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500"/>
                                        <p:tgtEl>
                                          <p:spTgt spid="49"/>
                                        </p:tgtEl>
                                        <p:attrNameLst>
                                          <p:attrName>ppt_y</p:attrName>
                                        </p:attrNameLst>
                                      </p:cBhvr>
                                      <p:tavLst>
                                        <p:tav tm="0">
                                          <p:val>
                                            <p:strVal val="#ppt_y+#ppt_h*1.125000"/>
                                          </p:val>
                                        </p:tav>
                                        <p:tav tm="100000">
                                          <p:val>
                                            <p:strVal val="#ppt_y"/>
                                          </p:val>
                                        </p:tav>
                                      </p:tavLst>
                                    </p:anim>
                                    <p:animEffect transition="in" filter="wipe(up)">
                                      <p:cBhvr>
                                        <p:cTn id="48" dur="500"/>
                                        <p:tgtEl>
                                          <p:spTgt spid="49"/>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p:tgtEl>
                                          <p:spTgt spid="50"/>
                                        </p:tgtEl>
                                        <p:attrNameLst>
                                          <p:attrName>ppt_y</p:attrName>
                                        </p:attrNameLst>
                                      </p:cBhvr>
                                      <p:tavLst>
                                        <p:tav tm="0">
                                          <p:val>
                                            <p:strVal val="#ppt_y+#ppt_h*1.125000"/>
                                          </p:val>
                                        </p:tav>
                                        <p:tav tm="100000">
                                          <p:val>
                                            <p:strVal val="#ppt_y"/>
                                          </p:val>
                                        </p:tav>
                                      </p:tavLst>
                                    </p:anim>
                                    <p:animEffect transition="in" filter="wipe(up)">
                                      <p:cBhvr>
                                        <p:cTn id="5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0" name="组合 19"/>
          <p:cNvGrpSpPr/>
          <p:nvPr/>
        </p:nvGrpSpPr>
        <p:grpSpPr>
          <a:xfrm>
            <a:off x="706755" y="3261995"/>
            <a:ext cx="2247900" cy="759460"/>
            <a:chOff x="2348" y="4530"/>
            <a:chExt cx="3540" cy="1196"/>
          </a:xfrm>
        </p:grpSpPr>
        <p:pic>
          <p:nvPicPr>
            <p:cNvPr id="19" name="图片 18" descr="26369678_225034435000_2"/>
            <p:cNvPicPr>
              <a:picLocks noChangeAspect="1"/>
            </p:cNvPicPr>
            <p:nvPr/>
          </p:nvPicPr>
          <p:blipFill>
            <a:blip r:embed="rId2">
              <a:clrChange>
                <a:clrFrom>
                  <a:srgbClr val="FFFFFF">
                    <a:alpha val="100000"/>
                  </a:srgbClr>
                </a:clrFrom>
                <a:clrTo>
                  <a:srgbClr val="FFFFFF">
                    <a:alpha val="100000"/>
                    <a:alpha val="0"/>
                  </a:srgbClr>
                </a:clrTo>
              </a:clrChange>
            </a:blip>
            <a:srcRect l="9166" t="49935" r="9924" b="27759"/>
            <a:stretch>
              <a:fillRect/>
            </a:stretch>
          </p:blipFill>
          <p:spPr>
            <a:xfrm>
              <a:off x="2348" y="4530"/>
              <a:ext cx="3540" cy="1196"/>
            </a:xfrm>
            <a:prstGeom prst="rect">
              <a:avLst/>
            </a:prstGeom>
          </p:spPr>
        </p:pic>
        <p:sp>
          <p:nvSpPr>
            <p:cNvPr id="18" name="文本框 17"/>
            <p:cNvSpPr txBox="1"/>
            <p:nvPr/>
          </p:nvSpPr>
          <p:spPr>
            <a:xfrm>
              <a:off x="2913" y="4708"/>
              <a:ext cx="2208" cy="725"/>
            </a:xfrm>
            <a:prstGeom prst="rect">
              <a:avLst/>
            </a:prstGeom>
            <a:noFill/>
          </p:spPr>
          <p:txBody>
            <a:bodyPr wrap="none" rtlCol="0">
              <a:spAutoFit/>
            </a:bodyPr>
            <a:p>
              <a:r>
                <a:rPr lang="zh-CN" altLang="en-US" sz="2400"/>
                <a:t>画线段图</a:t>
              </a:r>
              <a:endParaRPr lang="zh-CN" altLang="en-US" sz="2400"/>
            </a:p>
          </p:txBody>
        </p:sp>
      </p:grpSp>
      <p:grpSp>
        <p:nvGrpSpPr>
          <p:cNvPr id="11" name="组合 10"/>
          <p:cNvGrpSpPr/>
          <p:nvPr/>
        </p:nvGrpSpPr>
        <p:grpSpPr>
          <a:xfrm>
            <a:off x="3754734" y="4288604"/>
            <a:ext cx="5400000" cy="107577"/>
            <a:chOff x="3437000" y="5056715"/>
            <a:chExt cx="7684440" cy="331053"/>
          </a:xfrm>
        </p:grpSpPr>
        <p:cxnSp>
          <p:nvCxnSpPr>
            <p:cNvPr id="12" name="直接连接符 11"/>
            <p:cNvCxnSpPr/>
            <p:nvPr/>
          </p:nvCxnSpPr>
          <p:spPr>
            <a:xfrm>
              <a:off x="3437000" y="5387768"/>
              <a:ext cx="76844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437000" y="5056715"/>
              <a:ext cx="0" cy="331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930059" y="5056715"/>
              <a:ext cx="0" cy="331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86445" y="5056715"/>
              <a:ext cx="0" cy="331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961574" y="5056715"/>
              <a:ext cx="0" cy="331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490779" y="5056715"/>
              <a:ext cx="0" cy="331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002054" y="5056715"/>
              <a:ext cx="0" cy="331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522294" y="5056715"/>
              <a:ext cx="0" cy="331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024461" y="5056715"/>
              <a:ext cx="0" cy="331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114047" y="5056715"/>
              <a:ext cx="0" cy="331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553667" y="5056715"/>
              <a:ext cx="0" cy="331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037761" y="5056715"/>
              <a:ext cx="0" cy="331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576074" y="5056715"/>
              <a:ext cx="0" cy="331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096314" y="5056715"/>
              <a:ext cx="0" cy="331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580408" y="5056715"/>
              <a:ext cx="0" cy="331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0100648" y="5056715"/>
              <a:ext cx="0" cy="331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625976" y="5056715"/>
              <a:ext cx="0" cy="331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2703823" y="4030726"/>
            <a:ext cx="1097280" cy="460375"/>
          </a:xfrm>
          <a:prstGeom prst="rect">
            <a:avLst/>
          </a:prstGeom>
        </p:spPr>
        <p:txBody>
          <a:bodyPr wrap="none">
            <a:spAutoFit/>
          </a:bodyPr>
          <a:lstStyle/>
          <a:p>
            <a:r>
              <a:rPr lang="zh-CN" altLang="en-US" sz="2400" dirty="0">
                <a:latin typeface="微软雅黑" panose="020B0503020204020204" pitchFamily="34" charset="-122"/>
                <a:ea typeface="微软雅黑" panose="020B0503020204020204" pitchFamily="34" charset="-122"/>
              </a:rPr>
              <a:t>爸爸：</a:t>
            </a:r>
            <a:endParaRPr lang="zh-CN" altLang="en-US" sz="2400" dirty="0">
              <a:latin typeface="微软雅黑" panose="020B0503020204020204" pitchFamily="34" charset="-122"/>
              <a:ea typeface="微软雅黑" panose="020B0503020204020204" pitchFamily="34" charset="-122"/>
            </a:endParaRPr>
          </a:p>
        </p:txBody>
      </p:sp>
      <p:sp>
        <p:nvSpPr>
          <p:cNvPr id="34" name="矩形 33"/>
          <p:cNvSpPr/>
          <p:nvPr/>
        </p:nvSpPr>
        <p:spPr>
          <a:xfrm>
            <a:off x="2684808" y="5178905"/>
            <a:ext cx="1097280" cy="460375"/>
          </a:xfrm>
          <a:prstGeom prst="rect">
            <a:avLst/>
          </a:prstGeom>
        </p:spPr>
        <p:txBody>
          <a:bodyPr wrap="none">
            <a:spAutoFit/>
          </a:bodyPr>
          <a:lstStyle/>
          <a:p>
            <a:r>
              <a:rPr lang="zh-CN" altLang="en-US" sz="2400" dirty="0">
                <a:latin typeface="微软雅黑" panose="020B0503020204020204" pitchFamily="34" charset="-122"/>
                <a:ea typeface="微软雅黑" panose="020B0503020204020204" pitchFamily="34" charset="-122"/>
              </a:rPr>
              <a:t>小明：</a:t>
            </a:r>
            <a:endParaRPr lang="zh-CN" altLang="en-US" sz="2400" dirty="0">
              <a:latin typeface="微软雅黑" panose="020B0503020204020204" pitchFamily="34" charset="-122"/>
              <a:ea typeface="微软雅黑" panose="020B0503020204020204" pitchFamily="34" charset="-122"/>
            </a:endParaRPr>
          </a:p>
        </p:txBody>
      </p:sp>
      <p:grpSp>
        <p:nvGrpSpPr>
          <p:cNvPr id="35" name="组合 34"/>
          <p:cNvGrpSpPr/>
          <p:nvPr/>
        </p:nvGrpSpPr>
        <p:grpSpPr>
          <a:xfrm>
            <a:off x="3754734" y="5382994"/>
            <a:ext cx="2520000" cy="111336"/>
            <a:chOff x="4244286" y="4182758"/>
            <a:chExt cx="5391635" cy="107577"/>
          </a:xfrm>
        </p:grpSpPr>
        <p:cxnSp>
          <p:nvCxnSpPr>
            <p:cNvPr id="36" name="直接连接符 35"/>
            <p:cNvCxnSpPr/>
            <p:nvPr/>
          </p:nvCxnSpPr>
          <p:spPr>
            <a:xfrm>
              <a:off x="4244286" y="4290335"/>
              <a:ext cx="539163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244286" y="4182758"/>
              <a:ext cx="0" cy="10757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9631335" y="4182758"/>
              <a:ext cx="0" cy="10757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0" name="矩形 39"/>
          <p:cNvSpPr/>
          <p:nvPr/>
        </p:nvSpPr>
        <p:spPr>
          <a:xfrm>
            <a:off x="6034480" y="3197170"/>
            <a:ext cx="841375" cy="460375"/>
          </a:xfrm>
          <a:prstGeom prst="rect">
            <a:avLst/>
          </a:prstGeom>
        </p:spPr>
        <p:txBody>
          <a:bodyPr wrap="none">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kg</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1" name="矩形 40"/>
          <p:cNvSpPr/>
          <p:nvPr/>
        </p:nvSpPr>
        <p:spPr>
          <a:xfrm>
            <a:off x="3435125" y="4605011"/>
            <a:ext cx="2722880" cy="398780"/>
          </a:xfrm>
          <a:prstGeom prst="rect">
            <a:avLst/>
          </a:prstGeom>
        </p:spPr>
        <p:txBody>
          <a:bodyPr wrap="none">
            <a:spAutoFit/>
          </a:bodyPr>
          <a:lstStyle/>
          <a:p>
            <a:r>
              <a:rPr lang="zh-CN" altLang="en-US" sz="2000" b="1" dirty="0">
                <a:solidFill>
                  <a:schemeClr val="tx1"/>
                </a:solidFill>
                <a:latin typeface="微软雅黑" panose="020B0503020204020204" pitchFamily="34" charset="-122"/>
                <a:ea typeface="微软雅黑" panose="020B0503020204020204" pitchFamily="34" charset="-122"/>
              </a:rPr>
              <a:t>是爸爸体重的几分之几</a:t>
            </a:r>
            <a:endParaRPr lang="zh-CN" altLang="en-US" sz="2000" b="1" dirty="0">
              <a:solidFill>
                <a:schemeClr val="tx1"/>
              </a:solidFill>
              <a:latin typeface="微软雅黑" panose="020B0503020204020204" pitchFamily="34" charset="-122"/>
              <a:ea typeface="微软雅黑" panose="020B0503020204020204" pitchFamily="34" charset="-122"/>
            </a:endParaRPr>
          </a:p>
        </p:txBody>
      </p:sp>
      <p:sp>
        <p:nvSpPr>
          <p:cNvPr id="43" name="矩形 42"/>
          <p:cNvSpPr/>
          <p:nvPr/>
        </p:nvSpPr>
        <p:spPr>
          <a:xfrm>
            <a:off x="4570051" y="6082626"/>
            <a:ext cx="893445" cy="460375"/>
          </a:xfrm>
          <a:prstGeom prst="rect">
            <a:avLst/>
          </a:prstGeom>
        </p:spPr>
        <p:txBody>
          <a:bodyPr wrap="none">
            <a:spAutoFit/>
          </a:bodyPr>
          <a:lstStyle/>
          <a:p>
            <a:r>
              <a:rPr lang="en-US" altLang="zh-CN" sz="2400" dirty="0">
                <a:solidFill>
                  <a:schemeClr val="tx1"/>
                </a:solidFill>
                <a:latin typeface="微软雅黑" panose="020B0503020204020204" pitchFamily="34" charset="-122"/>
                <a:ea typeface="微软雅黑" panose="020B0503020204020204" pitchFamily="34" charset="-122"/>
              </a:rPr>
              <a:t>35kg</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44" name="直接连接符 43"/>
          <p:cNvCxnSpPr/>
          <p:nvPr/>
        </p:nvCxnSpPr>
        <p:spPr>
          <a:xfrm flipV="1">
            <a:off x="6275707" y="4423703"/>
            <a:ext cx="0" cy="1070627"/>
          </a:xfrm>
          <a:prstGeom prst="line">
            <a:avLst/>
          </a:prstGeom>
          <a:ln w="2222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50202" name="左大括号 128"/>
          <p:cNvSpPr/>
          <p:nvPr/>
        </p:nvSpPr>
        <p:spPr>
          <a:xfrm rot="5400000">
            <a:off x="6256655" y="1273175"/>
            <a:ext cx="396240" cy="5399405"/>
          </a:xfrm>
          <a:prstGeom prst="leftBrace">
            <a:avLst>
              <a:gd name="adj1" fmla="val 55012"/>
              <a:gd name="adj2" fmla="val 50000"/>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400" dirty="0">
              <a:latin typeface="宋体" panose="02010600030101010101" pitchFamily="2" charset="-122"/>
            </a:endParaRPr>
          </a:p>
        </p:txBody>
      </p:sp>
      <p:sp>
        <p:nvSpPr>
          <p:cNvPr id="39" name="左大括号 128"/>
          <p:cNvSpPr/>
          <p:nvPr/>
        </p:nvSpPr>
        <p:spPr>
          <a:xfrm rot="5400000" flipH="1">
            <a:off x="7532573" y="3220878"/>
            <a:ext cx="360000" cy="2880000"/>
          </a:xfrm>
          <a:prstGeom prst="leftBrace">
            <a:avLst>
              <a:gd name="adj1" fmla="val 55012"/>
              <a:gd name="adj2" fmla="val 50000"/>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400" dirty="0">
              <a:latin typeface="宋体" panose="02010600030101010101" pitchFamily="2" charset="-122"/>
            </a:endParaRPr>
          </a:p>
        </p:txBody>
      </p:sp>
      <p:sp>
        <p:nvSpPr>
          <p:cNvPr id="61" name="左大括号 128"/>
          <p:cNvSpPr/>
          <p:nvPr/>
        </p:nvSpPr>
        <p:spPr>
          <a:xfrm rot="5400000">
            <a:off x="4868530" y="3941775"/>
            <a:ext cx="288000" cy="2520000"/>
          </a:xfrm>
          <a:prstGeom prst="leftBrace">
            <a:avLst>
              <a:gd name="adj1" fmla="val 55012"/>
              <a:gd name="adj2" fmla="val 50000"/>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400" dirty="0">
              <a:latin typeface="宋体" panose="02010600030101010101" pitchFamily="2" charset="-122"/>
            </a:endParaRPr>
          </a:p>
        </p:txBody>
      </p:sp>
      <p:sp>
        <p:nvSpPr>
          <p:cNvPr id="62" name="左大括号 128"/>
          <p:cNvSpPr/>
          <p:nvPr/>
        </p:nvSpPr>
        <p:spPr>
          <a:xfrm rot="5400000" flipH="1">
            <a:off x="4836818" y="4482442"/>
            <a:ext cx="360000" cy="2520315"/>
          </a:xfrm>
          <a:prstGeom prst="leftBrace">
            <a:avLst>
              <a:gd name="adj1" fmla="val 55012"/>
              <a:gd name="adj2" fmla="val 50000"/>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400" dirty="0">
              <a:latin typeface="宋体" panose="02010600030101010101" pitchFamily="2" charset="-122"/>
            </a:endParaRPr>
          </a:p>
        </p:txBody>
      </p:sp>
      <p:grpSp>
        <p:nvGrpSpPr>
          <p:cNvPr id="66" name="组合 65"/>
          <p:cNvGrpSpPr/>
          <p:nvPr/>
        </p:nvGrpSpPr>
        <p:grpSpPr>
          <a:xfrm>
            <a:off x="6253480" y="4849495"/>
            <a:ext cx="3934460" cy="717550"/>
            <a:chOff x="11962" y="6627"/>
            <a:chExt cx="6196" cy="1130"/>
          </a:xfrm>
        </p:grpSpPr>
        <mc:AlternateContent xmlns:mc="http://schemas.openxmlformats.org/markup-compatibility/2006">
          <mc:Choice xmlns:a14="http://schemas.microsoft.com/office/drawing/2010/main" Requires="a14">
            <p:sp>
              <p:nvSpPr>
                <p:cNvPr id="42" name="TextBox 7"/>
                <p:cNvSpPr txBox="1"/>
                <p:nvPr/>
              </p:nvSpPr>
              <p:spPr>
                <a:xfrm>
                  <a:off x="11962" y="6801"/>
                  <a:ext cx="6196" cy="628"/>
                </a:xfrm>
                <a:prstGeom prst="rect">
                  <a:avLst/>
                </a:prstGeom>
                <a:noFill/>
              </p:spPr>
              <p:txBody>
                <a:bodyPr wrap="square" rtlCol="0">
                  <a:spAutoFit/>
                </a:bodyPr>
                <a:lstStyle/>
                <a:p>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小明的体重比爸爸轻</a:t>
                  </a:r>
                  <a14:m>
                    <m:oMath xmlns:m="http://schemas.openxmlformats.org/officeDocument/2006/math">
                      <m:r>
                        <a:rPr lang="en-US" altLang="zh-CN" sz="2000" b="1" i="1" dirty="0">
                          <a:solidFill>
                            <a:schemeClr val="tx1"/>
                          </a:solidFill>
                          <a:latin typeface="Cambria Math" panose="02040503050406030204" pitchFamily="18" charset="0"/>
                          <a:ea typeface="MS Mincho" panose="02020609040205080304" charset="-128"/>
                          <a:cs typeface="Cambria Math" panose="02040503050406030204" pitchFamily="18" charset="0"/>
                        </a:rPr>
                        <m:t> </m:t>
                      </m:r>
                    </m:oMath>
                  </a14:m>
                  <a:endParaRPr lang="en-US" altLang="zh-CN" sz="2000" b="1" i="1" dirty="0">
                    <a:solidFill>
                      <a:schemeClr val="tx1"/>
                    </a:solidFill>
                    <a:latin typeface="Cambria Math" panose="02040503050406030204" pitchFamily="18" charset="0"/>
                    <a:ea typeface="MS Mincho" panose="02020609040205080304" charset="-128"/>
                    <a:cs typeface="Cambria Math" panose="02040503050406030204" pitchFamily="18" charset="0"/>
                  </a:endParaRPr>
                </a:p>
              </p:txBody>
            </p:sp>
          </mc:Choice>
          <mc:Fallback>
            <p:sp>
              <p:nvSpPr>
                <p:cNvPr id="42" name="TextBox 7"/>
                <p:cNvSpPr txBox="1">
                  <a:spLocks noRot="1" noChangeAspect="1" noMove="1" noResize="1" noEditPoints="1" noAdjustHandles="1" noChangeArrowheads="1" noChangeShapeType="1" noTextEdit="1"/>
                </p:cNvSpPr>
                <p:nvPr/>
              </p:nvSpPr>
              <p:spPr>
                <a:xfrm>
                  <a:off x="11962" y="6801"/>
                  <a:ext cx="6196" cy="628"/>
                </a:xfrm>
                <a:prstGeom prst="rect">
                  <a:avLst/>
                </a:prstGeom>
                <a:blipFill rotWithShape="1">
                  <a:blip r:embed="rId3"/>
                </a:blipFill>
              </p:spPr>
              <p:txBody>
                <a:bodyPr/>
                <a:lstStyle/>
                <a:p>
                  <a:r>
                    <a:rPr lang="zh-CN" altLang="en-US">
                      <a:noFill/>
                    </a:rPr>
                    <a:t> </a:t>
                  </a:r>
                </a:p>
              </p:txBody>
            </p:sp>
          </mc:Fallback>
        </mc:AlternateContent>
        <p:grpSp>
          <p:nvGrpSpPr>
            <p:cNvPr id="63" name="组合 62"/>
            <p:cNvGrpSpPr/>
            <p:nvPr/>
          </p:nvGrpSpPr>
          <p:grpSpPr>
            <a:xfrm>
              <a:off x="15649" y="6627"/>
              <a:ext cx="908" cy="1130"/>
              <a:chOff x="13556" y="2250"/>
              <a:chExt cx="908" cy="1130"/>
            </a:xfrm>
          </p:grpSpPr>
          <p:sp>
            <p:nvSpPr>
              <p:cNvPr id="64" name="Text Box 7"/>
              <p:cNvSpPr txBox="1"/>
              <p:nvPr/>
            </p:nvSpPr>
            <p:spPr>
              <a:xfrm>
                <a:off x="13556" y="2250"/>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65" name="Line 8"/>
              <p:cNvSpPr/>
              <p:nvPr/>
            </p:nvSpPr>
            <p:spPr>
              <a:xfrm>
                <a:off x="13716" y="2725"/>
                <a:ext cx="568" cy="0"/>
              </a:xfrm>
              <a:prstGeom prst="line">
                <a:avLst/>
              </a:prstGeom>
              <a:ln w="22225" cap="flat" cmpd="sng">
                <a:solidFill>
                  <a:schemeClr val="tx1"/>
                </a:solidFill>
                <a:prstDash val="solid"/>
                <a:headEnd type="none" w="med" len="med"/>
                <a:tailEnd type="none" w="med" len="med"/>
              </a:ln>
            </p:spPr>
          </p:sp>
        </p:grpSp>
      </p:grpSp>
      <p:grpSp>
        <p:nvGrpSpPr>
          <p:cNvPr id="49" name="组合 48"/>
          <p:cNvGrpSpPr/>
          <p:nvPr/>
        </p:nvGrpSpPr>
        <p:grpSpPr>
          <a:xfrm>
            <a:off x="1459230" y="2323465"/>
            <a:ext cx="4003040" cy="579120"/>
            <a:chOff x="2298" y="3659"/>
            <a:chExt cx="6304" cy="912"/>
          </a:xfrm>
        </p:grpSpPr>
        <p:sp>
          <p:nvSpPr>
            <p:cNvPr id="47" name="圆角矩形 46"/>
            <p:cNvSpPr/>
            <p:nvPr/>
          </p:nvSpPr>
          <p:spPr>
            <a:xfrm>
              <a:off x="2298" y="3659"/>
              <a:ext cx="6305" cy="912"/>
            </a:xfrm>
            <a:prstGeom prst="roundRect">
              <a:avLst/>
            </a:prstGeom>
            <a:solidFill>
              <a:schemeClr val="accent2">
                <a:lumMod val="40000"/>
                <a:lumOff val="6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45" name="文本框 44"/>
            <p:cNvSpPr txBox="1"/>
            <p:nvPr/>
          </p:nvSpPr>
          <p:spPr>
            <a:xfrm>
              <a:off x="2298" y="3746"/>
              <a:ext cx="6130" cy="725"/>
            </a:xfrm>
            <a:prstGeom prst="rect">
              <a:avLst/>
            </a:prstGeom>
            <a:noFill/>
          </p:spPr>
          <p:txBody>
            <a:bodyPr wrap="none" rtlCol="0">
              <a:spAutoFit/>
            </a:bodyPr>
            <a:p>
              <a:pPr algn="l"/>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把爸爸的体重平均分成</a:t>
              </a:r>
              <a:r>
                <a:rPr lang="en-US" altLang="zh-CN"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份</a:t>
              </a:r>
              <a:endPar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0" name="组合 49"/>
          <p:cNvGrpSpPr/>
          <p:nvPr/>
        </p:nvGrpSpPr>
        <p:grpSpPr>
          <a:xfrm>
            <a:off x="6152515" y="2310765"/>
            <a:ext cx="4786630" cy="579120"/>
            <a:chOff x="10229" y="3719"/>
            <a:chExt cx="7538" cy="912"/>
          </a:xfrm>
        </p:grpSpPr>
        <p:sp>
          <p:nvSpPr>
            <p:cNvPr id="48" name="圆角矩形 47"/>
            <p:cNvSpPr/>
            <p:nvPr/>
          </p:nvSpPr>
          <p:spPr>
            <a:xfrm>
              <a:off x="10229" y="3719"/>
              <a:ext cx="7538" cy="912"/>
            </a:xfrm>
            <a:prstGeom prst="roundRect">
              <a:avLst/>
            </a:prstGeom>
            <a:solidFill>
              <a:schemeClr val="accent2">
                <a:lumMod val="40000"/>
                <a:lumOff val="6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46" name="文本框 45"/>
            <p:cNvSpPr txBox="1"/>
            <p:nvPr/>
          </p:nvSpPr>
          <p:spPr>
            <a:xfrm>
              <a:off x="10269" y="3824"/>
              <a:ext cx="7419" cy="725"/>
            </a:xfrm>
            <a:prstGeom prst="rect">
              <a:avLst/>
            </a:prstGeom>
            <a:noFill/>
          </p:spPr>
          <p:txBody>
            <a:bodyPr wrap="none" rtlCol="0">
              <a:spAutoFit/>
            </a:bodyPr>
            <a:p>
              <a:pPr algn="l"/>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小明的体重相当于其中的</a:t>
              </a:r>
              <a:r>
                <a:rPr lang="en-US" altLang="zh-CN"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(15-8)</a:t>
              </a: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份</a:t>
              </a:r>
              <a:endPar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1" name="组合 50"/>
          <p:cNvGrpSpPr/>
          <p:nvPr/>
        </p:nvGrpSpPr>
        <p:grpSpPr>
          <a:xfrm>
            <a:off x="2565400" y="905510"/>
            <a:ext cx="6666230" cy="1198745"/>
            <a:chOff x="4040" y="1906"/>
            <a:chExt cx="10478" cy="1868"/>
          </a:xfrm>
        </p:grpSpPr>
        <mc:AlternateContent xmlns:mc="http://schemas.openxmlformats.org/markup-compatibility/2006">
          <mc:Choice xmlns:a14="http://schemas.microsoft.com/office/drawing/2010/main" Requires="a14">
            <p:sp>
              <p:nvSpPr>
                <p:cNvPr id="52" name="文本框 51"/>
                <p:cNvSpPr txBox="1"/>
                <p:nvPr/>
              </p:nvSpPr>
              <p:spPr>
                <a:xfrm>
                  <a:off x="4040" y="1906"/>
                  <a:ext cx="10478" cy="1868"/>
                </a:xfrm>
                <a:prstGeom prst="rect">
                  <a:avLst/>
                </a:prstGeom>
                <a:noFill/>
              </p:spPr>
              <p:txBody>
                <a:bodyPr wrap="square" rtlCol="0" anchor="t">
                  <a:spAutoFit/>
                </a:bodyPr>
                <a:p>
                  <a:pPr latinLnBrk="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小明的体重是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35kg</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，他的体重比爸爸体重轻</a:t>
                  </a:r>
                  <a14:m>
                    <m:oMath xmlns:m="http://schemas.openxmlformats.org/officeDocument/2006/math">
                      <m:r>
                        <a:rPr lang="en-US" altLang="zh-CN" sz="2400" i="1" dirty="0">
                          <a:solidFill>
                            <a:schemeClr val="tx1"/>
                          </a:solidFill>
                          <a:latin typeface="Cambria Math" panose="02040503050406030204" pitchFamily="18" charset="0"/>
                          <a:ea typeface="MS Mincho" panose="02020609040205080304" charset="-128"/>
                          <a:cs typeface="Cambria Math" panose="02040503050406030204" pitchFamily="18" charset="0"/>
                        </a:rPr>
                        <m:t>      </m:t>
                      </m:r>
                      <m:r>
                        <a:rPr lang="en-US" altLang="zh-CN" sz="2400" i="1" dirty="0">
                          <a:solidFill>
                            <a:schemeClr val="tx1"/>
                          </a:solidFill>
                          <a:latin typeface="Cambria Math" panose="02040503050406030204" pitchFamily="18" charset="0"/>
                          <a:ea typeface="MS Mincho" panose="02020609040205080304" charset="-128"/>
                          <a:cs typeface="Cambria Math" panose="02040503050406030204" pitchFamily="18" charset="0"/>
                        </a:rPr>
                        <m:t> </m:t>
                      </m:r>
                    </m:oMath>
                  </a14:m>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小明爸爸的体重是多少千克？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52" name="文本框 51"/>
                <p:cNvSpPr txBox="1">
                  <a:spLocks noRot="1" noChangeAspect="1" noMove="1" noResize="1" noEditPoints="1" noAdjustHandles="1" noChangeArrowheads="1" noChangeShapeType="1" noTextEdit="1"/>
                </p:cNvSpPr>
                <p:nvPr/>
              </p:nvSpPr>
              <p:spPr>
                <a:xfrm>
                  <a:off x="4040" y="1906"/>
                  <a:ext cx="10478" cy="1868"/>
                </a:xfrm>
                <a:prstGeom prst="rect">
                  <a:avLst/>
                </a:prstGeom>
                <a:blipFill rotWithShape="1">
                  <a:blip r:embed="rId4"/>
                </a:blipFill>
              </p:spPr>
              <p:txBody>
                <a:bodyPr/>
                <a:lstStyle/>
                <a:p>
                  <a:r>
                    <a:rPr lang="zh-CN" altLang="en-US">
                      <a:noFill/>
                    </a:rPr>
                    <a:t> </a:t>
                  </a:r>
                </a:p>
              </p:txBody>
            </p:sp>
          </mc:Fallback>
        </mc:AlternateContent>
        <p:grpSp>
          <p:nvGrpSpPr>
            <p:cNvPr id="53" name="Group 6"/>
            <p:cNvGrpSpPr/>
            <p:nvPr/>
          </p:nvGrpSpPr>
          <p:grpSpPr>
            <a:xfrm>
              <a:off x="13356" y="2050"/>
              <a:ext cx="908" cy="1120"/>
              <a:chOff x="4812" y="2840"/>
              <a:chExt cx="363" cy="448"/>
            </a:xfrm>
          </p:grpSpPr>
          <p:sp>
            <p:nvSpPr>
              <p:cNvPr id="54" name="Text Box 7"/>
              <p:cNvSpPr txBox="1"/>
              <p:nvPr/>
            </p:nvSpPr>
            <p:spPr>
              <a:xfrm>
                <a:off x="4812" y="2840"/>
                <a:ext cx="363" cy="448"/>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5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56" name="右箭头 55"/>
          <p:cNvSpPr/>
          <p:nvPr/>
        </p:nvSpPr>
        <p:spPr>
          <a:xfrm>
            <a:off x="5561965" y="2402205"/>
            <a:ext cx="472440" cy="421640"/>
          </a:xfrm>
          <a:prstGeom prst="rightArrow">
            <a:avLst>
              <a:gd name="adj1" fmla="val 50000"/>
              <a:gd name="adj2" fmla="val 59036"/>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文本框 56"/>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up)">
                                      <p:cBhvr>
                                        <p:cTn id="8" dur="500"/>
                                        <p:tgtEl>
                                          <p:spTgt spid="20"/>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wipe(left)">
                                      <p:cBhvr>
                                        <p:cTn id="13" dur="500"/>
                                        <p:tgtEl>
                                          <p:spTgt spid="4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left)">
                                      <p:cBhvr>
                                        <p:cTn id="18" dur="500"/>
                                        <p:tgtEl>
                                          <p:spTgt spid="5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left)">
                                      <p:cBhvr>
                                        <p:cTn id="33" dur="500"/>
                                        <p:tgtEl>
                                          <p:spTgt spid="5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left)">
                                      <p:cBhvr>
                                        <p:cTn id="38" dur="500"/>
                                        <p:tgtEl>
                                          <p:spTgt spid="3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wipe(left)">
                                      <p:cBhvr>
                                        <p:cTn id="43" dur="500"/>
                                        <p:tgtEl>
                                          <p:spTgt spid="35"/>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62"/>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additive="base">
                                        <p:cTn id="52" dur="500"/>
                                        <p:tgtEl>
                                          <p:spTgt spid="43"/>
                                        </p:tgtEl>
                                        <p:attrNameLst>
                                          <p:attrName>ppt_y</p:attrName>
                                        </p:attrNameLst>
                                      </p:cBhvr>
                                      <p:tavLst>
                                        <p:tav tm="0">
                                          <p:val>
                                            <p:strVal val="#ppt_y+#ppt_h*1.125000"/>
                                          </p:val>
                                        </p:tav>
                                        <p:tav tm="100000">
                                          <p:val>
                                            <p:strVal val="#ppt_y"/>
                                          </p:val>
                                        </p:tav>
                                      </p:tavLst>
                                    </p:anim>
                                    <p:animEffect transition="in" filter="wipe(up)">
                                      <p:cBhvr>
                                        <p:cTn id="53" dur="500"/>
                                        <p:tgtEl>
                                          <p:spTgt spid="4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wipe(down)">
                                      <p:cBhvr>
                                        <p:cTn id="58" dur="500"/>
                                        <p:tgtEl>
                                          <p:spTgt spid="44"/>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nodeType="clickEffect">
                                  <p:stCondLst>
                                    <p:cond delay="0"/>
                                  </p:stCondLst>
                                  <p:childTnLst>
                                    <p:set>
                                      <p:cBhvr>
                                        <p:cTn id="66" dur="1" fill="hold">
                                          <p:stCondLst>
                                            <p:cond delay="0"/>
                                          </p:stCondLst>
                                        </p:cTn>
                                        <p:tgtEl>
                                          <p:spTgt spid="66"/>
                                        </p:tgtEl>
                                        <p:attrNameLst>
                                          <p:attrName>style.visibility</p:attrName>
                                        </p:attrNameLst>
                                      </p:cBhvr>
                                      <p:to>
                                        <p:strVal val="visible"/>
                                      </p:to>
                                    </p:set>
                                    <p:anim calcmode="lin" valueType="num">
                                      <p:cBhvr additive="base">
                                        <p:cTn id="67" dur="500"/>
                                        <p:tgtEl>
                                          <p:spTgt spid="66"/>
                                        </p:tgtEl>
                                        <p:attrNameLst>
                                          <p:attrName>ppt_y</p:attrName>
                                        </p:attrNameLst>
                                      </p:cBhvr>
                                      <p:tavLst>
                                        <p:tav tm="0">
                                          <p:val>
                                            <p:strVal val="#ppt_y+#ppt_h*1.125000"/>
                                          </p:val>
                                        </p:tav>
                                        <p:tav tm="100000">
                                          <p:val>
                                            <p:strVal val="#ppt_y"/>
                                          </p:val>
                                        </p:tav>
                                      </p:tavLst>
                                    </p:anim>
                                    <p:animEffect transition="in" filter="wipe(up)">
                                      <p:cBhvr>
                                        <p:cTn id="68" dur="500"/>
                                        <p:tgtEl>
                                          <p:spTgt spid="66"/>
                                        </p:tgtEl>
                                      </p:cBhvr>
                                    </p:animEffec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61"/>
                                        </p:tgtEl>
                                        <p:attrNameLst>
                                          <p:attrName>style.visibility</p:attrName>
                                        </p:attrNameLst>
                                      </p:cBhvr>
                                      <p:to>
                                        <p:strVal val="visible"/>
                                      </p:to>
                                    </p:set>
                                  </p:childTnLst>
                                </p:cTn>
                              </p:par>
                              <p:par>
                                <p:cTn id="73" presetID="22" presetClass="entr" presetSubtype="4"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down)">
                                      <p:cBhvr>
                                        <p:cTn id="75" dur="500"/>
                                        <p:tgtEl>
                                          <p:spTgt spid="41"/>
                                        </p:tgtEl>
                                      </p:cBhvr>
                                    </p:animEffec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50202"/>
                                        </p:tgtEl>
                                        <p:attrNameLst>
                                          <p:attrName>style.visibility</p:attrName>
                                        </p:attrNameLst>
                                      </p:cBhvr>
                                      <p:to>
                                        <p:strVal val="visible"/>
                                      </p:to>
                                    </p:set>
                                  </p:childTnLst>
                                </p:cTn>
                              </p:par>
                              <p:par>
                                <p:cTn id="80" presetID="22" presetClass="entr" presetSubtype="4"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wipe(down)">
                                      <p:cBhvr>
                                        <p:cTn id="8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40" grpId="0"/>
      <p:bldP spid="41" grpId="0"/>
      <p:bldP spid="50202" grpId="0" bldLvl="0" animBg="1"/>
      <p:bldP spid="39" grpId="0" bldLvl="0" animBg="1"/>
      <p:bldP spid="61" grpId="0" bldLvl="0" animBg="1"/>
      <p:bldP spid="62" grpId="0" bldLvl="0" animBg="1"/>
      <p:bldP spid="43" grpId="0"/>
      <p:bldP spid="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2" name="组合 41"/>
          <p:cNvGrpSpPr/>
          <p:nvPr/>
        </p:nvGrpSpPr>
        <p:grpSpPr>
          <a:xfrm>
            <a:off x="2587625" y="1011555"/>
            <a:ext cx="2628900" cy="723900"/>
            <a:chOff x="4075" y="1113"/>
            <a:chExt cx="4140" cy="1140"/>
          </a:xfrm>
        </p:grpSpPr>
        <p:pic>
          <p:nvPicPr>
            <p:cNvPr id="41" name="图片 40" descr="ea2b6ef3-3ed7-4fee-9424-b6ad66825633"/>
            <p:cNvPicPr>
              <a:picLocks noChangeAspect="1"/>
            </p:cNvPicPr>
            <p:nvPr/>
          </p:nvPicPr>
          <p:blipFill>
            <a:blip r:embed="rId2"/>
            <a:stretch>
              <a:fillRect/>
            </a:stretch>
          </p:blipFill>
          <p:spPr>
            <a:xfrm>
              <a:off x="4075" y="1113"/>
              <a:ext cx="4141" cy="1140"/>
            </a:xfrm>
            <a:prstGeom prst="rect">
              <a:avLst/>
            </a:prstGeom>
          </p:spPr>
        </p:pic>
        <p:sp>
          <p:nvSpPr>
            <p:cNvPr id="4" name="文本框 3"/>
            <p:cNvSpPr txBox="1"/>
            <p:nvPr/>
          </p:nvSpPr>
          <p:spPr>
            <a:xfrm>
              <a:off x="4802" y="1321"/>
              <a:ext cx="268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列方程解答</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46" name="组合 45"/>
          <p:cNvGrpSpPr/>
          <p:nvPr/>
        </p:nvGrpSpPr>
        <p:grpSpPr>
          <a:xfrm>
            <a:off x="6681470" y="2494915"/>
            <a:ext cx="5219700" cy="3204210"/>
            <a:chOff x="10427" y="2415"/>
            <a:chExt cx="8220" cy="5046"/>
          </a:xfrm>
        </p:grpSpPr>
        <p:pic>
          <p:nvPicPr>
            <p:cNvPr id="3" name="图片 2" descr="C:\Users\Administrator\Desktop\图片1.png图片1"/>
            <p:cNvPicPr>
              <a:picLocks noChangeAspect="1"/>
            </p:cNvPicPr>
            <p:nvPr/>
          </p:nvPicPr>
          <p:blipFill>
            <a:blip r:embed="rId3"/>
            <a:srcRect/>
            <a:stretch>
              <a:fillRect/>
            </a:stretch>
          </p:blipFill>
          <p:spPr>
            <a:xfrm>
              <a:off x="10662" y="3091"/>
              <a:ext cx="7985" cy="3561"/>
            </a:xfrm>
            <a:prstGeom prst="rect">
              <a:avLst/>
            </a:prstGeom>
          </p:spPr>
        </p:pic>
        <p:grpSp>
          <p:nvGrpSpPr>
            <p:cNvPr id="45" name="组合 44"/>
            <p:cNvGrpSpPr/>
            <p:nvPr/>
          </p:nvGrpSpPr>
          <p:grpSpPr>
            <a:xfrm>
              <a:off x="10427" y="2415"/>
              <a:ext cx="7482" cy="5046"/>
              <a:chOff x="10907" y="2535"/>
              <a:chExt cx="7482" cy="5046"/>
            </a:xfrm>
          </p:grpSpPr>
          <p:sp>
            <p:nvSpPr>
              <p:cNvPr id="43" name="圆角矩形 42"/>
              <p:cNvSpPr/>
              <p:nvPr/>
            </p:nvSpPr>
            <p:spPr>
              <a:xfrm>
                <a:off x="11027" y="2655"/>
                <a:ext cx="7286" cy="4830"/>
              </a:xfrm>
              <a:prstGeom prst="roundRect">
                <a:avLst/>
              </a:prstGeom>
              <a:noFill/>
              <a:ln w="53975"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10907" y="2535"/>
                <a:ext cx="7483" cy="5046"/>
              </a:xfrm>
              <a:prstGeom prst="roundRect">
                <a:avLst/>
              </a:prstGeom>
              <a:noFill/>
              <a:ln w="50800" cmpd="dbl">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49" name="组合 48"/>
          <p:cNvGrpSpPr/>
          <p:nvPr/>
        </p:nvGrpSpPr>
        <p:grpSpPr>
          <a:xfrm>
            <a:off x="1016000" y="1905000"/>
            <a:ext cx="6688455" cy="718185"/>
            <a:chOff x="6179" y="7040"/>
            <a:chExt cx="10533" cy="1131"/>
          </a:xfrm>
        </p:grpSpPr>
        <mc:AlternateContent xmlns:mc="http://schemas.openxmlformats.org/markup-compatibility/2006">
          <mc:Choice xmlns:a14="http://schemas.microsoft.com/office/drawing/2010/main" Requires="a14">
            <p:sp>
              <p:nvSpPr>
                <p:cNvPr id="20" name="矩形 19"/>
                <p:cNvSpPr/>
                <p:nvPr/>
              </p:nvSpPr>
              <p:spPr>
                <a:xfrm>
                  <a:off x="6179" y="7181"/>
                  <a:ext cx="10533" cy="725"/>
                </a:xfrm>
                <a:prstGeom prst="rect">
                  <a:avLst/>
                </a:prstGeom>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p>
                  <a:r>
                    <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爸爸的体重</a:t>
                  </a:r>
                  <a14:m>
                    <m:oMath xmlns:m="http://schemas.openxmlformats.org/officeDocument/2006/math">
                      <m:r>
                        <a:rPr lang="en-US" altLang="zh-CN" sz="2400">
                          <a:ln w="0"/>
                          <a:solidFill>
                            <a:schemeClr val="tx1"/>
                          </a:solidFill>
                          <a:effectLst/>
                          <a:latin typeface="Cambria Math" panose="02040503050406030204" pitchFamily="18" charset="0"/>
                          <a:ea typeface="MS Mincho" panose="02020609040205080304" charset="-128"/>
                          <a:cs typeface="Cambria Math" panose="02040503050406030204" pitchFamily="18" charset="0"/>
                        </a:rPr>
                        <m:t>          </m:t>
                      </m:r>
                      <m:r>
                        <a:rPr lang="en-US" altLang="zh-CN" sz="2400">
                          <a:ln w="0"/>
                          <a:solidFill>
                            <a:schemeClr val="tx1"/>
                          </a:solidFill>
                          <a:effectLst/>
                          <a:latin typeface="Cambria Math" panose="02040503050406030204" pitchFamily="18" charset="0"/>
                          <a:ea typeface="MS Mincho" panose="02020609040205080304" charset="-128"/>
                          <a:cs typeface="Cambria Math" panose="02040503050406030204" pitchFamily="18" charset="0"/>
                        </a:rPr>
                        <m:t>            </m:t>
                      </m:r>
                      <m:r>
                        <a:rPr lang="en-US" altLang="zh-CN" sz="2400">
                          <a:ln w="0"/>
                          <a:solidFill>
                            <a:schemeClr val="tx1"/>
                          </a:solidFill>
                          <a:effectLst/>
                          <a:latin typeface="Cambria Math" panose="02040503050406030204" pitchFamily="18" charset="0"/>
                          <a:ea typeface="MS Mincho" panose="02020609040205080304" charset="-128"/>
                          <a:cs typeface="Cambria Math" panose="02040503050406030204" pitchFamily="18" charset="0"/>
                        </a:rPr>
                        <m:t>  </m:t>
                      </m:r>
                      <m:r>
                        <a:rPr lang="en-US" altLang="zh-CN" sz="2400">
                          <a:ln w="0"/>
                          <a:solidFill>
                            <a:schemeClr val="tx1"/>
                          </a:solidFill>
                          <a:effectLst/>
                          <a:latin typeface="Cambria Math" panose="02040503050406030204" pitchFamily="18" charset="0"/>
                          <a:ea typeface="MS Mincho" panose="02020609040205080304" charset="-128"/>
                          <a:cs typeface="Cambria Math" panose="02040503050406030204" pitchFamily="18" charset="0"/>
                        </a:rPr>
                        <m:t> </m:t>
                      </m:r>
                    </m:oMath>
                  </a14:m>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小明的体重</a:t>
                  </a:r>
                  <a:endPar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20" name="矩形 19"/>
                <p:cNvSpPr>
                  <a:spLocks noRot="1" noChangeAspect="1" noMove="1" noResize="1" noEditPoints="1" noAdjustHandles="1" noChangeArrowheads="1" noChangeShapeType="1" noTextEdit="1"/>
                </p:cNvSpPr>
                <p:nvPr/>
              </p:nvSpPr>
              <p:spPr>
                <a:xfrm>
                  <a:off x="6179" y="7181"/>
                  <a:ext cx="10533" cy="725"/>
                </a:xfrm>
                <a:prstGeom prst="rect">
                  <a:avLst/>
                </a:prstGeom>
                <a:blipFill rotWithShape="1">
                  <a:blip r:embed="rId4"/>
                </a:blipFill>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zh-CN" altLang="en-US">
                      <a:noFill/>
                    </a:rPr>
                    <a:t> </a:t>
                  </a:r>
                </a:p>
              </p:txBody>
            </p:sp>
          </mc:Fallback>
        </mc:AlternateContent>
        <p:grpSp>
          <p:nvGrpSpPr>
            <p:cNvPr id="48" name="组合 47"/>
            <p:cNvGrpSpPr/>
            <p:nvPr/>
          </p:nvGrpSpPr>
          <p:grpSpPr>
            <a:xfrm>
              <a:off x="8700" y="7040"/>
              <a:ext cx="2860" cy="1131"/>
              <a:chOff x="12986" y="5187"/>
              <a:chExt cx="2860" cy="1131"/>
            </a:xfrm>
          </p:grpSpPr>
          <p:sp>
            <p:nvSpPr>
              <p:cNvPr id="23" name="文本框 22"/>
              <p:cNvSpPr txBox="1"/>
              <p:nvPr/>
            </p:nvSpPr>
            <p:spPr>
              <a:xfrm>
                <a:off x="12986" y="5324"/>
                <a:ext cx="2860" cy="725"/>
              </a:xfrm>
              <a:prstGeom prst="rect">
                <a:avLst/>
              </a:prstGeom>
              <a:noFill/>
            </p:spPr>
            <p:txBody>
              <a:bodyPr wrap="square" rtlCol="0" anchor="t">
                <a:spAutoFit/>
              </a:bodyPr>
              <a:p>
                <a:pPr algn="l"/>
                <a:r>
                  <a:rPr lang="zh-CN" altLang="en-US" sz="2400" b="1">
                    <a:latin typeface="Arial" panose="020B0604020202020204" pitchFamily="34" charset="0"/>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宋体" panose="02010600030101010101" pitchFamily="2" charset="-122"/>
                    <a:ea typeface="宋体" panose="02010600030101010101" pitchFamily="2" charset="-122"/>
                    <a:sym typeface="+mn-ea"/>
                  </a:rPr>
                  <a:t>－</a:t>
                </a:r>
                <a:r>
                  <a:rPr lang="en-US" altLang="zh-CN" sz="2400">
                    <a:latin typeface="宋体" panose="02010600030101010101" pitchFamily="2" charset="-122"/>
                    <a:ea typeface="宋体" panose="02010600030101010101" pitchFamily="2"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rot="0">
                <a:off x="14746" y="5187"/>
                <a:ext cx="908" cy="1131"/>
                <a:chOff x="9142" y="7081"/>
                <a:chExt cx="908" cy="1131"/>
              </a:xfrm>
            </p:grpSpPr>
            <p:sp>
              <p:nvSpPr>
                <p:cNvPr id="6" name="Text Box 7"/>
                <p:cNvSpPr txBox="1"/>
                <p:nvPr/>
              </p:nvSpPr>
              <p:spPr>
                <a:xfrm>
                  <a:off x="914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7"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grpSp>
      <p:sp>
        <p:nvSpPr>
          <p:cNvPr id="8" name="文本框 7"/>
          <p:cNvSpPr txBox="1"/>
          <p:nvPr/>
        </p:nvSpPr>
        <p:spPr>
          <a:xfrm>
            <a:off x="1558925" y="2662555"/>
            <a:ext cx="4319905" cy="521970"/>
          </a:xfrm>
          <a:prstGeom prst="rect">
            <a:avLst/>
          </a:prstGeom>
          <a:noFill/>
        </p:spPr>
        <p:txBody>
          <a:bodyPr wrap="none" rtlCol="0" anchor="t">
            <a:spAutoFit/>
          </a:bodyPr>
          <a:p>
            <a:pPr algn="l"/>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解</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设小明爸爸的体重是</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en-US" altLang="zh-CN" sz="2400" dirty="0" err="1">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kg</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5" name="组合 24"/>
          <p:cNvGrpSpPr/>
          <p:nvPr/>
        </p:nvGrpSpPr>
        <p:grpSpPr>
          <a:xfrm>
            <a:off x="2037080" y="3211195"/>
            <a:ext cx="2981960" cy="717550"/>
            <a:chOff x="3400" y="7050"/>
            <a:chExt cx="4696" cy="1130"/>
          </a:xfrm>
        </p:grpSpPr>
        <p:grpSp>
          <p:nvGrpSpPr>
            <p:cNvPr id="17" name="组合 16"/>
            <p:cNvGrpSpPr/>
            <p:nvPr/>
          </p:nvGrpSpPr>
          <p:grpSpPr>
            <a:xfrm rot="0">
              <a:off x="3400" y="7050"/>
              <a:ext cx="3792" cy="1131"/>
              <a:chOff x="12986" y="5187"/>
              <a:chExt cx="3792" cy="1131"/>
            </a:xfrm>
          </p:grpSpPr>
          <p:sp>
            <p:nvSpPr>
              <p:cNvPr id="18" name="文本框 17"/>
              <p:cNvSpPr txBox="1"/>
              <p:nvPr/>
            </p:nvSpPr>
            <p:spPr>
              <a:xfrm>
                <a:off x="12986" y="5324"/>
                <a:ext cx="3792" cy="72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宋体" panose="02010600030101010101" pitchFamily="2" charset="-122"/>
                    <a:ea typeface="宋体" panose="02010600030101010101" pitchFamily="2" charset="-122"/>
                    <a:sym typeface="+mn-ea"/>
                  </a:rPr>
                  <a:t>－</a:t>
                </a:r>
                <a:r>
                  <a:rPr lang="en-US" altLang="zh-CN" sz="2400">
                    <a:latin typeface="宋体" panose="02010600030101010101" pitchFamily="2" charset="-122"/>
                    <a:ea typeface="宋体" panose="02010600030101010101" pitchFamily="2"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9" name="组合 18"/>
              <p:cNvGrpSpPr/>
              <p:nvPr/>
            </p:nvGrpSpPr>
            <p:grpSpPr>
              <a:xfrm rot="0">
                <a:off x="14746" y="5187"/>
                <a:ext cx="908" cy="1131"/>
                <a:chOff x="9142" y="7081"/>
                <a:chExt cx="908" cy="1131"/>
              </a:xfrm>
            </p:grpSpPr>
            <p:sp>
              <p:nvSpPr>
                <p:cNvPr id="21" name="Text Box 7"/>
                <p:cNvSpPr txBox="1"/>
                <p:nvPr/>
              </p:nvSpPr>
              <p:spPr>
                <a:xfrm>
                  <a:off x="914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22"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sp>
          <p:nvSpPr>
            <p:cNvPr id="24" name="文本框 23"/>
            <p:cNvSpPr txBox="1"/>
            <p:nvPr/>
          </p:nvSpPr>
          <p:spPr>
            <a:xfrm>
              <a:off x="6748" y="7233"/>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35</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6" name="组合 25"/>
          <p:cNvGrpSpPr/>
          <p:nvPr/>
        </p:nvGrpSpPr>
        <p:grpSpPr>
          <a:xfrm>
            <a:off x="3345180" y="4019550"/>
            <a:ext cx="1673860" cy="718185"/>
            <a:chOff x="5160" y="7050"/>
            <a:chExt cx="2636" cy="1131"/>
          </a:xfrm>
        </p:grpSpPr>
        <p:grpSp>
          <p:nvGrpSpPr>
            <p:cNvPr id="27" name="组合 26"/>
            <p:cNvGrpSpPr/>
            <p:nvPr/>
          </p:nvGrpSpPr>
          <p:grpSpPr>
            <a:xfrm rot="0">
              <a:off x="5160" y="7050"/>
              <a:ext cx="1735" cy="1131"/>
              <a:chOff x="14746" y="5187"/>
              <a:chExt cx="1735" cy="1131"/>
            </a:xfrm>
          </p:grpSpPr>
          <p:sp>
            <p:nvSpPr>
              <p:cNvPr id="28" name="文本框 27"/>
              <p:cNvSpPr txBox="1"/>
              <p:nvPr/>
            </p:nvSpPr>
            <p:spPr>
              <a:xfrm>
                <a:off x="15099" y="5264"/>
                <a:ext cx="1382" cy="72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9" name="组合 28"/>
              <p:cNvGrpSpPr/>
              <p:nvPr/>
            </p:nvGrpSpPr>
            <p:grpSpPr>
              <a:xfrm rot="0">
                <a:off x="14746" y="5187"/>
                <a:ext cx="908" cy="1131"/>
                <a:chOff x="9142" y="7081"/>
                <a:chExt cx="908" cy="1131"/>
              </a:xfrm>
            </p:grpSpPr>
            <p:sp>
              <p:nvSpPr>
                <p:cNvPr id="30" name="Text Box 7"/>
                <p:cNvSpPr txBox="1"/>
                <p:nvPr/>
              </p:nvSpPr>
              <p:spPr>
                <a:xfrm>
                  <a:off x="914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31"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sp>
          <p:nvSpPr>
            <p:cNvPr id="32" name="文本框 31"/>
            <p:cNvSpPr txBox="1"/>
            <p:nvPr/>
          </p:nvSpPr>
          <p:spPr>
            <a:xfrm>
              <a:off x="6448" y="7133"/>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35</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6" name="组合 35"/>
          <p:cNvGrpSpPr/>
          <p:nvPr/>
        </p:nvGrpSpPr>
        <p:grpSpPr>
          <a:xfrm>
            <a:off x="3877945" y="4712970"/>
            <a:ext cx="1141730" cy="521970"/>
            <a:chOff x="13615" y="8293"/>
            <a:chExt cx="1798" cy="822"/>
          </a:xfrm>
        </p:grpSpPr>
        <p:sp>
          <p:nvSpPr>
            <p:cNvPr id="34" name="文本框 33"/>
            <p:cNvSpPr txBox="1"/>
            <p:nvPr/>
          </p:nvSpPr>
          <p:spPr>
            <a:xfrm>
              <a:off x="13615" y="829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35" name="文本框 34"/>
            <p:cNvSpPr txBox="1"/>
            <p:nvPr/>
          </p:nvSpPr>
          <p:spPr>
            <a:xfrm>
              <a:off x="14065" y="8379"/>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75</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sp>
        <p:nvSpPr>
          <p:cNvPr id="40" name="文本框 39"/>
          <p:cNvSpPr txBox="1"/>
          <p:nvPr/>
        </p:nvSpPr>
        <p:spPr>
          <a:xfrm>
            <a:off x="1571625" y="5506720"/>
            <a:ext cx="4246245" cy="46037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答：小明爸爸的体重是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75kg</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p:tgtEl>
                                          <p:spTgt spid="49"/>
                                        </p:tgtEl>
                                        <p:attrNameLst>
                                          <p:attrName>ppt_y</p:attrName>
                                        </p:attrNameLst>
                                      </p:cBhvr>
                                      <p:tavLst>
                                        <p:tav tm="0">
                                          <p:val>
                                            <p:strVal val="#ppt_y+#ppt_h*1.125000"/>
                                          </p:val>
                                        </p:tav>
                                        <p:tav tm="100000">
                                          <p:val>
                                            <p:strVal val="#ppt_y"/>
                                          </p:val>
                                        </p:tav>
                                      </p:tavLst>
                                    </p:anim>
                                    <p:animEffect transition="in" filter="wipe(up)">
                                      <p:cBhvr>
                                        <p:cTn id="8" dur="500"/>
                                        <p:tgtEl>
                                          <p:spTgt spid="4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p:tgtEl>
                                          <p:spTgt spid="25"/>
                                        </p:tgtEl>
                                        <p:attrNameLst>
                                          <p:attrName>ppt_y</p:attrName>
                                        </p:attrNameLst>
                                      </p:cBhvr>
                                      <p:tavLst>
                                        <p:tav tm="0">
                                          <p:val>
                                            <p:strVal val="#ppt_y+#ppt_h*1.125000"/>
                                          </p:val>
                                        </p:tav>
                                        <p:tav tm="100000">
                                          <p:val>
                                            <p:strVal val="#ppt_y"/>
                                          </p:val>
                                        </p:tav>
                                      </p:tavLst>
                                    </p:anim>
                                    <p:animEffect transition="in" filter="wipe(up)">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ppt_y</p:attrName>
                                        </p:attrNameLst>
                                      </p:cBhvr>
                                      <p:tavLst>
                                        <p:tav tm="0">
                                          <p:val>
                                            <p:strVal val="#ppt_y+#ppt_h*1.125000"/>
                                          </p:val>
                                        </p:tav>
                                        <p:tav tm="100000">
                                          <p:val>
                                            <p:strVal val="#ppt_y"/>
                                          </p:val>
                                        </p:tav>
                                      </p:tavLst>
                                    </p:anim>
                                    <p:animEffect transition="in" filter="wipe(up)">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p:tgtEl>
                                          <p:spTgt spid="36"/>
                                        </p:tgtEl>
                                        <p:attrNameLst>
                                          <p:attrName>ppt_y</p:attrName>
                                        </p:attrNameLst>
                                      </p:cBhvr>
                                      <p:tavLst>
                                        <p:tav tm="0">
                                          <p:val>
                                            <p:strVal val="#ppt_y+#ppt_h*1.125000"/>
                                          </p:val>
                                        </p:tav>
                                        <p:tav tm="100000">
                                          <p:val>
                                            <p:strVal val="#ppt_y"/>
                                          </p:val>
                                        </p:tav>
                                      </p:tavLst>
                                    </p:anim>
                                    <p:animEffect transition="in" filter="wipe(up)">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p:tgtEl>
                                          <p:spTgt spid="40"/>
                                        </p:tgtEl>
                                        <p:attrNameLst>
                                          <p:attrName>ppt_y</p:attrName>
                                        </p:attrNameLst>
                                      </p:cBhvr>
                                      <p:tavLst>
                                        <p:tav tm="0">
                                          <p:val>
                                            <p:strVal val="#ppt_y+#ppt_h*1.125000"/>
                                          </p:val>
                                        </p:tav>
                                        <p:tav tm="100000">
                                          <p:val>
                                            <p:strVal val="#ppt_y"/>
                                          </p:val>
                                        </p:tav>
                                      </p:tavLst>
                                    </p:anim>
                                    <p:animEffect transition="in" filter="wipe(up)">
                                      <p:cBhvr>
                                        <p:cTn id="3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2" name="组合 41"/>
          <p:cNvGrpSpPr/>
          <p:nvPr/>
        </p:nvGrpSpPr>
        <p:grpSpPr>
          <a:xfrm>
            <a:off x="2587625" y="1011555"/>
            <a:ext cx="2628900" cy="723900"/>
            <a:chOff x="4075" y="1113"/>
            <a:chExt cx="4140" cy="1140"/>
          </a:xfrm>
        </p:grpSpPr>
        <p:pic>
          <p:nvPicPr>
            <p:cNvPr id="41" name="图片 40" descr="ea2b6ef3-3ed7-4fee-9424-b6ad66825633"/>
            <p:cNvPicPr>
              <a:picLocks noChangeAspect="1"/>
            </p:cNvPicPr>
            <p:nvPr/>
          </p:nvPicPr>
          <p:blipFill>
            <a:blip r:embed="rId2"/>
            <a:stretch>
              <a:fillRect/>
            </a:stretch>
          </p:blipFill>
          <p:spPr>
            <a:xfrm>
              <a:off x="4075" y="1113"/>
              <a:ext cx="4141" cy="1140"/>
            </a:xfrm>
            <a:prstGeom prst="rect">
              <a:avLst/>
            </a:prstGeom>
          </p:spPr>
        </p:pic>
        <p:sp>
          <p:nvSpPr>
            <p:cNvPr id="4" name="文本框 3"/>
            <p:cNvSpPr txBox="1"/>
            <p:nvPr/>
          </p:nvSpPr>
          <p:spPr>
            <a:xfrm>
              <a:off x="4802" y="1321"/>
              <a:ext cx="268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列方程解答</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46" name="组合 45"/>
          <p:cNvGrpSpPr/>
          <p:nvPr/>
        </p:nvGrpSpPr>
        <p:grpSpPr>
          <a:xfrm>
            <a:off x="6681470" y="2494915"/>
            <a:ext cx="5219700" cy="3204210"/>
            <a:chOff x="10427" y="2415"/>
            <a:chExt cx="8220" cy="5046"/>
          </a:xfrm>
        </p:grpSpPr>
        <p:pic>
          <p:nvPicPr>
            <p:cNvPr id="3" name="图片 2" descr="C:\Users\Administrator\Desktop\图片1.png图片1"/>
            <p:cNvPicPr>
              <a:picLocks noChangeAspect="1"/>
            </p:cNvPicPr>
            <p:nvPr/>
          </p:nvPicPr>
          <p:blipFill>
            <a:blip r:embed="rId3"/>
            <a:srcRect/>
            <a:stretch>
              <a:fillRect/>
            </a:stretch>
          </p:blipFill>
          <p:spPr>
            <a:xfrm>
              <a:off x="10662" y="3091"/>
              <a:ext cx="7985" cy="3561"/>
            </a:xfrm>
            <a:prstGeom prst="rect">
              <a:avLst/>
            </a:prstGeom>
          </p:spPr>
        </p:pic>
        <p:grpSp>
          <p:nvGrpSpPr>
            <p:cNvPr id="45" name="组合 44"/>
            <p:cNvGrpSpPr/>
            <p:nvPr/>
          </p:nvGrpSpPr>
          <p:grpSpPr>
            <a:xfrm>
              <a:off x="10427" y="2415"/>
              <a:ext cx="7482" cy="5046"/>
              <a:chOff x="10907" y="2535"/>
              <a:chExt cx="7482" cy="5046"/>
            </a:xfrm>
          </p:grpSpPr>
          <p:sp>
            <p:nvSpPr>
              <p:cNvPr id="43" name="圆角矩形 42"/>
              <p:cNvSpPr/>
              <p:nvPr/>
            </p:nvSpPr>
            <p:spPr>
              <a:xfrm>
                <a:off x="11027" y="2655"/>
                <a:ext cx="7286" cy="4830"/>
              </a:xfrm>
              <a:prstGeom prst="roundRect">
                <a:avLst/>
              </a:prstGeom>
              <a:noFill/>
              <a:ln w="53975"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10907" y="2535"/>
                <a:ext cx="7483" cy="5046"/>
              </a:xfrm>
              <a:prstGeom prst="roundRect">
                <a:avLst/>
              </a:prstGeom>
              <a:noFill/>
              <a:ln w="50800" cmpd="dbl">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8" name="文本框 7"/>
          <p:cNvSpPr txBox="1"/>
          <p:nvPr/>
        </p:nvSpPr>
        <p:spPr>
          <a:xfrm>
            <a:off x="1558925" y="2662555"/>
            <a:ext cx="4319905" cy="521970"/>
          </a:xfrm>
          <a:prstGeom prst="rect">
            <a:avLst/>
          </a:prstGeom>
          <a:noFill/>
        </p:spPr>
        <p:txBody>
          <a:bodyPr wrap="none" rtlCol="0" anchor="t">
            <a:spAutoFit/>
          </a:bodyPr>
          <a:p>
            <a:pPr algn="l"/>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解</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设小明爸爸的体重是</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en-US" altLang="zh-CN" sz="2400" dirty="0" err="1">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kg</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5" name="组合 24"/>
          <p:cNvGrpSpPr/>
          <p:nvPr/>
        </p:nvGrpSpPr>
        <p:grpSpPr>
          <a:xfrm>
            <a:off x="2227580" y="3211195"/>
            <a:ext cx="2677160" cy="718185"/>
            <a:chOff x="3700" y="7050"/>
            <a:chExt cx="4216" cy="1131"/>
          </a:xfrm>
        </p:grpSpPr>
        <p:grpSp>
          <p:nvGrpSpPr>
            <p:cNvPr id="17" name="组合 16"/>
            <p:cNvGrpSpPr/>
            <p:nvPr/>
          </p:nvGrpSpPr>
          <p:grpSpPr>
            <a:xfrm rot="0">
              <a:off x="3700" y="7050"/>
              <a:ext cx="3792" cy="1131"/>
              <a:chOff x="13286" y="5187"/>
              <a:chExt cx="3792" cy="1131"/>
            </a:xfrm>
          </p:grpSpPr>
          <p:sp>
            <p:nvSpPr>
              <p:cNvPr id="18" name="文本框 17"/>
              <p:cNvSpPr txBox="1"/>
              <p:nvPr/>
            </p:nvSpPr>
            <p:spPr>
              <a:xfrm>
                <a:off x="13286" y="5284"/>
                <a:ext cx="3792" cy="72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a:latin typeface="宋体" panose="02010600030101010101" pitchFamily="2" charset="-122"/>
                    <a:ea typeface="宋体" panose="02010600030101010101" pitchFamily="2" charset="-122"/>
                    <a:sym typeface="+mn-ea"/>
                  </a:rPr>
                  <a:t>－</a:t>
                </a:r>
                <a:r>
                  <a:rPr lang="en-US" altLang="zh-CN" sz="2400">
                    <a:latin typeface="宋体" panose="02010600030101010101" pitchFamily="2" charset="-122"/>
                    <a:ea typeface="宋体" panose="02010600030101010101" pitchFamily="2" charset="-122"/>
                    <a:sym typeface="+mn-ea"/>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9" name="组合 18"/>
              <p:cNvGrpSpPr/>
              <p:nvPr/>
            </p:nvGrpSpPr>
            <p:grpSpPr>
              <a:xfrm rot="0">
                <a:off x="14746" y="5187"/>
                <a:ext cx="908" cy="1131"/>
                <a:chOff x="9142" y="7081"/>
                <a:chExt cx="908" cy="1131"/>
              </a:xfrm>
            </p:grpSpPr>
            <p:sp>
              <p:nvSpPr>
                <p:cNvPr id="21" name="Text Box 7"/>
                <p:cNvSpPr txBox="1"/>
                <p:nvPr/>
              </p:nvSpPr>
              <p:spPr>
                <a:xfrm>
                  <a:off x="914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22"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sp>
          <p:nvSpPr>
            <p:cNvPr id="24" name="文本框 23"/>
            <p:cNvSpPr txBox="1"/>
            <p:nvPr/>
          </p:nvSpPr>
          <p:spPr>
            <a:xfrm>
              <a:off x="6568" y="7173"/>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35</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6" name="组合 25"/>
          <p:cNvGrpSpPr/>
          <p:nvPr/>
        </p:nvGrpSpPr>
        <p:grpSpPr>
          <a:xfrm>
            <a:off x="3230880" y="4019550"/>
            <a:ext cx="1673860" cy="718185"/>
            <a:chOff x="5160" y="7050"/>
            <a:chExt cx="2636" cy="1131"/>
          </a:xfrm>
        </p:grpSpPr>
        <p:grpSp>
          <p:nvGrpSpPr>
            <p:cNvPr id="27" name="组合 26"/>
            <p:cNvGrpSpPr/>
            <p:nvPr/>
          </p:nvGrpSpPr>
          <p:grpSpPr>
            <a:xfrm rot="0">
              <a:off x="5160" y="7050"/>
              <a:ext cx="1735" cy="1131"/>
              <a:chOff x="14746" y="5187"/>
              <a:chExt cx="1735" cy="1131"/>
            </a:xfrm>
          </p:grpSpPr>
          <p:sp>
            <p:nvSpPr>
              <p:cNvPr id="28" name="文本框 27"/>
              <p:cNvSpPr txBox="1"/>
              <p:nvPr/>
            </p:nvSpPr>
            <p:spPr>
              <a:xfrm>
                <a:off x="15099" y="5264"/>
                <a:ext cx="1382" cy="72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9" name="组合 28"/>
              <p:cNvGrpSpPr/>
              <p:nvPr/>
            </p:nvGrpSpPr>
            <p:grpSpPr>
              <a:xfrm rot="0">
                <a:off x="14746" y="5187"/>
                <a:ext cx="908" cy="1131"/>
                <a:chOff x="9142" y="7081"/>
                <a:chExt cx="908" cy="1131"/>
              </a:xfrm>
            </p:grpSpPr>
            <p:sp>
              <p:nvSpPr>
                <p:cNvPr id="30" name="Text Box 7"/>
                <p:cNvSpPr txBox="1"/>
                <p:nvPr/>
              </p:nvSpPr>
              <p:spPr>
                <a:xfrm>
                  <a:off x="914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31"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sp>
          <p:nvSpPr>
            <p:cNvPr id="32" name="文本框 31"/>
            <p:cNvSpPr txBox="1"/>
            <p:nvPr/>
          </p:nvSpPr>
          <p:spPr>
            <a:xfrm>
              <a:off x="6448" y="7133"/>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35</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6" name="组合 35"/>
          <p:cNvGrpSpPr/>
          <p:nvPr/>
        </p:nvGrpSpPr>
        <p:grpSpPr>
          <a:xfrm>
            <a:off x="3776345" y="4712970"/>
            <a:ext cx="1141730" cy="521970"/>
            <a:chOff x="13615" y="8293"/>
            <a:chExt cx="1798" cy="822"/>
          </a:xfrm>
        </p:grpSpPr>
        <p:sp>
          <p:nvSpPr>
            <p:cNvPr id="34" name="文本框 33"/>
            <p:cNvSpPr txBox="1"/>
            <p:nvPr/>
          </p:nvSpPr>
          <p:spPr>
            <a:xfrm>
              <a:off x="13615" y="829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35" name="文本框 34"/>
            <p:cNvSpPr txBox="1"/>
            <p:nvPr/>
          </p:nvSpPr>
          <p:spPr>
            <a:xfrm>
              <a:off x="14065" y="8379"/>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75</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sp>
        <p:nvSpPr>
          <p:cNvPr id="40" name="文本框 39"/>
          <p:cNvSpPr txBox="1"/>
          <p:nvPr/>
        </p:nvSpPr>
        <p:spPr>
          <a:xfrm>
            <a:off x="1571625" y="5506720"/>
            <a:ext cx="4246245" cy="46037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答：小明爸爸的体重是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75kg</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49"/>
          <p:cNvSpPr txBox="1"/>
          <p:nvPr/>
        </p:nvSpPr>
        <p:spPr>
          <a:xfrm>
            <a:off x="381000" y="1969135"/>
            <a:ext cx="6504940" cy="460375"/>
          </a:xfrm>
          <a:prstGeom prst="rect">
            <a:avLst/>
          </a:prstGeom>
          <a:noFill/>
        </p:spPr>
        <p:txBody>
          <a:bodyPr wrap="none" rtlCol="0" anchor="t">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爸爸的体重</a:t>
            </a:r>
            <a:r>
              <a:rPr lang="zh-CN" altLang="en-US" sz="2400">
                <a:latin typeface="宋体" panose="02010600030101010101" pitchFamily="2" charset="-122"/>
                <a:ea typeface="宋体" panose="02010600030101010101" pitchFamily="2"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小明比爸爸轻的部分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小明的体重</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p:tgtEl>
                                          <p:spTgt spid="50"/>
                                        </p:tgtEl>
                                        <p:attrNameLst>
                                          <p:attrName>ppt_y</p:attrName>
                                        </p:attrNameLst>
                                      </p:cBhvr>
                                      <p:tavLst>
                                        <p:tav tm="0">
                                          <p:val>
                                            <p:strVal val="#ppt_y+#ppt_h*1.125000"/>
                                          </p:val>
                                        </p:tav>
                                        <p:tav tm="100000">
                                          <p:val>
                                            <p:strVal val="#ppt_y"/>
                                          </p:val>
                                        </p:tav>
                                      </p:tavLst>
                                    </p:anim>
                                    <p:animEffect transition="in" filter="wipe(up)">
                                      <p:cBhvr>
                                        <p:cTn id="8" dur="500"/>
                                        <p:tgtEl>
                                          <p:spTgt spid="5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p:tgtEl>
                                          <p:spTgt spid="25"/>
                                        </p:tgtEl>
                                        <p:attrNameLst>
                                          <p:attrName>ppt_y</p:attrName>
                                        </p:attrNameLst>
                                      </p:cBhvr>
                                      <p:tavLst>
                                        <p:tav tm="0">
                                          <p:val>
                                            <p:strVal val="#ppt_y+#ppt_h*1.125000"/>
                                          </p:val>
                                        </p:tav>
                                        <p:tav tm="100000">
                                          <p:val>
                                            <p:strVal val="#ppt_y"/>
                                          </p:val>
                                        </p:tav>
                                      </p:tavLst>
                                    </p:anim>
                                    <p:animEffect transition="in" filter="wipe(up)">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ppt_y</p:attrName>
                                        </p:attrNameLst>
                                      </p:cBhvr>
                                      <p:tavLst>
                                        <p:tav tm="0">
                                          <p:val>
                                            <p:strVal val="#ppt_y+#ppt_h*1.125000"/>
                                          </p:val>
                                        </p:tav>
                                        <p:tav tm="100000">
                                          <p:val>
                                            <p:strVal val="#ppt_y"/>
                                          </p:val>
                                        </p:tav>
                                      </p:tavLst>
                                    </p:anim>
                                    <p:animEffect transition="in" filter="wipe(up)">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p:tgtEl>
                                          <p:spTgt spid="36"/>
                                        </p:tgtEl>
                                        <p:attrNameLst>
                                          <p:attrName>ppt_y</p:attrName>
                                        </p:attrNameLst>
                                      </p:cBhvr>
                                      <p:tavLst>
                                        <p:tav tm="0">
                                          <p:val>
                                            <p:strVal val="#ppt_y+#ppt_h*1.125000"/>
                                          </p:val>
                                        </p:tav>
                                        <p:tav tm="100000">
                                          <p:val>
                                            <p:strVal val="#ppt_y"/>
                                          </p:val>
                                        </p:tav>
                                      </p:tavLst>
                                    </p:anim>
                                    <p:animEffect transition="in" filter="wipe(up)">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p:tgtEl>
                                          <p:spTgt spid="40"/>
                                        </p:tgtEl>
                                        <p:attrNameLst>
                                          <p:attrName>ppt_y</p:attrName>
                                        </p:attrNameLst>
                                      </p:cBhvr>
                                      <p:tavLst>
                                        <p:tav tm="0">
                                          <p:val>
                                            <p:strVal val="#ppt_y+#ppt_h*1.125000"/>
                                          </p:val>
                                        </p:tav>
                                        <p:tav tm="100000">
                                          <p:val>
                                            <p:strVal val="#ppt_y"/>
                                          </p:val>
                                        </p:tav>
                                      </p:tavLst>
                                    </p:anim>
                                    <p:animEffect transition="in" filter="wipe(up)">
                                      <p:cBhvr>
                                        <p:cTn id="3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0" grpId="0"/>
      <p:bldP spid="5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1" name="组合 50"/>
          <p:cNvGrpSpPr/>
          <p:nvPr/>
        </p:nvGrpSpPr>
        <p:grpSpPr>
          <a:xfrm>
            <a:off x="2565400" y="905510"/>
            <a:ext cx="6666230" cy="1198745"/>
            <a:chOff x="4040" y="1906"/>
            <a:chExt cx="10478" cy="1868"/>
          </a:xfrm>
        </p:grpSpPr>
        <mc:AlternateContent xmlns:mc="http://schemas.openxmlformats.org/markup-compatibility/2006">
          <mc:Choice xmlns:a14="http://schemas.microsoft.com/office/drawing/2010/main" Requires="a14">
            <p:sp>
              <p:nvSpPr>
                <p:cNvPr id="52" name="文本框 51"/>
                <p:cNvSpPr txBox="1"/>
                <p:nvPr/>
              </p:nvSpPr>
              <p:spPr>
                <a:xfrm>
                  <a:off x="4040" y="1906"/>
                  <a:ext cx="10478" cy="1868"/>
                </a:xfrm>
                <a:prstGeom prst="rect">
                  <a:avLst/>
                </a:prstGeom>
                <a:noFill/>
              </p:spPr>
              <p:txBody>
                <a:bodyPr wrap="square" rtlCol="0" anchor="t">
                  <a:spAutoFit/>
                </a:bodyPr>
                <a:p>
                  <a:pPr latinLnBrk="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小明的体重是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35kg</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，他的体重比爸爸体重轻</a:t>
                  </a:r>
                  <a14:m>
                    <m:oMath xmlns:m="http://schemas.openxmlformats.org/officeDocument/2006/math">
                      <m:r>
                        <a:rPr lang="en-US" altLang="zh-CN" sz="2400" i="1" dirty="0">
                          <a:solidFill>
                            <a:schemeClr val="tx1"/>
                          </a:solidFill>
                          <a:latin typeface="Cambria Math" panose="02040503050406030204" pitchFamily="18" charset="0"/>
                          <a:ea typeface="MS Mincho" panose="02020609040205080304" charset="-128"/>
                          <a:cs typeface="Cambria Math" panose="02040503050406030204" pitchFamily="18" charset="0"/>
                        </a:rPr>
                        <m:t>      </m:t>
                      </m:r>
                      <m:r>
                        <a:rPr lang="en-US" altLang="zh-CN" sz="2400" i="1" dirty="0">
                          <a:solidFill>
                            <a:schemeClr val="tx1"/>
                          </a:solidFill>
                          <a:latin typeface="Cambria Math" panose="02040503050406030204" pitchFamily="18" charset="0"/>
                          <a:ea typeface="MS Mincho" panose="02020609040205080304" charset="-128"/>
                          <a:cs typeface="Cambria Math" panose="02040503050406030204" pitchFamily="18" charset="0"/>
                        </a:rPr>
                        <m:t> </m:t>
                      </m:r>
                    </m:oMath>
                  </a14:m>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小明爸爸的体重是多少千克？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52" name="文本框 51"/>
                <p:cNvSpPr txBox="1">
                  <a:spLocks noRot="1" noChangeAspect="1" noMove="1" noResize="1" noEditPoints="1" noAdjustHandles="1" noChangeArrowheads="1" noChangeShapeType="1" noTextEdit="1"/>
                </p:cNvSpPr>
                <p:nvPr/>
              </p:nvSpPr>
              <p:spPr>
                <a:xfrm>
                  <a:off x="4040" y="1906"/>
                  <a:ext cx="10478" cy="1868"/>
                </a:xfrm>
                <a:prstGeom prst="rect">
                  <a:avLst/>
                </a:prstGeom>
                <a:blipFill rotWithShape="1">
                  <a:blip r:embed="rId2"/>
                </a:blipFill>
              </p:spPr>
              <p:txBody>
                <a:bodyPr/>
                <a:lstStyle/>
                <a:p>
                  <a:r>
                    <a:rPr lang="zh-CN" altLang="en-US">
                      <a:noFill/>
                    </a:rPr>
                    <a:t> </a:t>
                  </a:r>
                </a:p>
              </p:txBody>
            </p:sp>
          </mc:Fallback>
        </mc:AlternateContent>
        <p:grpSp>
          <p:nvGrpSpPr>
            <p:cNvPr id="53" name="Group 6"/>
            <p:cNvGrpSpPr/>
            <p:nvPr/>
          </p:nvGrpSpPr>
          <p:grpSpPr>
            <a:xfrm>
              <a:off x="13356" y="2050"/>
              <a:ext cx="908" cy="1120"/>
              <a:chOff x="4812" y="2840"/>
              <a:chExt cx="363" cy="448"/>
            </a:xfrm>
          </p:grpSpPr>
          <p:sp>
            <p:nvSpPr>
              <p:cNvPr id="54" name="Text Box 7"/>
              <p:cNvSpPr txBox="1"/>
              <p:nvPr/>
            </p:nvSpPr>
            <p:spPr>
              <a:xfrm>
                <a:off x="4812" y="2840"/>
                <a:ext cx="363" cy="448"/>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5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5" name="组合 4"/>
          <p:cNvGrpSpPr/>
          <p:nvPr/>
        </p:nvGrpSpPr>
        <p:grpSpPr>
          <a:xfrm>
            <a:off x="7667625" y="1781175"/>
            <a:ext cx="2555240" cy="2192020"/>
            <a:chOff x="6561" y="3067"/>
            <a:chExt cx="4024" cy="3452"/>
          </a:xfrm>
        </p:grpSpPr>
        <p:pic>
          <p:nvPicPr>
            <p:cNvPr id="4" name="图片 3" descr="9bdc7e45-1ecd-4015-90b4-1816295d21ca"/>
            <p:cNvPicPr>
              <a:picLocks noChangeAspect="1"/>
            </p:cNvPicPr>
            <p:nvPr/>
          </p:nvPicPr>
          <p:blipFill>
            <a:blip r:embed="rId3"/>
            <a:stretch>
              <a:fillRect/>
            </a:stretch>
          </p:blipFill>
          <p:spPr>
            <a:xfrm rot="21000000">
              <a:off x="6561" y="3067"/>
              <a:ext cx="4024" cy="3452"/>
            </a:xfrm>
            <a:prstGeom prst="rect">
              <a:avLst/>
            </a:prstGeom>
          </p:spPr>
        </p:pic>
        <p:sp>
          <p:nvSpPr>
            <p:cNvPr id="3" name="文本框 2"/>
            <p:cNvSpPr txBox="1"/>
            <p:nvPr/>
          </p:nvSpPr>
          <p:spPr>
            <a:xfrm>
              <a:off x="6922" y="3601"/>
              <a:ext cx="3168" cy="1888"/>
            </a:xfrm>
            <a:prstGeom prst="rect">
              <a:avLst/>
            </a:prstGeom>
            <a:noFill/>
          </p:spPr>
          <p:txBody>
            <a:bodyPr wrap="none" rtlCol="0" anchor="t">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检验一下计算</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是否正确吧！</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6" name="图片 5" descr="图片158"/>
          <p:cNvPicPr>
            <a:picLocks noChangeAspect="1"/>
          </p:cNvPicPr>
          <p:nvPr/>
        </p:nvPicPr>
        <p:blipFill>
          <a:blip r:embed="rId4"/>
          <a:stretch>
            <a:fillRect/>
          </a:stretch>
        </p:blipFill>
        <p:spPr>
          <a:xfrm>
            <a:off x="10142220" y="3562350"/>
            <a:ext cx="1185545" cy="1746250"/>
          </a:xfrm>
          <a:prstGeom prst="rect">
            <a:avLst/>
          </a:prstGeom>
        </p:spPr>
      </p:pic>
      <p:grpSp>
        <p:nvGrpSpPr>
          <p:cNvPr id="13" name="组合 12"/>
          <p:cNvGrpSpPr/>
          <p:nvPr/>
        </p:nvGrpSpPr>
        <p:grpSpPr>
          <a:xfrm>
            <a:off x="1898650" y="2971800"/>
            <a:ext cx="5316220" cy="935990"/>
            <a:chOff x="2990" y="4680"/>
            <a:chExt cx="8372" cy="1474"/>
          </a:xfrm>
        </p:grpSpPr>
        <p:grpSp>
          <p:nvGrpSpPr>
            <p:cNvPr id="12" name="组合 11"/>
            <p:cNvGrpSpPr/>
            <p:nvPr/>
          </p:nvGrpSpPr>
          <p:grpSpPr>
            <a:xfrm rot="0">
              <a:off x="2990" y="4680"/>
              <a:ext cx="8372" cy="1474"/>
              <a:chOff x="11732" y="6237"/>
              <a:chExt cx="5252" cy="1361"/>
            </a:xfrm>
          </p:grpSpPr>
          <p:sp>
            <p:nvSpPr>
              <p:cNvPr id="21" name="圆角矩形 20"/>
              <p:cNvSpPr/>
              <p:nvPr/>
            </p:nvSpPr>
            <p:spPr>
              <a:xfrm>
                <a:off x="11795" y="6350"/>
                <a:ext cx="5121"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标注 29"/>
              <p:cNvSpPr/>
              <p:nvPr/>
            </p:nvSpPr>
            <p:spPr>
              <a:xfrm>
                <a:off x="11732" y="6237"/>
                <a:ext cx="5252" cy="1361"/>
              </a:xfrm>
              <a:prstGeom prst="wedgeRoundRectCallout">
                <a:avLst>
                  <a:gd name="adj1" fmla="val -55518"/>
                  <a:gd name="adj2" fmla="val -16418"/>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1" name="组合 10"/>
            <p:cNvGrpSpPr/>
            <p:nvPr/>
          </p:nvGrpSpPr>
          <p:grpSpPr>
            <a:xfrm>
              <a:off x="3235" y="4784"/>
              <a:ext cx="7968" cy="1232"/>
              <a:chOff x="1484" y="4594"/>
              <a:chExt cx="7968" cy="1232"/>
            </a:xfrm>
          </p:grpSpPr>
          <p:sp>
            <p:nvSpPr>
              <p:cNvPr id="7" name="文本框 6"/>
              <p:cNvSpPr txBox="1"/>
              <p:nvPr/>
            </p:nvSpPr>
            <p:spPr>
              <a:xfrm>
                <a:off x="1484" y="4594"/>
                <a:ext cx="7968" cy="1016"/>
              </a:xfrm>
              <a:prstGeom prst="rect">
                <a:avLst/>
              </a:prstGeom>
              <a:noFill/>
            </p:spPr>
            <p:txBody>
              <a:bodyPr wrap="none" rtlCol="0" anchor="t">
                <a:spAutoFit/>
              </a:bodyPr>
              <a:p>
                <a:pPr marL="0" lvl="0" indent="0" eaLnBrk="1" hangingPunct="1">
                  <a:lnSpc>
                    <a:spcPct val="150000"/>
                  </a:lnSpc>
                  <a:spcBef>
                    <a:spcPct val="0"/>
                  </a:spcBef>
                  <a:buNone/>
                </a:pPr>
                <a:r>
                  <a:rPr lang="zh-CN" altLang="en-US" sz="2400" dirty="0">
                    <a:latin typeface="宋体" panose="02010600030101010101" pitchFamily="2" charset="-122"/>
                    <a:sym typeface="+mn-ea"/>
                  </a:rPr>
                  <a:t>看看小明的体重是否比爸爸轻    。</a:t>
                </a:r>
                <a:endParaRPr lang="zh-CN" altLang="en-US" sz="2400" dirty="0">
                  <a:latin typeface="宋体" panose="02010600030101010101" pitchFamily="2" charset="-122"/>
                  <a:sym typeface="+mn-ea"/>
                </a:endParaRPr>
              </a:p>
            </p:txBody>
          </p:sp>
          <p:grpSp>
            <p:nvGrpSpPr>
              <p:cNvPr id="10" name="组合 9"/>
              <p:cNvGrpSpPr/>
              <p:nvPr/>
            </p:nvGrpSpPr>
            <p:grpSpPr>
              <a:xfrm>
                <a:off x="7818" y="4694"/>
                <a:ext cx="910" cy="1132"/>
                <a:chOff x="13574" y="1772"/>
                <a:chExt cx="910" cy="1132"/>
              </a:xfrm>
            </p:grpSpPr>
            <p:sp>
              <p:nvSpPr>
                <p:cNvPr id="8" name="Text Box 7"/>
                <p:cNvSpPr txBox="1"/>
                <p:nvPr/>
              </p:nvSpPr>
              <p:spPr>
                <a:xfrm>
                  <a:off x="13574" y="1772"/>
                  <a:ext cx="910" cy="113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9" name="Line 8"/>
                <p:cNvSpPr/>
                <p:nvPr/>
              </p:nvSpPr>
              <p:spPr>
                <a:xfrm>
                  <a:off x="13734" y="2252"/>
                  <a:ext cx="569" cy="0"/>
                </a:xfrm>
                <a:prstGeom prst="line">
                  <a:avLst/>
                </a:prstGeom>
                <a:ln w="22225" cap="flat" cmpd="sng">
                  <a:solidFill>
                    <a:schemeClr val="tx1"/>
                  </a:solidFill>
                  <a:prstDash val="solid"/>
                  <a:headEnd type="none" w="med" len="med"/>
                  <a:tailEnd type="none" w="med" len="med"/>
                </a:ln>
              </p:spPr>
            </p:sp>
          </p:grpSp>
        </p:grpSp>
      </p:grpSp>
      <p:pic>
        <p:nvPicPr>
          <p:cNvPr id="14" name="图片 13" descr="图片167"/>
          <p:cNvPicPr>
            <a:picLocks noChangeAspect="1"/>
          </p:cNvPicPr>
          <p:nvPr/>
        </p:nvPicPr>
        <p:blipFill>
          <a:blip r:embed="rId5"/>
          <a:stretch>
            <a:fillRect/>
          </a:stretch>
        </p:blipFill>
        <p:spPr>
          <a:xfrm flipH="1">
            <a:off x="552450" y="2723515"/>
            <a:ext cx="1707515" cy="1786890"/>
          </a:xfrm>
          <a:prstGeom prst="rect">
            <a:avLst/>
          </a:prstGeom>
        </p:spPr>
      </p:pic>
      <p:sp>
        <p:nvSpPr>
          <p:cNvPr id="15" name="文本框 14"/>
          <p:cNvSpPr txBox="1"/>
          <p:nvPr/>
        </p:nvSpPr>
        <p:spPr>
          <a:xfrm>
            <a:off x="4174490" y="4752340"/>
            <a:ext cx="2213610" cy="460375"/>
          </a:xfrm>
          <a:prstGeom prst="rect">
            <a:avLst/>
          </a:prstGeom>
          <a:noFill/>
        </p:spPr>
        <p:txBody>
          <a:bodyPr wrap="none" rtlCol="0" anchor="t">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(75</a:t>
            </a:r>
            <a:r>
              <a:rPr lang="zh-CN" altLang="en-US" sz="2400">
                <a:latin typeface="宋体" panose="02010600030101010101" pitchFamily="2" charset="-122"/>
                <a:ea typeface="宋体" panose="02010600030101010101" pitchFamily="2"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35)÷75=</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 name="组合 17"/>
          <p:cNvGrpSpPr/>
          <p:nvPr/>
        </p:nvGrpSpPr>
        <p:grpSpPr>
          <a:xfrm>
            <a:off x="6388100" y="4707890"/>
            <a:ext cx="577850" cy="718820"/>
            <a:chOff x="13574" y="1772"/>
            <a:chExt cx="910" cy="1132"/>
          </a:xfrm>
        </p:grpSpPr>
        <p:sp>
          <p:nvSpPr>
            <p:cNvPr id="16" name="Text Box 7"/>
            <p:cNvSpPr txBox="1"/>
            <p:nvPr/>
          </p:nvSpPr>
          <p:spPr>
            <a:xfrm>
              <a:off x="13574" y="1772"/>
              <a:ext cx="910" cy="113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17" name="Line 8"/>
            <p:cNvSpPr/>
            <p:nvPr/>
          </p:nvSpPr>
          <p:spPr>
            <a:xfrm>
              <a:off x="13734" y="2252"/>
              <a:ext cx="569" cy="0"/>
            </a:xfrm>
            <a:prstGeom prst="line">
              <a:avLst/>
            </a:prstGeom>
            <a:ln w="22225" cap="flat" cmpd="sng">
              <a:solidFill>
                <a:schemeClr val="tx1"/>
              </a:solidFill>
              <a:prstDash val="solid"/>
              <a:headEnd type="none" w="med" len="med"/>
              <a:tailEnd type="none" w="med" len="med"/>
            </a:ln>
          </p:spPr>
        </p:sp>
      </p:grpSp>
      <p:grpSp>
        <p:nvGrpSpPr>
          <p:cNvPr id="19" name="组合 18"/>
          <p:cNvGrpSpPr/>
          <p:nvPr/>
        </p:nvGrpSpPr>
        <p:grpSpPr>
          <a:xfrm>
            <a:off x="7146290" y="4136390"/>
            <a:ext cx="2325370" cy="2325370"/>
            <a:chOff x="11338" y="7138"/>
            <a:chExt cx="3662" cy="3662"/>
          </a:xfrm>
        </p:grpSpPr>
        <p:pic>
          <p:nvPicPr>
            <p:cNvPr id="20" name="图片 19" descr="e97be28d-4d97-43bc-97c4-ae88f0601436"/>
            <p:cNvPicPr>
              <a:picLocks noChangeAspect="1"/>
            </p:cNvPicPr>
            <p:nvPr/>
          </p:nvPicPr>
          <p:blipFill>
            <a:blip r:embed="rId6"/>
            <a:stretch>
              <a:fillRect/>
            </a:stretch>
          </p:blipFill>
          <p:spPr>
            <a:xfrm>
              <a:off x="11338" y="7138"/>
              <a:ext cx="3662" cy="3662"/>
            </a:xfrm>
            <a:prstGeom prst="rect">
              <a:avLst/>
            </a:prstGeom>
          </p:spPr>
        </p:pic>
        <p:sp>
          <p:nvSpPr>
            <p:cNvPr id="22" name="文本框 21"/>
            <p:cNvSpPr txBox="1"/>
            <p:nvPr/>
          </p:nvSpPr>
          <p:spPr>
            <a:xfrm>
              <a:off x="12065" y="8733"/>
              <a:ext cx="2208" cy="725"/>
            </a:xfrm>
            <a:prstGeom prst="rect">
              <a:avLst/>
            </a:prstGeom>
            <a:noFill/>
          </p:spPr>
          <p:txBody>
            <a:bodyPr wrap="none" rtlCol="0">
              <a:spAutoFit/>
            </a:bodyPr>
            <a:p>
              <a:r>
                <a:rPr lang="zh-CN" altLang="en-US" sz="2400"/>
                <a:t>结论正确</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p:tgtEl>
                                          <p:spTgt spid="14"/>
                                        </p:tgtEl>
                                        <p:attrNameLst>
                                          <p:attrName>ppt_y</p:attrName>
                                        </p:attrNameLst>
                                      </p:cBhvr>
                                      <p:tavLst>
                                        <p:tav tm="0">
                                          <p:val>
                                            <p:strVal val="#ppt_y+#ppt_h*1.125000"/>
                                          </p:val>
                                        </p:tav>
                                        <p:tav tm="100000">
                                          <p:val>
                                            <p:strVal val="#ppt_y"/>
                                          </p:val>
                                        </p:tav>
                                      </p:tavLst>
                                    </p:anim>
                                    <p:animEffect transition="in" filter="wipe(up)">
                                      <p:cBhvr>
                                        <p:cTn id="18" dur="500"/>
                                        <p:tgtEl>
                                          <p:spTgt spid="14"/>
                                        </p:tgtEl>
                                      </p:cBhvr>
                                    </p:animEffect>
                                  </p:childTnLst>
                                </p:cTn>
                              </p:par>
                              <p:par>
                                <p:cTn id="19" presetID="12" presetClass="entr" presetSubtype="4"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p:tgtEl>
                                          <p:spTgt spid="13"/>
                                        </p:tgtEl>
                                        <p:attrNameLst>
                                          <p:attrName>ppt_y</p:attrName>
                                        </p:attrNameLst>
                                      </p:cBhvr>
                                      <p:tavLst>
                                        <p:tav tm="0">
                                          <p:val>
                                            <p:strVal val="#ppt_y+#ppt_h*1.125000"/>
                                          </p:val>
                                        </p:tav>
                                        <p:tav tm="100000">
                                          <p:val>
                                            <p:strVal val="#ppt_y"/>
                                          </p:val>
                                        </p:tav>
                                      </p:tavLst>
                                    </p:anim>
                                    <p:animEffect transition="in" filter="wipe(up)">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ppt_y</p:attrName>
                                        </p:attrNameLst>
                                      </p:cBhvr>
                                      <p:tavLst>
                                        <p:tav tm="0">
                                          <p:val>
                                            <p:strVal val="#ppt_y+#ppt_h*1.125000"/>
                                          </p:val>
                                        </p:tav>
                                        <p:tav tm="100000">
                                          <p:val>
                                            <p:strVal val="#ppt_y"/>
                                          </p:val>
                                        </p:tav>
                                      </p:tavLst>
                                    </p:anim>
                                    <p:animEffect transition="in" filter="wipe(up)">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ppt_y</p:attrName>
                                        </p:attrNameLst>
                                      </p:cBhvr>
                                      <p:tavLst>
                                        <p:tav tm="0">
                                          <p:val>
                                            <p:strVal val="#ppt_y+#ppt_h*1.125000"/>
                                          </p:val>
                                        </p:tav>
                                        <p:tav tm="100000">
                                          <p:val>
                                            <p:strVal val="#ppt_y"/>
                                          </p:val>
                                        </p:tav>
                                      </p:tavLst>
                                    </p:anim>
                                    <p:animEffect transition="in" filter="wipe(up)">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6" name="组合 5"/>
          <p:cNvGrpSpPr/>
          <p:nvPr/>
        </p:nvGrpSpPr>
        <p:grpSpPr>
          <a:xfrm>
            <a:off x="2337435" y="1137285"/>
            <a:ext cx="6414770" cy="894715"/>
            <a:chOff x="3681" y="2111"/>
            <a:chExt cx="10102" cy="1409"/>
          </a:xfrm>
        </p:grpSpPr>
        <p:sp>
          <p:nvSpPr>
            <p:cNvPr id="4" name="圆角矩形标注 3"/>
            <p:cNvSpPr/>
            <p:nvPr/>
          </p:nvSpPr>
          <p:spPr>
            <a:xfrm>
              <a:off x="3681" y="2111"/>
              <a:ext cx="10103" cy="1409"/>
            </a:xfrm>
            <a:prstGeom prst="wedgeRoundRectCallout">
              <a:avLst>
                <a:gd name="adj1" fmla="val 55661"/>
                <a:gd name="adj2" fmla="val -16876"/>
                <a:gd name="adj3" fmla="val 16667"/>
              </a:avLst>
            </a:prstGeom>
            <a:solidFill>
              <a:schemeClr val="accent4">
                <a:lumMod val="75000"/>
              </a:schemeClr>
            </a:solidFill>
            <a:ln>
              <a:no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844" y="2454"/>
              <a:ext cx="9862" cy="725"/>
            </a:xfrm>
            <a:prstGeom prst="rect">
              <a:avLst/>
            </a:prstGeom>
            <a:noFill/>
          </p:spPr>
          <p:txBody>
            <a:bodyPr wrap="none" rtlCol="0" anchor="t">
              <a:spAutoFit/>
            </a:bodyPr>
            <a:p>
              <a:pPr algn="just"/>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这本课外读物我读了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页，还剩下      没读。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Group 6"/>
            <p:cNvGrpSpPr/>
            <p:nvPr/>
          </p:nvGrpSpPr>
          <p:grpSpPr>
            <a:xfrm>
              <a:off x="11323" y="2390"/>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pic>
        <p:nvPicPr>
          <p:cNvPr id="7" name="图片 6" descr="图片154"/>
          <p:cNvPicPr>
            <a:picLocks noChangeAspect="1"/>
          </p:cNvPicPr>
          <p:nvPr/>
        </p:nvPicPr>
        <p:blipFill>
          <a:blip r:embed="rId2"/>
          <a:stretch>
            <a:fillRect/>
          </a:stretch>
        </p:blipFill>
        <p:spPr>
          <a:xfrm>
            <a:off x="9680575" y="655320"/>
            <a:ext cx="1210310" cy="2036445"/>
          </a:xfrm>
          <a:prstGeom prst="rect">
            <a:avLst/>
          </a:prstGeom>
        </p:spPr>
      </p:pic>
      <p:sp>
        <p:nvSpPr>
          <p:cNvPr id="8" name="文本框 7"/>
          <p:cNvSpPr txBox="1"/>
          <p:nvPr/>
        </p:nvSpPr>
        <p:spPr>
          <a:xfrm>
            <a:off x="3260725" y="2197100"/>
            <a:ext cx="4505960"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这本课外读物一共有多少页？</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a:off x="1190625" y="2954655"/>
            <a:ext cx="4575810" cy="521970"/>
          </a:xfrm>
          <a:prstGeom prst="rect">
            <a:avLst/>
          </a:prstGeom>
          <a:noFill/>
        </p:spPr>
        <p:txBody>
          <a:bodyPr wrap="none" rtlCol="0" anchor="t">
            <a:spAutoFit/>
          </a:bodyPr>
          <a:p>
            <a:pPr algn="l"/>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解</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设这本课外读物一共有</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dirty="0" err="1">
                <a:ln w="0"/>
                <a:effectLst/>
                <a:latin typeface="微软雅黑" panose="020B0503020204020204" pitchFamily="34" charset="-122"/>
                <a:ea typeface="微软雅黑" panose="020B0503020204020204" pitchFamily="34" charset="-122"/>
                <a:cs typeface="Times New Roman" panose="02020603050405020304" pitchFamily="18" charset="0"/>
                <a:sym typeface="+mn-ea"/>
              </a:rPr>
              <a:t>页</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5" name="组合 24"/>
          <p:cNvGrpSpPr/>
          <p:nvPr/>
        </p:nvGrpSpPr>
        <p:grpSpPr>
          <a:xfrm>
            <a:off x="1668780" y="3503295"/>
            <a:ext cx="2981960" cy="717550"/>
            <a:chOff x="3400" y="7050"/>
            <a:chExt cx="4696" cy="1130"/>
          </a:xfrm>
        </p:grpSpPr>
        <p:grpSp>
          <p:nvGrpSpPr>
            <p:cNvPr id="17" name="组合 16"/>
            <p:cNvGrpSpPr/>
            <p:nvPr/>
          </p:nvGrpSpPr>
          <p:grpSpPr>
            <a:xfrm rot="0">
              <a:off x="3400" y="7050"/>
              <a:ext cx="3792" cy="1131"/>
              <a:chOff x="12986" y="5187"/>
              <a:chExt cx="3792" cy="1131"/>
            </a:xfrm>
          </p:grpSpPr>
          <p:sp>
            <p:nvSpPr>
              <p:cNvPr id="18" name="文本框 17"/>
              <p:cNvSpPr txBox="1"/>
              <p:nvPr/>
            </p:nvSpPr>
            <p:spPr>
              <a:xfrm>
                <a:off x="12986" y="5324"/>
                <a:ext cx="3792" cy="72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宋体" panose="02010600030101010101" pitchFamily="2" charset="-122"/>
                    <a:ea typeface="宋体" panose="02010600030101010101" pitchFamily="2" charset="-122"/>
                    <a:sym typeface="+mn-ea"/>
                  </a:rPr>
                  <a:t>－</a:t>
                </a:r>
                <a:r>
                  <a:rPr lang="en-US" altLang="zh-CN" sz="2400">
                    <a:latin typeface="宋体" panose="02010600030101010101" pitchFamily="2" charset="-122"/>
                    <a:ea typeface="宋体" panose="02010600030101010101" pitchFamily="2"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9" name="组合 18"/>
              <p:cNvGrpSpPr/>
              <p:nvPr/>
            </p:nvGrpSpPr>
            <p:grpSpPr>
              <a:xfrm rot="0">
                <a:off x="14746" y="5187"/>
                <a:ext cx="908" cy="1131"/>
                <a:chOff x="9142" y="7081"/>
                <a:chExt cx="908" cy="1131"/>
              </a:xfrm>
            </p:grpSpPr>
            <p:sp>
              <p:nvSpPr>
                <p:cNvPr id="21" name="Text Box 7"/>
                <p:cNvSpPr txBox="1"/>
                <p:nvPr/>
              </p:nvSpPr>
              <p:spPr>
                <a:xfrm>
                  <a:off x="914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22"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sp>
          <p:nvSpPr>
            <p:cNvPr id="24" name="文本框 23"/>
            <p:cNvSpPr txBox="1"/>
            <p:nvPr/>
          </p:nvSpPr>
          <p:spPr>
            <a:xfrm>
              <a:off x="6748" y="7233"/>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35</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6" name="组合 25"/>
          <p:cNvGrpSpPr/>
          <p:nvPr/>
        </p:nvGrpSpPr>
        <p:grpSpPr>
          <a:xfrm>
            <a:off x="2976880" y="4311650"/>
            <a:ext cx="1673860" cy="718185"/>
            <a:chOff x="5160" y="7050"/>
            <a:chExt cx="2636" cy="1131"/>
          </a:xfrm>
        </p:grpSpPr>
        <p:grpSp>
          <p:nvGrpSpPr>
            <p:cNvPr id="27" name="组合 26"/>
            <p:cNvGrpSpPr/>
            <p:nvPr/>
          </p:nvGrpSpPr>
          <p:grpSpPr>
            <a:xfrm rot="0">
              <a:off x="5160" y="7050"/>
              <a:ext cx="1735" cy="1131"/>
              <a:chOff x="14746" y="5187"/>
              <a:chExt cx="1735" cy="1131"/>
            </a:xfrm>
          </p:grpSpPr>
          <p:sp>
            <p:nvSpPr>
              <p:cNvPr id="28" name="文本框 27"/>
              <p:cNvSpPr txBox="1"/>
              <p:nvPr/>
            </p:nvSpPr>
            <p:spPr>
              <a:xfrm>
                <a:off x="15099" y="5264"/>
                <a:ext cx="1382" cy="72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9" name="组合 28"/>
              <p:cNvGrpSpPr/>
              <p:nvPr/>
            </p:nvGrpSpPr>
            <p:grpSpPr>
              <a:xfrm rot="0">
                <a:off x="14746" y="5187"/>
                <a:ext cx="908" cy="1131"/>
                <a:chOff x="9142" y="7081"/>
                <a:chExt cx="908" cy="1131"/>
              </a:xfrm>
            </p:grpSpPr>
            <p:sp>
              <p:nvSpPr>
                <p:cNvPr id="30" name="Text Box 7"/>
                <p:cNvSpPr txBox="1"/>
                <p:nvPr/>
              </p:nvSpPr>
              <p:spPr>
                <a:xfrm>
                  <a:off x="914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31"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sp>
          <p:nvSpPr>
            <p:cNvPr id="32" name="文本框 31"/>
            <p:cNvSpPr txBox="1"/>
            <p:nvPr/>
          </p:nvSpPr>
          <p:spPr>
            <a:xfrm>
              <a:off x="6448" y="7133"/>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35</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6" name="组合 35"/>
          <p:cNvGrpSpPr/>
          <p:nvPr/>
        </p:nvGrpSpPr>
        <p:grpSpPr>
          <a:xfrm>
            <a:off x="3509645" y="5005070"/>
            <a:ext cx="1141730" cy="521970"/>
            <a:chOff x="13615" y="8293"/>
            <a:chExt cx="1798" cy="822"/>
          </a:xfrm>
        </p:grpSpPr>
        <p:sp>
          <p:nvSpPr>
            <p:cNvPr id="34" name="文本框 33"/>
            <p:cNvSpPr txBox="1"/>
            <p:nvPr/>
          </p:nvSpPr>
          <p:spPr>
            <a:xfrm>
              <a:off x="13615" y="829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35" name="文本框 34"/>
            <p:cNvSpPr txBox="1"/>
            <p:nvPr/>
          </p:nvSpPr>
          <p:spPr>
            <a:xfrm>
              <a:off x="14065" y="8379"/>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49</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sp>
        <p:nvSpPr>
          <p:cNvPr id="40" name="文本框 39"/>
          <p:cNvSpPr txBox="1"/>
          <p:nvPr/>
        </p:nvSpPr>
        <p:spPr>
          <a:xfrm>
            <a:off x="1203325" y="5798820"/>
            <a:ext cx="4502150" cy="460375"/>
          </a:xfrm>
          <a:prstGeom prst="rect">
            <a:avLst/>
          </a:prstGeom>
          <a:noFill/>
        </p:spPr>
        <p:txBody>
          <a:bodyPr wrap="none" rtlCol="0" anchor="t">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zh-CN"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这本课外读物一共有</a:t>
            </a:r>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49</a:t>
            </a:r>
            <a:r>
              <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页</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6159500" y="2954655"/>
            <a:ext cx="4537710" cy="460375"/>
          </a:xfrm>
          <a:prstGeom prst="rect">
            <a:avLst/>
          </a:prstGeom>
          <a:noFill/>
        </p:spPr>
        <p:txBody>
          <a:bodyPr wrap="none" rtlCol="0" anchor="t">
            <a:spAutoFit/>
          </a:bodyPr>
          <a:p>
            <a:pPr algn="l"/>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解</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设</a:t>
            </a:r>
            <a:r>
              <a:rPr lang="zh-CN"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这本课外读物一共有</a:t>
            </a:r>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dirty="0" err="1">
                <a:ln w="0"/>
                <a:effectLst/>
                <a:latin typeface="微软雅黑" panose="020B0503020204020204" pitchFamily="34" charset="-122"/>
                <a:ea typeface="微软雅黑" panose="020B0503020204020204" pitchFamily="34" charset="-122"/>
                <a:cs typeface="Times New Roman" panose="02020603050405020304" pitchFamily="18" charset="0"/>
                <a:sym typeface="+mn-ea"/>
              </a:rPr>
              <a:t>页</a:t>
            </a:r>
            <a:r>
              <a:rPr lang="zh-CN"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1" name="组合 10"/>
          <p:cNvGrpSpPr/>
          <p:nvPr/>
        </p:nvGrpSpPr>
        <p:grpSpPr>
          <a:xfrm>
            <a:off x="6828155" y="3503295"/>
            <a:ext cx="2677160" cy="718185"/>
            <a:chOff x="3700" y="7050"/>
            <a:chExt cx="4216" cy="1131"/>
          </a:xfrm>
        </p:grpSpPr>
        <p:grpSp>
          <p:nvGrpSpPr>
            <p:cNvPr id="12" name="组合 11"/>
            <p:cNvGrpSpPr/>
            <p:nvPr/>
          </p:nvGrpSpPr>
          <p:grpSpPr>
            <a:xfrm rot="0">
              <a:off x="3700" y="7050"/>
              <a:ext cx="3792" cy="1131"/>
              <a:chOff x="13286" y="5187"/>
              <a:chExt cx="3792" cy="1131"/>
            </a:xfrm>
          </p:grpSpPr>
          <p:sp>
            <p:nvSpPr>
              <p:cNvPr id="13" name="文本框 12"/>
              <p:cNvSpPr txBox="1"/>
              <p:nvPr/>
            </p:nvSpPr>
            <p:spPr>
              <a:xfrm>
                <a:off x="13286" y="5284"/>
                <a:ext cx="3792" cy="72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a:latin typeface="宋体" panose="02010600030101010101" pitchFamily="2" charset="-122"/>
                    <a:ea typeface="宋体" panose="02010600030101010101" pitchFamily="2" charset="-122"/>
                    <a:sym typeface="+mn-ea"/>
                  </a:rPr>
                  <a:t>－</a:t>
                </a:r>
                <a:r>
                  <a:rPr lang="en-US" altLang="zh-CN" sz="2400">
                    <a:latin typeface="宋体" panose="02010600030101010101" pitchFamily="2" charset="-122"/>
                    <a:ea typeface="宋体" panose="02010600030101010101" pitchFamily="2" charset="-122"/>
                    <a:sym typeface="+mn-ea"/>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组合 13"/>
              <p:cNvGrpSpPr/>
              <p:nvPr/>
            </p:nvGrpSpPr>
            <p:grpSpPr>
              <a:xfrm rot="0">
                <a:off x="14746" y="5187"/>
                <a:ext cx="908" cy="1131"/>
                <a:chOff x="9142" y="7081"/>
                <a:chExt cx="908" cy="1131"/>
              </a:xfrm>
            </p:grpSpPr>
            <p:sp>
              <p:nvSpPr>
                <p:cNvPr id="20" name="Text Box 7"/>
                <p:cNvSpPr txBox="1"/>
                <p:nvPr/>
              </p:nvSpPr>
              <p:spPr>
                <a:xfrm>
                  <a:off x="914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23"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sp>
          <p:nvSpPr>
            <p:cNvPr id="33" name="文本框 32"/>
            <p:cNvSpPr txBox="1"/>
            <p:nvPr/>
          </p:nvSpPr>
          <p:spPr>
            <a:xfrm>
              <a:off x="6568" y="7173"/>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35</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7" name="组合 36"/>
          <p:cNvGrpSpPr/>
          <p:nvPr/>
        </p:nvGrpSpPr>
        <p:grpSpPr>
          <a:xfrm>
            <a:off x="7831455" y="4311650"/>
            <a:ext cx="1673860" cy="718185"/>
            <a:chOff x="5160" y="7050"/>
            <a:chExt cx="2636" cy="1131"/>
          </a:xfrm>
        </p:grpSpPr>
        <p:grpSp>
          <p:nvGrpSpPr>
            <p:cNvPr id="38" name="组合 37"/>
            <p:cNvGrpSpPr/>
            <p:nvPr/>
          </p:nvGrpSpPr>
          <p:grpSpPr>
            <a:xfrm rot="0">
              <a:off x="5160" y="7050"/>
              <a:ext cx="1735" cy="1131"/>
              <a:chOff x="14746" y="5187"/>
              <a:chExt cx="1735" cy="1131"/>
            </a:xfrm>
          </p:grpSpPr>
          <p:sp>
            <p:nvSpPr>
              <p:cNvPr id="39" name="文本框 38"/>
              <p:cNvSpPr txBox="1"/>
              <p:nvPr/>
            </p:nvSpPr>
            <p:spPr>
              <a:xfrm>
                <a:off x="15099" y="5264"/>
                <a:ext cx="1382" cy="72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1" name="组合 40"/>
              <p:cNvGrpSpPr/>
              <p:nvPr/>
            </p:nvGrpSpPr>
            <p:grpSpPr>
              <a:xfrm rot="0">
                <a:off x="14746" y="5187"/>
                <a:ext cx="908" cy="1131"/>
                <a:chOff x="9142" y="7081"/>
                <a:chExt cx="908" cy="1131"/>
              </a:xfrm>
            </p:grpSpPr>
            <p:sp>
              <p:nvSpPr>
                <p:cNvPr id="42" name="Text Box 7"/>
                <p:cNvSpPr txBox="1"/>
                <p:nvPr/>
              </p:nvSpPr>
              <p:spPr>
                <a:xfrm>
                  <a:off x="914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43"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sp>
          <p:nvSpPr>
            <p:cNvPr id="44" name="文本框 43"/>
            <p:cNvSpPr txBox="1"/>
            <p:nvPr/>
          </p:nvSpPr>
          <p:spPr>
            <a:xfrm>
              <a:off x="6448" y="7133"/>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35</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45" name="组合 44"/>
          <p:cNvGrpSpPr/>
          <p:nvPr/>
        </p:nvGrpSpPr>
        <p:grpSpPr>
          <a:xfrm>
            <a:off x="8376920" y="5005070"/>
            <a:ext cx="1141730" cy="521970"/>
            <a:chOff x="13615" y="8293"/>
            <a:chExt cx="1798" cy="822"/>
          </a:xfrm>
        </p:grpSpPr>
        <p:sp>
          <p:nvSpPr>
            <p:cNvPr id="46" name="文本框 45"/>
            <p:cNvSpPr txBox="1"/>
            <p:nvPr/>
          </p:nvSpPr>
          <p:spPr>
            <a:xfrm>
              <a:off x="13615" y="829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47" name="文本框 46"/>
            <p:cNvSpPr txBox="1"/>
            <p:nvPr/>
          </p:nvSpPr>
          <p:spPr>
            <a:xfrm>
              <a:off x="14065" y="8379"/>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49</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sp>
        <p:nvSpPr>
          <p:cNvPr id="48" name="文本框 47"/>
          <p:cNvSpPr txBox="1"/>
          <p:nvPr/>
        </p:nvSpPr>
        <p:spPr>
          <a:xfrm>
            <a:off x="6172200" y="5798820"/>
            <a:ext cx="4246245" cy="46037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答：小明爸爸的体重是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75kg</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p:tgtEl>
                                          <p:spTgt spid="25"/>
                                        </p:tgtEl>
                                        <p:attrNameLst>
                                          <p:attrName>ppt_y</p:attrName>
                                        </p:attrNameLst>
                                      </p:cBhvr>
                                      <p:tavLst>
                                        <p:tav tm="0">
                                          <p:val>
                                            <p:strVal val="#ppt_y+#ppt_h*1.125000"/>
                                          </p:val>
                                        </p:tav>
                                        <p:tav tm="100000">
                                          <p:val>
                                            <p:strVal val="#ppt_y"/>
                                          </p:val>
                                        </p:tav>
                                      </p:tavLst>
                                    </p:anim>
                                    <p:animEffect transition="in" filter="wipe(up)">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p:tgtEl>
                                          <p:spTgt spid="26"/>
                                        </p:tgtEl>
                                        <p:attrNameLst>
                                          <p:attrName>ppt_y</p:attrName>
                                        </p:attrNameLst>
                                      </p:cBhvr>
                                      <p:tavLst>
                                        <p:tav tm="0">
                                          <p:val>
                                            <p:strVal val="#ppt_y+#ppt_h*1.125000"/>
                                          </p:val>
                                        </p:tav>
                                        <p:tav tm="100000">
                                          <p:val>
                                            <p:strVal val="#ppt_y"/>
                                          </p:val>
                                        </p:tav>
                                      </p:tavLst>
                                    </p:anim>
                                    <p:animEffect transition="in" filter="wipe(up)">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p:tgtEl>
                                          <p:spTgt spid="36"/>
                                        </p:tgtEl>
                                        <p:attrNameLst>
                                          <p:attrName>ppt_y</p:attrName>
                                        </p:attrNameLst>
                                      </p:cBhvr>
                                      <p:tavLst>
                                        <p:tav tm="0">
                                          <p:val>
                                            <p:strVal val="#ppt_y+#ppt_h*1.125000"/>
                                          </p:val>
                                        </p:tav>
                                        <p:tav tm="100000">
                                          <p:val>
                                            <p:strVal val="#ppt_y"/>
                                          </p:val>
                                        </p:tav>
                                      </p:tavLst>
                                    </p:anim>
                                    <p:animEffect transition="in" filter="wipe(up)">
                                      <p:cBhvr>
                                        <p:cTn id="26" dur="50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p:tgtEl>
                                          <p:spTgt spid="40"/>
                                        </p:tgtEl>
                                        <p:attrNameLst>
                                          <p:attrName>ppt_y</p:attrName>
                                        </p:attrNameLst>
                                      </p:cBhvr>
                                      <p:tavLst>
                                        <p:tav tm="0">
                                          <p:val>
                                            <p:strVal val="#ppt_y+#ppt_h*1.125000"/>
                                          </p:val>
                                        </p:tav>
                                        <p:tav tm="100000">
                                          <p:val>
                                            <p:strVal val="#ppt_y"/>
                                          </p:val>
                                        </p:tav>
                                      </p:tavLst>
                                    </p:anim>
                                    <p:animEffect transition="in" filter="wipe(up)">
                                      <p:cBhvr>
                                        <p:cTn id="32" dur="500"/>
                                        <p:tgtEl>
                                          <p:spTgt spid="4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ppt_y</p:attrName>
                                        </p:attrNameLst>
                                      </p:cBhvr>
                                      <p:tavLst>
                                        <p:tav tm="0">
                                          <p:val>
                                            <p:strVal val="#ppt_y+#ppt_h*1.125000"/>
                                          </p:val>
                                        </p:tav>
                                        <p:tav tm="100000">
                                          <p:val>
                                            <p:strVal val="#ppt_y"/>
                                          </p:val>
                                        </p:tav>
                                      </p:tavLst>
                                    </p:anim>
                                    <p:animEffect transition="in" filter="wipe(up)">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p:tgtEl>
                                          <p:spTgt spid="11"/>
                                        </p:tgtEl>
                                        <p:attrNameLst>
                                          <p:attrName>ppt_y</p:attrName>
                                        </p:attrNameLst>
                                      </p:cBhvr>
                                      <p:tavLst>
                                        <p:tav tm="0">
                                          <p:val>
                                            <p:strVal val="#ppt_y+#ppt_h*1.125000"/>
                                          </p:val>
                                        </p:tav>
                                        <p:tav tm="100000">
                                          <p:val>
                                            <p:strVal val="#ppt_y"/>
                                          </p:val>
                                        </p:tav>
                                      </p:tavLst>
                                    </p:anim>
                                    <p:animEffect transition="in" filter="wipe(up)">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p:tgtEl>
                                          <p:spTgt spid="37"/>
                                        </p:tgtEl>
                                        <p:attrNameLst>
                                          <p:attrName>ppt_y</p:attrName>
                                        </p:attrNameLst>
                                      </p:cBhvr>
                                      <p:tavLst>
                                        <p:tav tm="0">
                                          <p:val>
                                            <p:strVal val="#ppt_y+#ppt_h*1.125000"/>
                                          </p:val>
                                        </p:tav>
                                        <p:tav tm="100000">
                                          <p:val>
                                            <p:strVal val="#ppt_y"/>
                                          </p:val>
                                        </p:tav>
                                      </p:tavLst>
                                    </p:anim>
                                    <p:animEffect transition="in" filter="wipe(up)">
                                      <p:cBhvr>
                                        <p:cTn id="50" dur="500"/>
                                        <p:tgtEl>
                                          <p:spTgt spid="37"/>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p:tgtEl>
                                          <p:spTgt spid="45"/>
                                        </p:tgtEl>
                                        <p:attrNameLst>
                                          <p:attrName>ppt_y</p:attrName>
                                        </p:attrNameLst>
                                      </p:cBhvr>
                                      <p:tavLst>
                                        <p:tav tm="0">
                                          <p:val>
                                            <p:strVal val="#ppt_y+#ppt_h*1.125000"/>
                                          </p:val>
                                        </p:tav>
                                        <p:tav tm="100000">
                                          <p:val>
                                            <p:strVal val="#ppt_y"/>
                                          </p:val>
                                        </p:tav>
                                      </p:tavLst>
                                    </p:anim>
                                    <p:animEffect transition="in" filter="wipe(up)">
                                      <p:cBhvr>
                                        <p:cTn id="56" dur="500"/>
                                        <p:tgtEl>
                                          <p:spTgt spid="45"/>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additive="base">
                                        <p:cTn id="61" dur="500"/>
                                        <p:tgtEl>
                                          <p:spTgt spid="48"/>
                                        </p:tgtEl>
                                        <p:attrNameLst>
                                          <p:attrName>ppt_y</p:attrName>
                                        </p:attrNameLst>
                                      </p:cBhvr>
                                      <p:tavLst>
                                        <p:tav tm="0">
                                          <p:val>
                                            <p:strVal val="#ppt_y+#ppt_h*1.125000"/>
                                          </p:val>
                                        </p:tav>
                                        <p:tav tm="100000">
                                          <p:val>
                                            <p:strVal val="#ppt_y"/>
                                          </p:val>
                                        </p:tav>
                                      </p:tavLst>
                                    </p:anim>
                                    <p:animEffect transition="in" filter="wipe(up)">
                                      <p:cBhvr>
                                        <p:cTn id="6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0" grpId="0"/>
      <p:bldP spid="10" grpId="0"/>
      <p:bldP spid="48" grpId="0"/>
    </p:bldLst>
  </p:timing>
</p:sld>
</file>

<file path=ppt/tags/tag1.xml><?xml version="1.0" encoding="utf-8"?>
<p:tagLst xmlns:p="http://schemas.openxmlformats.org/presentationml/2006/main">
  <p:tag name="COMMONDATA" val="eyJoZGlkIjoiODk2ZTI4OGQ0YWZkMmJiNWFiMGZmNTZkMGFhY2E4NGQ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1524</Words>
  <Application>WPS 演示</Application>
  <PresentationFormat>宽屏</PresentationFormat>
  <Paragraphs>395</Paragraphs>
  <Slides>15</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15</vt:i4>
      </vt:variant>
    </vt:vector>
  </HeadingPairs>
  <TitlesOfParts>
    <vt:vector size="33" baseType="lpstr">
      <vt:lpstr>Arial</vt:lpstr>
      <vt:lpstr>宋体</vt:lpstr>
      <vt:lpstr>Wingdings</vt:lpstr>
      <vt:lpstr>微软雅黑</vt:lpstr>
      <vt:lpstr>Wingdings</vt:lpstr>
      <vt:lpstr>Times New Roman</vt:lpstr>
      <vt:lpstr>Cambria Math</vt:lpstr>
      <vt:lpstr>MS Mincho</vt:lpstr>
      <vt:lpstr>楷体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190</cp:revision>
  <dcterms:created xsi:type="dcterms:W3CDTF">2019-06-19T02:08:00Z</dcterms:created>
  <dcterms:modified xsi:type="dcterms:W3CDTF">2023-09-28T14:31:18Z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A0659947D1F145AEA34CBF52F8250A8A</vt:lpwstr>
  </property>
</Properties>
</file>