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8" r:id="rId5"/>
    <p:sldId id="259" r:id="rId6"/>
    <p:sldId id="270" r:id="rId7"/>
    <p:sldId id="269" r:id="rId8"/>
    <p:sldId id="260" r:id="rId9"/>
    <p:sldId id="261" r:id="rId10"/>
    <p:sldId id="272" r:id="rId11"/>
    <p:sldId id="262" r:id="rId12"/>
    <p:sldId id="263" r:id="rId13"/>
    <p:sldId id="264" r:id="rId14"/>
    <p:sldId id="265" r:id="rId15"/>
    <p:sldId id="271" r:id="rId16"/>
    <p:sldId id="266" r:id="rId17"/>
    <p:sldId id="267" r:id="rId18"/>
    <p:sldId id="258" r:id="rId19"/>
    <p:sldId id="283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 Box 2"/>
          <p:cNvSpPr txBox="1"/>
          <p:nvPr/>
        </p:nvSpPr>
        <p:spPr>
          <a:xfrm>
            <a:off x="250825" y="1773238"/>
            <a:ext cx="755332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800" dirty="0">
                <a:solidFill>
                  <a:srgbClr val="FF0000"/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Unit 4 </a:t>
            </a:r>
            <a:endParaRPr lang="en-US" altLang="zh-CN" sz="4800">
              <a:solidFill>
                <a:srgbClr val="FF0000"/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  <a:p>
            <a:pPr algn="ctr"/>
            <a:r>
              <a:rPr lang="en-US" altLang="en-US" sz="4800">
                <a:solidFill>
                  <a:srgbClr val="FF0000"/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Christmas</a:t>
            </a:r>
            <a:endParaRPr lang="en-US" altLang="zh-CN" sz="4800">
              <a:solidFill>
                <a:srgbClr val="FF0000"/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  <a:p>
            <a:pPr algn="ctr"/>
            <a:r>
              <a:rPr lang="en-US" altLang="zh-CN" sz="4800" dirty="0">
                <a:solidFill>
                  <a:srgbClr val="FF0000"/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Lesson 19 </a:t>
            </a:r>
            <a:endParaRPr lang="en-US" altLang="zh-CN" sz="4800" dirty="0">
              <a:solidFill>
                <a:srgbClr val="FF0000"/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  <a:p>
            <a:pPr algn="ctr"/>
            <a:r>
              <a:rPr lang="en-US" altLang="zh-CN" sz="4800" dirty="0">
                <a:solidFill>
                  <a:srgbClr val="FF0000"/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Christmas Is Coming!</a:t>
            </a:r>
            <a:endParaRPr lang="en-US" altLang="zh-CN" sz="4800" dirty="0">
              <a:solidFill>
                <a:srgbClr val="FF0000"/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3"/>
          <p:cNvSpPr txBox="1"/>
          <p:nvPr/>
        </p:nvSpPr>
        <p:spPr>
          <a:xfrm>
            <a:off x="827088" y="4419600"/>
            <a:ext cx="8137525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Are you going to give gifts?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Yes, I am going to give </a:t>
            </a:r>
            <a:r>
              <a:rPr lang="en-US" altLang="zh-CN" sz="2800" b="1" u="sng">
                <a:latin typeface="Comic Sans MS" panose="030F0702030302020204" pitchFamily="66" charset="0"/>
              </a:rPr>
              <a:t>my mother</a:t>
            </a:r>
            <a:r>
              <a:rPr lang="en-US" altLang="zh-CN" sz="2800" b="1">
                <a:latin typeface="Comic Sans MS" panose="030F0702030302020204" pitchFamily="66" charset="0"/>
              </a:rPr>
              <a:t> a special gift from </a:t>
            </a:r>
            <a:r>
              <a:rPr lang="en-US" altLang="zh-CN" sz="2800" b="1" u="sng">
                <a:latin typeface="Comic Sans MS" panose="030F0702030302020204" pitchFamily="66" charset="0"/>
              </a:rPr>
              <a:t>Beijing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 dirty="0">
              <a:latin typeface="Comic Sans MS" panose="030F0702030302020204" pitchFamily="66" charset="0"/>
            </a:endParaRPr>
          </a:p>
        </p:txBody>
      </p:sp>
      <p:pic>
        <p:nvPicPr>
          <p:cNvPr id="9219" name="图片 4"/>
          <p:cNvPicPr>
            <a:picLocks noChangeAspect="1"/>
          </p:cNvPicPr>
          <p:nvPr/>
        </p:nvPicPr>
        <p:blipFill>
          <a:blip r:embed="rId1"/>
          <a:srcRect b="6500"/>
          <a:stretch>
            <a:fillRect/>
          </a:stretch>
        </p:blipFill>
        <p:spPr>
          <a:xfrm>
            <a:off x="2411413" y="333375"/>
            <a:ext cx="4335462" cy="400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4"/>
          <p:cNvSpPr txBox="1"/>
          <p:nvPr/>
        </p:nvSpPr>
        <p:spPr>
          <a:xfrm>
            <a:off x="0" y="1125538"/>
            <a:ext cx="8604250" cy="394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Read the book and answer the questions.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What does Santa always say?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What does Danny want for Christmas?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What do you think Li Ming says in Santa’s ear?</a:t>
            </a:r>
            <a:endParaRPr lang="en-US" altLang="zh-CN" sz="2800" b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8" y="2565400"/>
            <a:ext cx="72723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Santa always says,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“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Ho! Ho! Ho!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8" y="3862388"/>
            <a:ext cx="75612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He wants a big, new car!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8" y="5229225"/>
            <a:ext cx="64801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I think he says ________.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1341438"/>
            <a:ext cx="1566863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3"/>
          <p:cNvSpPr txBox="1"/>
          <p:nvPr/>
        </p:nvSpPr>
        <p:spPr>
          <a:xfrm>
            <a:off x="684213" y="1976438"/>
            <a:ext cx="7416800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Tasks: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Task1: Read the dialogue in roles.</a:t>
            </a:r>
            <a:endParaRPr lang="zh-CN" altLang="zh-CN" sz="2800" b="1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Task2: Make a new dialogue about buying Christmas gifts.</a:t>
            </a:r>
            <a:endParaRPr lang="zh-CN" altLang="zh-CN" sz="2800" b="1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1126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692150"/>
            <a:ext cx="1566863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0"/>
            <a:ext cx="1565275" cy="1973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1"/>
          <p:cNvSpPr txBox="1"/>
          <p:nvPr/>
        </p:nvSpPr>
        <p:spPr>
          <a:xfrm>
            <a:off x="323850" y="1196975"/>
            <a:ext cx="8424863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Calibri" panose="020F0502020204030204" pitchFamily="34" charset="0"/>
              </a:rPr>
              <a:t>A</a:t>
            </a:r>
            <a:r>
              <a:rPr lang="en-US" altLang="zh-CN" sz="3200" dirty="0">
                <a:latin typeface="Calibri" panose="020F0502020204030204" pitchFamily="34" charset="0"/>
              </a:rPr>
              <a:t>: Christmas is coming! Let’s go shopping!</a:t>
            </a:r>
            <a:endParaRPr lang="en-US" altLang="zh-CN" sz="3200" dirty="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</a:rPr>
              <a:t>: OK! </a:t>
            </a:r>
            <a:endParaRPr lang="en-US" altLang="zh-CN" sz="3200" dirty="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S</a:t>
            </a:r>
            <a:r>
              <a:rPr lang="en-US" altLang="zh-CN" sz="3200" dirty="0">
                <a:latin typeface="Calibri" panose="020F0502020204030204" pitchFamily="34" charset="0"/>
              </a:rPr>
              <a:t>: Merry Christmas! Ho! Ho! Ho! What would you like for Christmas? Would you like</a:t>
            </a:r>
            <a:r>
              <a:rPr lang="en-US" altLang="zh-CN" sz="3200">
                <a:latin typeface="Calibri" panose="020F0502020204030204" pitchFamily="34" charset="0"/>
              </a:rPr>
              <a:t>_______</a:t>
            </a:r>
            <a:r>
              <a:rPr lang="en-US" altLang="zh-CN" sz="3200" dirty="0">
                <a:latin typeface="Calibri" panose="020F0502020204030204" pitchFamily="34" charset="0"/>
              </a:rPr>
              <a:t>?</a:t>
            </a:r>
            <a:endParaRPr lang="en-US" altLang="zh-CN" sz="3200" dirty="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A</a:t>
            </a:r>
            <a:r>
              <a:rPr lang="en-US" altLang="zh-CN" sz="3200" dirty="0">
                <a:latin typeface="Calibri" panose="020F0502020204030204" pitchFamily="34" charset="0"/>
              </a:rPr>
              <a:t>: </a:t>
            </a:r>
            <a:r>
              <a:rPr lang="en-US" altLang="zh-CN" sz="3200">
                <a:latin typeface="Calibri" panose="020F0502020204030204" pitchFamily="34" charset="0"/>
              </a:rPr>
              <a:t>_____________</a:t>
            </a:r>
            <a:endParaRPr lang="en-US" altLang="zh-CN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S</a:t>
            </a:r>
            <a:r>
              <a:rPr lang="en-US" altLang="zh-CN" sz="3200" dirty="0">
                <a:latin typeface="Calibri" panose="020F0502020204030204" pitchFamily="34" charset="0"/>
              </a:rPr>
              <a:t>: What would you like for Christmas?</a:t>
            </a:r>
            <a:endParaRPr lang="en-US" altLang="zh-CN" sz="3200" dirty="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B: I’d like _______________</a:t>
            </a:r>
            <a:r>
              <a:rPr lang="en-US" altLang="zh-CN" sz="3200" dirty="0">
                <a:latin typeface="Calibri" panose="020F0502020204030204" pitchFamily="34" charset="0"/>
              </a:rPr>
              <a:t>.</a:t>
            </a:r>
            <a:endParaRPr lang="en-US" altLang="zh-CN" sz="3200" dirty="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S</a:t>
            </a:r>
            <a:r>
              <a:rPr lang="en-US" altLang="zh-CN" sz="3200" dirty="0">
                <a:latin typeface="Calibri" panose="020F0502020204030204" pitchFamily="34" charset="0"/>
              </a:rPr>
              <a:t>: </a:t>
            </a:r>
            <a:r>
              <a:rPr lang="en-US" altLang="zh-CN" sz="3200">
                <a:latin typeface="Calibri" panose="020F0502020204030204" pitchFamily="34" charset="0"/>
              </a:rPr>
              <a:t>OK, here you are!</a:t>
            </a:r>
            <a:endParaRPr lang="en-US" altLang="zh-CN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A/B</a:t>
            </a:r>
            <a:r>
              <a:rPr lang="en-US" altLang="zh-CN" sz="3200" dirty="0">
                <a:latin typeface="Calibri" panose="020F0502020204030204" pitchFamily="34" charset="0"/>
              </a:rPr>
              <a:t>: </a:t>
            </a:r>
            <a:r>
              <a:rPr lang="en-US" altLang="zh-CN" sz="3200">
                <a:latin typeface="Calibri" panose="020F0502020204030204" pitchFamily="34" charset="0"/>
              </a:rPr>
              <a:t>Thank you! Goodbye!</a:t>
            </a:r>
            <a:endParaRPr lang="en-US" altLang="zh-CN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S: Bye! Ho! Ho! Ho!</a:t>
            </a:r>
            <a:endParaRPr lang="en-US" altLang="zh-CN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395288" y="1125538"/>
            <a:ext cx="8459787" cy="4789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Calibri" panose="020F0502020204030204" pitchFamily="34" charset="0"/>
              </a:rPr>
              <a:t>S1: Christmas is coming! Let’s go shopping!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en-US" altLang="zh-CN" sz="2800" b="1">
                <a:latin typeface="Calibri" panose="020F0502020204030204" pitchFamily="34" charset="0"/>
              </a:rPr>
              <a:t>S2: OK! What do you want to buy? 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en-US" altLang="zh-CN" sz="2800" b="1">
                <a:latin typeface="Calibri" panose="020F0502020204030204" pitchFamily="34" charset="0"/>
              </a:rPr>
              <a:t>S1: I want to buy a new dress. What do you want to buy?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en-US" altLang="zh-CN" sz="2800" b="1">
                <a:latin typeface="Calibri" panose="020F0502020204030204" pitchFamily="34" charset="0"/>
              </a:rPr>
              <a:t>S2: I want to buy a book.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en-US" altLang="zh-CN" sz="2800" b="1">
                <a:latin typeface="Calibri" panose="020F0502020204030204" pitchFamily="34" charset="0"/>
              </a:rPr>
              <a:t>T: Merry Christmas! Ho! Ho! Ho! What would you like for Christmas? Would you like a toy?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en-US" altLang="zh-CN" sz="2800" b="1">
                <a:latin typeface="Calibri" panose="020F0502020204030204" pitchFamily="34" charset="0"/>
              </a:rPr>
              <a:t>S1: No, thanks.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en-US" altLang="zh-CN" sz="2800" b="1">
                <a:latin typeface="Calibri" panose="020F0502020204030204" pitchFamily="34" charset="0"/>
              </a:rPr>
              <a:t>T: What would you like for Christmas?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en-US" altLang="zh-CN" sz="2800" b="1">
                <a:latin typeface="Calibri" panose="020F0502020204030204" pitchFamily="34" charset="0"/>
              </a:rPr>
              <a:t>S1: I’d like a new dress.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en-US" altLang="zh-CN" sz="2800" b="1">
                <a:latin typeface="Calibri" panose="020F0502020204030204" pitchFamily="34" charset="0"/>
              </a:rPr>
              <a:t>T: What would you like for Christmas?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en-US" altLang="zh-CN" sz="2800" b="1">
                <a:latin typeface="Calibri" panose="020F0502020204030204" pitchFamily="34" charset="0"/>
              </a:rPr>
              <a:t>S2: I’d like a new book.</a:t>
            </a:r>
            <a:endParaRPr lang="en-US" altLang="zh-CN" sz="28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3"/>
          <p:cNvSpPr txBox="1"/>
          <p:nvPr/>
        </p:nvSpPr>
        <p:spPr>
          <a:xfrm>
            <a:off x="611188" y="2181225"/>
            <a:ext cx="8281987" cy="240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rPr>
              <a:t>Homework: </a:t>
            </a:r>
            <a:endParaRPr lang="zh-CN" altLang="zh-CN" sz="2800" b="1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Comic Sans MS" panose="030F0702030302020204" pitchFamily="66" charset="0"/>
              </a:rPr>
              <a:t>1.Make a survey: My Christmas Survey Form</a:t>
            </a:r>
            <a:endParaRPr lang="en-US" altLang="zh-CN" sz="2400" b="1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Comic Sans MS" panose="030F0702030302020204" pitchFamily="66" charset="0"/>
              </a:rPr>
              <a:t>2.Prepare a Christmas gift for your friends or family, write something on it and bring it next lesson.</a:t>
            </a:r>
            <a:endParaRPr lang="zh-CN" altLang="zh-CN" sz="2400" b="1" dirty="0">
              <a:latin typeface="Comic Sans MS" panose="030F0702030302020204" pitchFamily="66" charset="0"/>
            </a:endParaRPr>
          </a:p>
        </p:txBody>
      </p:sp>
      <p:pic>
        <p:nvPicPr>
          <p:cNvPr id="1331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620713"/>
            <a:ext cx="1565275" cy="1973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2"/>
          <p:cNvSpPr/>
          <p:nvPr/>
        </p:nvSpPr>
        <p:spPr>
          <a:xfrm>
            <a:off x="1547813" y="2060575"/>
            <a:ext cx="4608512" cy="285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7" name="圆角矩形 195"/>
          <p:cNvSpPr/>
          <p:nvPr/>
        </p:nvSpPr>
        <p:spPr>
          <a:xfrm rot="21557766">
            <a:off x="838200" y="3567113"/>
            <a:ext cx="6370638" cy="2667000"/>
          </a:xfrm>
          <a:custGeom>
            <a:avLst/>
            <a:gdLst>
              <a:gd name="connsiteX0" fmla="*/ 0 w 1782331"/>
              <a:gd name="connsiteY0" fmla="*/ 76468 h 343228"/>
              <a:gd name="connsiteX1" fmla="*/ 76468 w 1782331"/>
              <a:gd name="connsiteY1" fmla="*/ 0 h 343228"/>
              <a:gd name="connsiteX2" fmla="*/ 1705863 w 1782331"/>
              <a:gd name="connsiteY2" fmla="*/ 0 h 343228"/>
              <a:gd name="connsiteX3" fmla="*/ 1782331 w 1782331"/>
              <a:gd name="connsiteY3" fmla="*/ 76468 h 343228"/>
              <a:gd name="connsiteX4" fmla="*/ 1782331 w 1782331"/>
              <a:gd name="connsiteY4" fmla="*/ 266760 h 343228"/>
              <a:gd name="connsiteX5" fmla="*/ 1705863 w 1782331"/>
              <a:gd name="connsiteY5" fmla="*/ 343228 h 343228"/>
              <a:gd name="connsiteX6" fmla="*/ 76468 w 1782331"/>
              <a:gd name="connsiteY6" fmla="*/ 343228 h 343228"/>
              <a:gd name="connsiteX7" fmla="*/ 0 w 1782331"/>
              <a:gd name="connsiteY7" fmla="*/ 266760 h 343228"/>
              <a:gd name="connsiteX8" fmla="*/ 0 w 1782331"/>
              <a:gd name="connsiteY8" fmla="*/ 76468 h 343228"/>
              <a:gd name="connsiteX0-1" fmla="*/ 0 w 1782331"/>
              <a:gd name="connsiteY0-2" fmla="*/ 76481 h 343241"/>
              <a:gd name="connsiteX1-3" fmla="*/ 76468 w 1782331"/>
              <a:gd name="connsiteY1-4" fmla="*/ 13 h 343241"/>
              <a:gd name="connsiteX2-5" fmla="*/ 892773 w 1782331"/>
              <a:gd name="connsiteY2-6" fmla="*/ 64307 h 343241"/>
              <a:gd name="connsiteX3-7" fmla="*/ 1705863 w 1782331"/>
              <a:gd name="connsiteY3-8" fmla="*/ 13 h 343241"/>
              <a:gd name="connsiteX4-9" fmla="*/ 1782331 w 1782331"/>
              <a:gd name="connsiteY4-10" fmla="*/ 76481 h 343241"/>
              <a:gd name="connsiteX5-11" fmla="*/ 1782331 w 1782331"/>
              <a:gd name="connsiteY5-12" fmla="*/ 266773 h 343241"/>
              <a:gd name="connsiteX6-13" fmla="*/ 1705863 w 1782331"/>
              <a:gd name="connsiteY6-14" fmla="*/ 343241 h 343241"/>
              <a:gd name="connsiteX7-15" fmla="*/ 76468 w 1782331"/>
              <a:gd name="connsiteY7-16" fmla="*/ 343241 h 343241"/>
              <a:gd name="connsiteX8-17" fmla="*/ 0 w 1782331"/>
              <a:gd name="connsiteY8-18" fmla="*/ 266773 h 343241"/>
              <a:gd name="connsiteX9" fmla="*/ 0 w 1782331"/>
              <a:gd name="connsiteY9" fmla="*/ 76481 h 343241"/>
              <a:gd name="connsiteX0-19" fmla="*/ 0 w 1782331"/>
              <a:gd name="connsiteY0-20" fmla="*/ 76481 h 343241"/>
              <a:gd name="connsiteX1-21" fmla="*/ 76468 w 1782331"/>
              <a:gd name="connsiteY1-22" fmla="*/ 13 h 343241"/>
              <a:gd name="connsiteX2-23" fmla="*/ 892773 w 1782331"/>
              <a:gd name="connsiteY2-24" fmla="*/ 64307 h 343241"/>
              <a:gd name="connsiteX3-25" fmla="*/ 1705863 w 1782331"/>
              <a:gd name="connsiteY3-26" fmla="*/ 13 h 343241"/>
              <a:gd name="connsiteX4-27" fmla="*/ 1782331 w 1782331"/>
              <a:gd name="connsiteY4-28" fmla="*/ 76481 h 343241"/>
              <a:gd name="connsiteX5-29" fmla="*/ 1782331 w 1782331"/>
              <a:gd name="connsiteY5-30" fmla="*/ 266773 h 343241"/>
              <a:gd name="connsiteX6-31" fmla="*/ 1705863 w 1782331"/>
              <a:gd name="connsiteY6-32" fmla="*/ 343241 h 343241"/>
              <a:gd name="connsiteX7-33" fmla="*/ 847677 w 1782331"/>
              <a:gd name="connsiteY7-34" fmla="*/ 308828 h 343241"/>
              <a:gd name="connsiteX8-35" fmla="*/ 76468 w 1782331"/>
              <a:gd name="connsiteY8-36" fmla="*/ 343241 h 343241"/>
              <a:gd name="connsiteX9-37" fmla="*/ 0 w 1782331"/>
              <a:gd name="connsiteY9-38" fmla="*/ 266773 h 343241"/>
              <a:gd name="connsiteX10" fmla="*/ 0 w 1782331"/>
              <a:gd name="connsiteY10" fmla="*/ 76481 h 343241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1782331" h="343241">
                <a:moveTo>
                  <a:pt x="0" y="76481"/>
                </a:moveTo>
                <a:cubicBezTo>
                  <a:pt x="0" y="34249"/>
                  <a:pt x="34236" y="13"/>
                  <a:pt x="76468" y="13"/>
                </a:cubicBezTo>
                <a:cubicBezTo>
                  <a:pt x="346416" y="-1078"/>
                  <a:pt x="622825" y="65398"/>
                  <a:pt x="892773" y="64307"/>
                </a:cubicBezTo>
                <a:cubicBezTo>
                  <a:pt x="1165957" y="65398"/>
                  <a:pt x="1432679" y="-1078"/>
                  <a:pt x="1705863" y="13"/>
                </a:cubicBezTo>
                <a:cubicBezTo>
                  <a:pt x="1748095" y="13"/>
                  <a:pt x="1782331" y="34249"/>
                  <a:pt x="1782331" y="76481"/>
                </a:cubicBezTo>
                <a:lnTo>
                  <a:pt x="1782331" y="266773"/>
                </a:lnTo>
                <a:cubicBezTo>
                  <a:pt x="1782331" y="309005"/>
                  <a:pt x="1748095" y="343241"/>
                  <a:pt x="1705863" y="343241"/>
                </a:cubicBezTo>
                <a:cubicBezTo>
                  <a:pt x="1420927" y="342504"/>
                  <a:pt x="1132613" y="309565"/>
                  <a:pt x="847677" y="308828"/>
                </a:cubicBezTo>
                <a:lnTo>
                  <a:pt x="76468" y="343241"/>
                </a:lnTo>
                <a:cubicBezTo>
                  <a:pt x="34236" y="343241"/>
                  <a:pt x="0" y="309005"/>
                  <a:pt x="0" y="266773"/>
                </a:cubicBezTo>
                <a:lnTo>
                  <a:pt x="0" y="76481"/>
                </a:lnTo>
                <a:close/>
              </a:path>
            </a:pathLst>
          </a:custGeom>
          <a:solidFill>
            <a:srgbClr val="F76CB7"/>
          </a:solidFill>
          <a:ln w="19050">
            <a:solidFill>
              <a:srgbClr val="FFFFFF"/>
            </a:solidFill>
          </a:ln>
          <a:effectLst>
            <a:outerShdw blurRad="76200" dist="50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4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、用英语进行简单的购买圣诞礼物的交流。</a:t>
            </a:r>
            <a:endParaRPr lang="zh-CN" altLang="en-US" sz="24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2" name="圆角矩形 195"/>
          <p:cNvSpPr/>
          <p:nvPr/>
        </p:nvSpPr>
        <p:spPr>
          <a:xfrm rot="38431" flipH="1">
            <a:off x="488950" y="869950"/>
            <a:ext cx="6242050" cy="2393950"/>
          </a:xfrm>
          <a:custGeom>
            <a:avLst/>
            <a:gdLst>
              <a:gd name="connsiteX0" fmla="*/ 0 w 1782331"/>
              <a:gd name="connsiteY0" fmla="*/ 76468 h 343228"/>
              <a:gd name="connsiteX1" fmla="*/ 76468 w 1782331"/>
              <a:gd name="connsiteY1" fmla="*/ 0 h 343228"/>
              <a:gd name="connsiteX2" fmla="*/ 1705863 w 1782331"/>
              <a:gd name="connsiteY2" fmla="*/ 0 h 343228"/>
              <a:gd name="connsiteX3" fmla="*/ 1782331 w 1782331"/>
              <a:gd name="connsiteY3" fmla="*/ 76468 h 343228"/>
              <a:gd name="connsiteX4" fmla="*/ 1782331 w 1782331"/>
              <a:gd name="connsiteY4" fmla="*/ 266760 h 343228"/>
              <a:gd name="connsiteX5" fmla="*/ 1705863 w 1782331"/>
              <a:gd name="connsiteY5" fmla="*/ 343228 h 343228"/>
              <a:gd name="connsiteX6" fmla="*/ 76468 w 1782331"/>
              <a:gd name="connsiteY6" fmla="*/ 343228 h 343228"/>
              <a:gd name="connsiteX7" fmla="*/ 0 w 1782331"/>
              <a:gd name="connsiteY7" fmla="*/ 266760 h 343228"/>
              <a:gd name="connsiteX8" fmla="*/ 0 w 1782331"/>
              <a:gd name="connsiteY8" fmla="*/ 76468 h 343228"/>
              <a:gd name="connsiteX0-1" fmla="*/ 0 w 1782331"/>
              <a:gd name="connsiteY0-2" fmla="*/ 76481 h 343241"/>
              <a:gd name="connsiteX1-3" fmla="*/ 76468 w 1782331"/>
              <a:gd name="connsiteY1-4" fmla="*/ 13 h 343241"/>
              <a:gd name="connsiteX2-5" fmla="*/ 892773 w 1782331"/>
              <a:gd name="connsiteY2-6" fmla="*/ 64307 h 343241"/>
              <a:gd name="connsiteX3-7" fmla="*/ 1705863 w 1782331"/>
              <a:gd name="connsiteY3-8" fmla="*/ 13 h 343241"/>
              <a:gd name="connsiteX4-9" fmla="*/ 1782331 w 1782331"/>
              <a:gd name="connsiteY4-10" fmla="*/ 76481 h 343241"/>
              <a:gd name="connsiteX5-11" fmla="*/ 1782331 w 1782331"/>
              <a:gd name="connsiteY5-12" fmla="*/ 266773 h 343241"/>
              <a:gd name="connsiteX6-13" fmla="*/ 1705863 w 1782331"/>
              <a:gd name="connsiteY6-14" fmla="*/ 343241 h 343241"/>
              <a:gd name="connsiteX7-15" fmla="*/ 76468 w 1782331"/>
              <a:gd name="connsiteY7-16" fmla="*/ 343241 h 343241"/>
              <a:gd name="connsiteX8-17" fmla="*/ 0 w 1782331"/>
              <a:gd name="connsiteY8-18" fmla="*/ 266773 h 343241"/>
              <a:gd name="connsiteX9" fmla="*/ 0 w 1782331"/>
              <a:gd name="connsiteY9" fmla="*/ 76481 h 343241"/>
              <a:gd name="connsiteX0-19" fmla="*/ 0 w 1782331"/>
              <a:gd name="connsiteY0-20" fmla="*/ 76481 h 343241"/>
              <a:gd name="connsiteX1-21" fmla="*/ 76468 w 1782331"/>
              <a:gd name="connsiteY1-22" fmla="*/ 13 h 343241"/>
              <a:gd name="connsiteX2-23" fmla="*/ 892773 w 1782331"/>
              <a:gd name="connsiteY2-24" fmla="*/ 64307 h 343241"/>
              <a:gd name="connsiteX3-25" fmla="*/ 1705863 w 1782331"/>
              <a:gd name="connsiteY3-26" fmla="*/ 13 h 343241"/>
              <a:gd name="connsiteX4-27" fmla="*/ 1782331 w 1782331"/>
              <a:gd name="connsiteY4-28" fmla="*/ 76481 h 343241"/>
              <a:gd name="connsiteX5-29" fmla="*/ 1782331 w 1782331"/>
              <a:gd name="connsiteY5-30" fmla="*/ 266773 h 343241"/>
              <a:gd name="connsiteX6-31" fmla="*/ 1705863 w 1782331"/>
              <a:gd name="connsiteY6-32" fmla="*/ 343241 h 343241"/>
              <a:gd name="connsiteX7-33" fmla="*/ 847677 w 1782331"/>
              <a:gd name="connsiteY7-34" fmla="*/ 308828 h 343241"/>
              <a:gd name="connsiteX8-35" fmla="*/ 76468 w 1782331"/>
              <a:gd name="connsiteY8-36" fmla="*/ 343241 h 343241"/>
              <a:gd name="connsiteX9-37" fmla="*/ 0 w 1782331"/>
              <a:gd name="connsiteY9-38" fmla="*/ 266773 h 343241"/>
              <a:gd name="connsiteX10" fmla="*/ 0 w 1782331"/>
              <a:gd name="connsiteY10" fmla="*/ 76481 h 343241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1782331" h="343241">
                <a:moveTo>
                  <a:pt x="0" y="76481"/>
                </a:moveTo>
                <a:cubicBezTo>
                  <a:pt x="0" y="34249"/>
                  <a:pt x="34236" y="13"/>
                  <a:pt x="76468" y="13"/>
                </a:cubicBezTo>
                <a:cubicBezTo>
                  <a:pt x="346416" y="-1078"/>
                  <a:pt x="622825" y="65398"/>
                  <a:pt x="892773" y="64307"/>
                </a:cubicBezTo>
                <a:cubicBezTo>
                  <a:pt x="1165957" y="65398"/>
                  <a:pt x="1432679" y="-1078"/>
                  <a:pt x="1705863" y="13"/>
                </a:cubicBezTo>
                <a:cubicBezTo>
                  <a:pt x="1748095" y="13"/>
                  <a:pt x="1782331" y="34249"/>
                  <a:pt x="1782331" y="76481"/>
                </a:cubicBezTo>
                <a:lnTo>
                  <a:pt x="1782331" y="266773"/>
                </a:lnTo>
                <a:cubicBezTo>
                  <a:pt x="1782331" y="309005"/>
                  <a:pt x="1748095" y="343241"/>
                  <a:pt x="1705863" y="343241"/>
                </a:cubicBezTo>
                <a:cubicBezTo>
                  <a:pt x="1420927" y="342504"/>
                  <a:pt x="1132613" y="309565"/>
                  <a:pt x="847677" y="308828"/>
                </a:cubicBezTo>
                <a:lnTo>
                  <a:pt x="76468" y="343241"/>
                </a:lnTo>
                <a:cubicBezTo>
                  <a:pt x="34236" y="343241"/>
                  <a:pt x="0" y="309005"/>
                  <a:pt x="0" y="266773"/>
                </a:cubicBezTo>
                <a:lnTo>
                  <a:pt x="0" y="76481"/>
                </a:lnTo>
                <a:close/>
              </a:path>
            </a:pathLst>
          </a:custGeom>
          <a:solidFill>
            <a:srgbClr val="B2D62E"/>
          </a:solidFill>
          <a:ln w="19050">
            <a:solidFill>
              <a:srgbClr val="FFFFFF"/>
            </a:solidFill>
          </a:ln>
          <a:effectLst>
            <a:outerShdw blurRad="76200" dist="50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da-DK" altLang="zh-CN" sz="24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1、能够认读、理解和运用下列句子</a:t>
            </a:r>
            <a:endParaRPr lang="da-DK" altLang="zh-CN" sz="24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/>
            <a:r>
              <a:rPr lang="da-DK" altLang="zh-CN" sz="24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“What would you like for Christmas?”</a:t>
            </a:r>
            <a:endParaRPr lang="da-DK" altLang="zh-CN" sz="24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/>
            <a:r>
              <a:rPr lang="da-DK" altLang="zh-CN" sz="24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da-DK" sz="24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"I would like...."</a:t>
            </a:r>
            <a:endParaRPr lang="en-US" altLang="da-DK" sz="24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7" name="文本框 1456"/>
          <p:cNvSpPr txBox="1"/>
          <p:nvPr/>
        </p:nvSpPr>
        <p:spPr>
          <a:xfrm>
            <a:off x="7092496" y="764896"/>
            <a:ext cx="1016000" cy="107952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marR="0" algn="ctr" defTabSz="91440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kern="1200" cap="none" spc="0" normalizeH="0" baseline="0" noProof="0">
                <a:ln w="12700">
                  <a:solidFill>
                    <a:srgbClr val="FFFFFF"/>
                  </a:solidFill>
                </a:ln>
                <a:solidFill>
                  <a:srgbClr val="F76CB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  <a:cs typeface="+mn-cs"/>
              </a:rPr>
              <a:t>目</a:t>
            </a:r>
            <a:endParaRPr kumimoji="0" sz="8000" kern="1200" cap="none" spc="0" normalizeH="0" baseline="0" noProof="1">
              <a:latin typeface="+mn-ea"/>
              <a:ea typeface="+mn-ea"/>
              <a:cs typeface="+mn-cs"/>
            </a:endParaRPr>
          </a:p>
        </p:txBody>
      </p:sp>
      <p:sp>
        <p:nvSpPr>
          <p:cNvPr id="1458" name="文本框 1457"/>
          <p:cNvSpPr txBox="1"/>
          <p:nvPr/>
        </p:nvSpPr>
        <p:spPr>
          <a:xfrm>
            <a:off x="7020816" y="2205651"/>
            <a:ext cx="1015999" cy="1079529"/>
          </a:xfrm>
          <a:prstGeom prst="rect">
            <a:avLst/>
          </a:prstGeom>
          <a:noFill/>
          <a:effectLst>
            <a:outerShdw dist="38100" sx="200000" sy="200000" algn="l" rotWithShape="0">
              <a:prstClr val="black">
                <a:alpha val="56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lIns="0" tIns="0" rIns="0" bIns="0" anchor="ctr"/>
          <a:lstStyle/>
          <a:p>
            <a:pPr marR="0" algn="ctr" defTabSz="91440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8000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sx="104000" sy="104000" algn="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标</a:t>
            </a:r>
            <a:endParaRPr kumimoji="0" lang="zh-CN" sz="8000" kern="1200" cap="none" spc="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sx="104000" sy="104000" algn="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G:\Kingsun\contents\database\u4\data\05pic\03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0"/>
            <a:ext cx="5473700" cy="410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Box 1"/>
          <p:cNvSpPr txBox="1"/>
          <p:nvPr/>
        </p:nvSpPr>
        <p:spPr>
          <a:xfrm>
            <a:off x="611188" y="5516563"/>
            <a:ext cx="83534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Comic Sans MS" panose="030F0702030302020204" pitchFamily="66" charset="0"/>
              </a:rPr>
              <a:t>Danny and Li Ming are shopping for Christmas gifts in a shop.</a:t>
            </a:r>
            <a:endParaRPr lang="en-US" altLang="zh-CN" sz="2800" b="1" dirty="0">
              <a:latin typeface="Comic Sans MS" panose="030F0702030302020204" pitchFamily="66" charset="0"/>
            </a:endParaRPr>
          </a:p>
        </p:txBody>
      </p:sp>
      <p:sp>
        <p:nvSpPr>
          <p:cNvPr id="4100" name="TextBox 1"/>
          <p:cNvSpPr txBox="1"/>
          <p:nvPr/>
        </p:nvSpPr>
        <p:spPr>
          <a:xfrm>
            <a:off x="611188" y="4652963"/>
            <a:ext cx="73453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Comic Sans MS" panose="030F0702030302020204" pitchFamily="66" charset="0"/>
              </a:rPr>
              <a:t>At Christmas, shops often have </a:t>
            </a:r>
            <a:r>
              <a:rPr lang="en-US" altLang="zh-CN" sz="2800" b="1" err="1">
                <a:latin typeface="Comic Sans MS" panose="030F0702030302020204" pitchFamily="66" charset="0"/>
              </a:rPr>
              <a:t>Santas</a:t>
            </a:r>
            <a:r>
              <a:rPr lang="en-US" altLang="zh-CN" b="1">
                <a:latin typeface="Comic Sans MS" panose="030F0702030302020204" pitchFamily="66" charset="0"/>
              </a:rPr>
              <a:t>.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7" name="内容占位符 3" descr="6593637_182754201554_2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36" t="6638" r="11513" b="7829"/>
          <a:stretch>
            <a:fillRect/>
          </a:stretch>
        </p:blipFill>
        <p:spPr>
          <a:xfrm>
            <a:off x="971550" y="620713"/>
            <a:ext cx="7092950" cy="567213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3" descr="QQ截图201511081108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3" y="838200"/>
            <a:ext cx="8491537" cy="551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115888"/>
            <a:ext cx="1566862" cy="197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33450" y="1771650"/>
            <a:ext cx="70231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solidFill>
                  <a:srgbClr val="C00000"/>
                </a:solidFill>
                <a:latin typeface="Calibri" panose="020F0502020204030204" pitchFamily="34" charset="0"/>
              </a:rPr>
              <a:t>They are shopping for Christmas gifts.</a:t>
            </a:r>
            <a:endParaRPr lang="en-US" altLang="zh-CN" sz="280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0113" y="2708275"/>
            <a:ext cx="70215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solidFill>
                  <a:srgbClr val="C00000"/>
                </a:solidFill>
                <a:latin typeface="Calibri" panose="020F0502020204030204" pitchFamily="34" charset="0"/>
              </a:rPr>
              <a:t>At Christmas.</a:t>
            </a:r>
            <a:endParaRPr lang="en-US" altLang="zh-CN" sz="280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088" y="3716338"/>
            <a:ext cx="7021512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solidFill>
                  <a:srgbClr val="C00000"/>
                </a:solidFill>
                <a:latin typeface="Calibri" panose="020F0502020204030204" pitchFamily="34" charset="0"/>
              </a:rPr>
              <a:t>From China.</a:t>
            </a:r>
            <a:endParaRPr lang="en-US" altLang="zh-CN" sz="280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088" y="4652963"/>
            <a:ext cx="70215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solidFill>
                  <a:srgbClr val="C00000"/>
                </a:solidFill>
                <a:latin typeface="Calibri" panose="020F0502020204030204" pitchFamily="34" charset="0"/>
              </a:rPr>
              <a:t>He wants a big new car.</a:t>
            </a:r>
            <a:endParaRPr lang="en-US" altLang="zh-CN" sz="280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1550" y="5661025"/>
            <a:ext cx="70231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solidFill>
                  <a:srgbClr val="C00000"/>
                </a:solidFill>
                <a:latin typeface="Calibri" panose="020F0502020204030204" pitchFamily="34" charset="0"/>
              </a:rPr>
              <a:t>I think ...</a:t>
            </a:r>
            <a:endParaRPr lang="en-US" altLang="zh-CN" sz="280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3"/>
          <p:cNvSpPr txBox="1"/>
          <p:nvPr/>
        </p:nvSpPr>
        <p:spPr>
          <a:xfrm>
            <a:off x="684213" y="620713"/>
            <a:ext cx="7343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000000"/>
                </a:solidFill>
                <a:latin typeface="Comic Sans MS" panose="030F0702030302020204" pitchFamily="66" charset="0"/>
              </a:rPr>
              <a:t>Listen and Judge</a:t>
            </a:r>
            <a:r>
              <a:rPr lang="en-US" altLang="zh-CN" sz="2800" b="1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听音判断</a:t>
            </a:r>
            <a:r>
              <a:rPr lang="en-US" altLang="zh-CN" sz="2800" b="1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  <a:endParaRPr lang="en-US" altLang="zh-CN" sz="28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6147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613" y="1303338"/>
            <a:ext cx="1550987" cy="1693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684213" y="2063750"/>
            <a:ext cx="8435975" cy="1008063"/>
          </a:xfrm>
          <a:prstGeom prst="round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9" name="矩形 8"/>
          <p:cNvSpPr/>
          <p:nvPr/>
        </p:nvSpPr>
        <p:spPr>
          <a:xfrm>
            <a:off x="684213" y="2349500"/>
            <a:ext cx="785177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rPr>
              <a:t>Danny wants to buy some gifts for Li Ming.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50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8" y="3606800"/>
            <a:ext cx="1550987" cy="1693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684213" y="4365625"/>
            <a:ext cx="8459788" cy="1584325"/>
          </a:xfrm>
          <a:prstGeom prst="round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2" name="矩形 12"/>
          <p:cNvSpPr/>
          <p:nvPr/>
        </p:nvSpPr>
        <p:spPr>
          <a:xfrm>
            <a:off x="684213" y="4437063"/>
            <a:ext cx="8856662" cy="1312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rPr>
              <a:t>Li Ming is going to give Jenny’s family a special gift from Canada for their Christmas tree.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3"/>
          <p:cNvSpPr txBox="1"/>
          <p:nvPr/>
        </p:nvSpPr>
        <p:spPr>
          <a:xfrm>
            <a:off x="684213" y="620713"/>
            <a:ext cx="7343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Comic Sans MS" panose="030F0702030302020204" pitchFamily="66" charset="0"/>
              </a:rPr>
              <a:t>Listen and Judge</a:t>
            </a:r>
            <a:r>
              <a:rPr lang="en-US" altLang="zh-CN" sz="2800" b="1">
                <a:latin typeface="Calibri" panose="020F0502020204030204" pitchFamily="34" charset="0"/>
              </a:rPr>
              <a:t>(</a:t>
            </a:r>
            <a:r>
              <a:rPr lang="zh-CN" altLang="en-US" sz="2800" b="1" dirty="0">
                <a:latin typeface="Calibri" panose="020F0502020204030204" pitchFamily="34" charset="0"/>
              </a:rPr>
              <a:t>听音判断</a:t>
            </a:r>
            <a:r>
              <a:rPr lang="en-US" altLang="zh-CN" sz="2800" b="1">
                <a:latin typeface="Calibri" panose="020F0502020204030204" pitchFamily="34" charset="0"/>
              </a:rPr>
              <a:t>)</a:t>
            </a:r>
            <a:endParaRPr lang="en-US" altLang="zh-CN" sz="2800" b="1" dirty="0">
              <a:latin typeface="Calibri" panose="020F0502020204030204" pitchFamily="34" charset="0"/>
            </a:endParaRPr>
          </a:p>
        </p:txBody>
      </p:sp>
      <p:pic>
        <p:nvPicPr>
          <p:cNvPr id="7171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613" y="1303338"/>
            <a:ext cx="1550987" cy="1693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684213" y="2063750"/>
            <a:ext cx="8435975" cy="1008063"/>
          </a:xfrm>
          <a:prstGeom prst="round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3" name="矩形 8"/>
          <p:cNvSpPr/>
          <p:nvPr/>
        </p:nvSpPr>
        <p:spPr>
          <a:xfrm>
            <a:off x="684213" y="2349500"/>
            <a:ext cx="785177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>
                <a:latin typeface="Comic Sans MS" panose="030F0702030302020204" pitchFamily="66" charset="0"/>
              </a:rPr>
              <a:t>Danny wants to buy some gifts for Li Ming.</a:t>
            </a:r>
            <a:endParaRPr lang="en-US" altLang="zh-CN" sz="2800" b="1" dirty="0">
              <a:latin typeface="Comic Sans MS" panose="030F0702030302020204" pitchFamily="66" charset="0"/>
            </a:endParaRPr>
          </a:p>
        </p:txBody>
      </p:sp>
      <p:pic>
        <p:nvPicPr>
          <p:cNvPr id="7174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8" y="3606800"/>
            <a:ext cx="1550987" cy="1693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684213" y="4365625"/>
            <a:ext cx="8459788" cy="1584325"/>
          </a:xfrm>
          <a:prstGeom prst="round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6" name="矩形 12"/>
          <p:cNvSpPr/>
          <p:nvPr/>
        </p:nvSpPr>
        <p:spPr>
          <a:xfrm>
            <a:off x="684213" y="4437063"/>
            <a:ext cx="8856662" cy="1312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66" charset="0"/>
              </a:rPr>
              <a:t>Li Ming is going to give Jenny’s family a special gift from Canada for their Christmas tree.</a:t>
            </a:r>
            <a:endParaRPr lang="en-US" altLang="zh-CN" sz="2800" b="1" dirty="0">
              <a:latin typeface="Comic Sans MS" panose="030F0702030302020204" pitchFamily="66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5325" y="2244725"/>
            <a:ext cx="804863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4213" y="5084763"/>
            <a:ext cx="804862" cy="75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804025" y="2349500"/>
            <a:ext cx="1901825" cy="5222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his family.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413" y="5229225"/>
            <a:ext cx="1368425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China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6" name="图片 18435" descr="t01eeca5776824b7c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3573463"/>
            <a:ext cx="2852737" cy="2852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11188" y="2133600"/>
            <a:ext cx="71755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What would you like for Christmas?</a:t>
            </a:r>
            <a:endParaRPr lang="en-US" altLang="zh-CN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en-US" altLang="zh-CN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Arial Black" panose="020B0A04020102020204" pitchFamily="34" charset="0"/>
              </a:rPr>
              <a:t>I would like ...</a:t>
            </a:r>
            <a:endParaRPr lang="en-US" altLang="zh-CN" sz="3200" b="1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3"/>
          <p:cNvSpPr txBox="1"/>
          <p:nvPr/>
        </p:nvSpPr>
        <p:spPr>
          <a:xfrm>
            <a:off x="250825" y="4724400"/>
            <a:ext cx="86423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Comic Sans MS" panose="030F0702030302020204" pitchFamily="66" charset="0"/>
              </a:rPr>
              <a:t>What do you want to </a:t>
            </a:r>
            <a:r>
              <a:rPr lang="en-US" altLang="zh-CN" sz="3200" b="1" dirty="0">
                <a:latin typeface="Comic Sans MS" panose="030F0702030302020204" pitchFamily="66" charset="0"/>
              </a:rPr>
              <a:t>like for Christmas</a:t>
            </a:r>
            <a:r>
              <a:rPr lang="en-US" altLang="zh-CN" sz="3200" b="1">
                <a:latin typeface="Comic Sans MS" panose="030F0702030302020204" pitchFamily="66" charset="0"/>
              </a:rPr>
              <a:t>?</a:t>
            </a:r>
            <a:endParaRPr lang="en-US" altLang="zh-CN" sz="3200" b="1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Comic Sans MS" panose="030F0702030302020204" pitchFamily="66" charset="0"/>
              </a:rPr>
              <a:t>I would like a </a:t>
            </a:r>
            <a:r>
              <a:rPr lang="en-US" altLang="zh-CN" sz="3200" b="1" u="sng">
                <a:latin typeface="Comic Sans MS" panose="030F0702030302020204" pitchFamily="66" charset="0"/>
              </a:rPr>
              <a:t>new book</a:t>
            </a:r>
            <a:r>
              <a:rPr lang="en-US" altLang="zh-CN" sz="3200" b="1">
                <a:latin typeface="Comic Sans MS" panose="030F0702030302020204" pitchFamily="66" charset="0"/>
              </a:rPr>
              <a:t>.</a:t>
            </a:r>
            <a:endParaRPr lang="en-US" altLang="zh-CN" sz="3200" b="1" dirty="0">
              <a:latin typeface="Comic Sans MS" panose="030F0702030302020204" pitchFamily="66" charset="0"/>
            </a:endParaRPr>
          </a:p>
        </p:txBody>
      </p:sp>
      <p:pic>
        <p:nvPicPr>
          <p:cNvPr id="8197" name="图片 8196" descr="a24307750_01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836613"/>
            <a:ext cx="6624638" cy="3730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2056</Words>
  <Application>WPS 演示</Application>
  <PresentationFormat>在屏幕上显示</PresentationFormat>
  <Paragraphs>104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Comic Sans MS</vt:lpstr>
      <vt:lpstr>华文宋体</vt:lpstr>
      <vt:lpstr>华文细黑</vt:lpstr>
      <vt:lpstr>Calibri</vt:lpstr>
      <vt:lpstr>Arial Black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4</cp:revision>
  <dcterms:created xsi:type="dcterms:W3CDTF">2016-10-22T03:21:00Z</dcterms:created>
  <dcterms:modified xsi:type="dcterms:W3CDTF">2023-09-30T11:55:20Z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C62FDE7B3063411FAF0B28C7C3E06C0E_13</vt:lpwstr>
  </property>
  <property fmtid="{D5CDD505-2E9C-101B-9397-08002B2CF9AE}" pid="3" name="KSOProductBuildVer">
    <vt:lpwstr>2052-12.1.0.15374</vt:lpwstr>
  </property>
</Properties>
</file>