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handoutMasterIdLst>
    <p:handoutMasterId r:id="rId54"/>
  </p:handoutMasterIdLst>
  <p:sldIdLst>
    <p:sldId id="383" r:id="rId4"/>
    <p:sldId id="490" r:id="rId6"/>
    <p:sldId id="256" r:id="rId7"/>
    <p:sldId id="489" r:id="rId8"/>
    <p:sldId id="491" r:id="rId9"/>
    <p:sldId id="484" r:id="rId10"/>
    <p:sldId id="528" r:id="rId11"/>
    <p:sldId id="529" r:id="rId12"/>
    <p:sldId id="531" r:id="rId13"/>
    <p:sldId id="530" r:id="rId14"/>
    <p:sldId id="533" r:id="rId15"/>
    <p:sldId id="534" r:id="rId16"/>
    <p:sldId id="535" r:id="rId17"/>
    <p:sldId id="532" r:id="rId18"/>
    <p:sldId id="537" r:id="rId19"/>
    <p:sldId id="536" r:id="rId20"/>
    <p:sldId id="539" r:id="rId21"/>
    <p:sldId id="538" r:id="rId22"/>
    <p:sldId id="541" r:id="rId23"/>
    <p:sldId id="542" r:id="rId24"/>
    <p:sldId id="543" r:id="rId25"/>
    <p:sldId id="544" r:id="rId26"/>
    <p:sldId id="546" r:id="rId27"/>
    <p:sldId id="547" r:id="rId28"/>
    <p:sldId id="550" r:id="rId29"/>
    <p:sldId id="551" r:id="rId30"/>
    <p:sldId id="556" r:id="rId31"/>
    <p:sldId id="553" r:id="rId32"/>
    <p:sldId id="555" r:id="rId33"/>
    <p:sldId id="557" r:id="rId34"/>
    <p:sldId id="558" r:id="rId35"/>
    <p:sldId id="559" r:id="rId36"/>
    <p:sldId id="552" r:id="rId37"/>
    <p:sldId id="560" r:id="rId38"/>
    <p:sldId id="564" r:id="rId39"/>
    <p:sldId id="561" r:id="rId40"/>
    <p:sldId id="567" r:id="rId41"/>
    <p:sldId id="566" r:id="rId42"/>
    <p:sldId id="568" r:id="rId43"/>
    <p:sldId id="565" r:id="rId44"/>
    <p:sldId id="570" r:id="rId45"/>
    <p:sldId id="569" r:id="rId46"/>
    <p:sldId id="571" r:id="rId47"/>
    <p:sldId id="572" r:id="rId48"/>
    <p:sldId id="574" r:id="rId49"/>
    <p:sldId id="575" r:id="rId50"/>
    <p:sldId id="573" r:id="rId51"/>
    <p:sldId id="527" r:id="rId52"/>
    <p:sldId id="580" r:id="rId53"/>
  </p:sldIdLst>
  <p:sldSz cx="9144000" cy="5143500"/>
  <p:notesSz cx="6858000" cy="9144000"/>
  <p:custDataLst>
    <p:tags r:id="rId5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5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BE8F3F"/>
    <a:srgbClr val="FF00FF"/>
    <a:srgbClr val="0000FF"/>
    <a:srgbClr val="66FFFF"/>
    <a:srgbClr val="F7FFFF"/>
    <a:srgbClr val="FF9900"/>
    <a:srgbClr val="47D5A9"/>
    <a:srgbClr val="D236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027"/>
    <p:restoredTop sz="96256"/>
  </p:normalViewPr>
  <p:slideViewPr>
    <p:cSldViewPr showGuides="1">
      <p:cViewPr varScale="1">
        <p:scale>
          <a:sx n="146" d="100"/>
          <a:sy n="146" d="100"/>
        </p:scale>
        <p:origin x="378" y="132"/>
      </p:cViewPr>
      <p:guideLst>
        <p:guide orient="horz" pos="165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gs" Target="tags/tag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AD9FACE-580F-4579-8AB8-35AD989E0AB8}"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9CF1F89E-2173-46A4-9D3A-63D1051A08B6}"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A07C20C-16D7-4F81-80A3-60FB39FC4336}"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DB1B592D-D65B-445A-BE3C-051FF3C71B97}"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2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2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alpha val="100000"/>
              </a:srgbClr>
            </a:solidFill>
            <a:miter lim="800000"/>
          </a:ln>
        </p:spPr>
      </p:sp>
      <p:sp>
        <p:nvSpPr>
          <p:cNvPr id="3072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072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072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277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277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Grp="1" noRot="1" noChangeAspect="1" noTextEdit="1"/>
          </p:cNvSpPr>
          <p:nvPr>
            <p:ph type="sldImg"/>
          </p:nvPr>
        </p:nvSpPr>
        <p:spPr>
          <a:ln>
            <a:solidFill>
              <a:srgbClr val="000000">
                <a:alpha val="100000"/>
              </a:srgbClr>
            </a:solidFill>
            <a:miter lim="800000"/>
          </a:ln>
        </p:spPr>
      </p:sp>
      <p:sp>
        <p:nvSpPr>
          <p:cNvPr id="348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48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48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68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68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alpha val="100000"/>
              </a:srgbClr>
            </a:solidFill>
            <a:miter lim="800000"/>
          </a:ln>
        </p:spPr>
      </p:sp>
      <p:sp>
        <p:nvSpPr>
          <p:cNvPr id="389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89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89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09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09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ln>
            <a:solidFill>
              <a:srgbClr val="000000">
                <a:alpha val="100000"/>
              </a:srgbClr>
            </a:solidFill>
            <a:miter lim="800000"/>
          </a:ln>
        </p:spPr>
      </p:sp>
      <p:sp>
        <p:nvSpPr>
          <p:cNvPr id="430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30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30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1"/>
          <p:cNvSpPr>
            <a:spLocks noGrp="1" noRot="1" noChangeAspect="1" noTextEdit="1"/>
          </p:cNvSpPr>
          <p:nvPr>
            <p:ph type="sldImg"/>
          </p:nvPr>
        </p:nvSpPr>
        <p:spPr>
          <a:ln>
            <a:solidFill>
              <a:srgbClr val="000000">
                <a:alpha val="100000"/>
              </a:srgbClr>
            </a:solidFill>
            <a:miter lim="800000"/>
          </a:ln>
        </p:spPr>
      </p:sp>
      <p:sp>
        <p:nvSpPr>
          <p:cNvPr id="4505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506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506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710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710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915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915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2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2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12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12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ln>
            <a:solidFill>
              <a:srgbClr val="000000">
                <a:alpha val="100000"/>
              </a:srgbClr>
            </a:solidFill>
            <a:miter lim="800000"/>
          </a:ln>
        </p:spPr>
      </p:sp>
      <p:sp>
        <p:nvSpPr>
          <p:cNvPr id="5325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325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325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幻灯片图像占位符 1"/>
          <p:cNvSpPr>
            <a:spLocks noGrp="1" noRot="1" noChangeAspect="1" noTextEdit="1"/>
          </p:cNvSpPr>
          <p:nvPr>
            <p:ph type="sldImg"/>
          </p:nvPr>
        </p:nvSpPr>
        <p:spPr>
          <a:ln>
            <a:solidFill>
              <a:srgbClr val="000000">
                <a:alpha val="100000"/>
              </a:srgbClr>
            </a:solidFill>
            <a:miter lim="800000"/>
          </a:ln>
        </p:spPr>
      </p:sp>
      <p:sp>
        <p:nvSpPr>
          <p:cNvPr id="5529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530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530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1"/>
          <p:cNvSpPr>
            <a:spLocks noGrp="1" noRot="1" noChangeAspect="1" noTextEdit="1"/>
          </p:cNvSpPr>
          <p:nvPr>
            <p:ph type="sldImg"/>
          </p:nvPr>
        </p:nvSpPr>
        <p:spPr>
          <a:ln>
            <a:solidFill>
              <a:srgbClr val="000000">
                <a:alpha val="100000"/>
              </a:srgbClr>
            </a:solidFill>
            <a:miter lim="800000"/>
          </a:ln>
        </p:spPr>
      </p:sp>
      <p:sp>
        <p:nvSpPr>
          <p:cNvPr id="5734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734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734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幻灯片图像占位符 1"/>
          <p:cNvSpPr>
            <a:spLocks noGrp="1" noRot="1" noChangeAspect="1" noTextEdit="1"/>
          </p:cNvSpPr>
          <p:nvPr>
            <p:ph type="sldImg"/>
          </p:nvPr>
        </p:nvSpPr>
        <p:spPr>
          <a:ln>
            <a:solidFill>
              <a:srgbClr val="000000">
                <a:alpha val="100000"/>
              </a:srgbClr>
            </a:solidFill>
            <a:miter lim="800000"/>
          </a:ln>
        </p:spPr>
      </p:sp>
      <p:sp>
        <p:nvSpPr>
          <p:cNvPr id="5939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939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939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1"/>
          <p:cNvSpPr>
            <a:spLocks noGrp="1" noRot="1" noChangeAspect="1" noTextEdit="1"/>
          </p:cNvSpPr>
          <p:nvPr>
            <p:ph type="sldImg"/>
          </p:nvPr>
        </p:nvSpPr>
        <p:spPr>
          <a:ln>
            <a:solidFill>
              <a:srgbClr val="000000">
                <a:alpha val="100000"/>
              </a:srgbClr>
            </a:solidFill>
            <a:miter lim="800000"/>
          </a:ln>
        </p:spPr>
      </p:sp>
      <p:sp>
        <p:nvSpPr>
          <p:cNvPr id="614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144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144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幻灯片图像占位符 1"/>
          <p:cNvSpPr>
            <a:spLocks noGrp="1" noRot="1" noChangeAspect="1" noTextEdit="1"/>
          </p:cNvSpPr>
          <p:nvPr>
            <p:ph type="sldImg"/>
          </p:nvPr>
        </p:nvSpPr>
        <p:spPr>
          <a:ln>
            <a:solidFill>
              <a:srgbClr val="000000">
                <a:alpha val="100000"/>
              </a:srgbClr>
            </a:solidFill>
            <a:miter lim="800000"/>
          </a:ln>
        </p:spPr>
      </p:sp>
      <p:sp>
        <p:nvSpPr>
          <p:cNvPr id="6349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349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349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solidFill>
              <a:srgbClr val="000000">
                <a:alpha val="100000"/>
              </a:srgbClr>
            </a:solidFill>
            <a:miter lim="800000"/>
          </a:ln>
        </p:spPr>
      </p:sp>
      <p:sp>
        <p:nvSpPr>
          <p:cNvPr id="6553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554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554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solidFill>
              <a:srgbClr val="000000">
                <a:alpha val="100000"/>
              </a:srgbClr>
            </a:solidFill>
            <a:miter lim="800000"/>
          </a:ln>
        </p:spPr>
      </p:sp>
      <p:sp>
        <p:nvSpPr>
          <p:cNvPr id="6758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758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758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幻灯片图像占位符 1"/>
          <p:cNvSpPr>
            <a:spLocks noGrp="1" noRot="1" noChangeAspect="1" noTextEdit="1"/>
          </p:cNvSpPr>
          <p:nvPr>
            <p:ph type="sldImg"/>
          </p:nvPr>
        </p:nvSpPr>
        <p:spPr>
          <a:ln>
            <a:solidFill>
              <a:srgbClr val="000000">
                <a:alpha val="100000"/>
              </a:srgbClr>
            </a:solidFill>
            <a:miter lim="800000"/>
          </a:ln>
        </p:spPr>
      </p:sp>
      <p:sp>
        <p:nvSpPr>
          <p:cNvPr id="6963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963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963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33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33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1"/>
          <p:cNvSpPr>
            <a:spLocks noGrp="1" noRot="1" noChangeAspect="1" noTextEdit="1"/>
          </p:cNvSpPr>
          <p:nvPr>
            <p:ph type="sldImg"/>
          </p:nvPr>
        </p:nvSpPr>
        <p:spPr>
          <a:ln>
            <a:solidFill>
              <a:srgbClr val="000000">
                <a:alpha val="100000"/>
              </a:srgbClr>
            </a:solidFill>
            <a:miter lim="800000"/>
          </a:ln>
        </p:spPr>
      </p:sp>
      <p:sp>
        <p:nvSpPr>
          <p:cNvPr id="7168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168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168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1"/>
          <p:cNvSpPr>
            <a:spLocks noGrp="1" noRot="1" noChangeAspect="1" noTextEdit="1"/>
          </p:cNvSpPr>
          <p:nvPr>
            <p:ph type="sldImg"/>
          </p:nvPr>
        </p:nvSpPr>
        <p:spPr>
          <a:ln>
            <a:solidFill>
              <a:srgbClr val="000000">
                <a:alpha val="100000"/>
              </a:srgbClr>
            </a:solidFill>
            <a:miter lim="800000"/>
          </a:ln>
        </p:spPr>
      </p:sp>
      <p:sp>
        <p:nvSpPr>
          <p:cNvPr id="7373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373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373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幻灯片图像占位符 1"/>
          <p:cNvSpPr>
            <a:spLocks noGrp="1" noRot="1" noChangeAspect="1" noTextEdit="1"/>
          </p:cNvSpPr>
          <p:nvPr>
            <p:ph type="sldImg"/>
          </p:nvPr>
        </p:nvSpPr>
        <p:spPr>
          <a:ln>
            <a:solidFill>
              <a:srgbClr val="000000">
                <a:alpha val="100000"/>
              </a:srgbClr>
            </a:solidFill>
            <a:miter lim="800000"/>
          </a:ln>
        </p:spPr>
      </p:sp>
      <p:sp>
        <p:nvSpPr>
          <p:cNvPr id="7577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578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578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782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782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幻灯片图像占位符 1"/>
          <p:cNvSpPr>
            <a:spLocks noGrp="1" noRot="1" noChangeAspect="1" noTextEdit="1"/>
          </p:cNvSpPr>
          <p:nvPr>
            <p:ph type="sldImg"/>
          </p:nvPr>
        </p:nvSpPr>
        <p:spPr>
          <a:ln>
            <a:solidFill>
              <a:srgbClr val="000000">
                <a:alpha val="100000"/>
              </a:srgbClr>
            </a:solidFill>
            <a:miter lim="800000"/>
          </a:ln>
        </p:spPr>
      </p:sp>
      <p:sp>
        <p:nvSpPr>
          <p:cNvPr id="7987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987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987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幻灯片图像占位符 1"/>
          <p:cNvSpPr>
            <a:spLocks noGrp="1" noRot="1" noChangeAspect="1" noTextEdit="1"/>
          </p:cNvSpPr>
          <p:nvPr>
            <p:ph type="sldImg"/>
          </p:nvPr>
        </p:nvSpPr>
        <p:spPr>
          <a:ln>
            <a:solidFill>
              <a:srgbClr val="000000">
                <a:alpha val="100000"/>
              </a:srgbClr>
            </a:solidFill>
            <a:miter lim="800000"/>
          </a:ln>
        </p:spPr>
      </p:sp>
      <p:sp>
        <p:nvSpPr>
          <p:cNvPr id="8192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192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192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a:ln>
            <a:solidFill>
              <a:srgbClr val="000000">
                <a:alpha val="100000"/>
              </a:srgbClr>
            </a:solidFill>
            <a:miter lim="800000"/>
          </a:ln>
        </p:spPr>
      </p:sp>
      <p:sp>
        <p:nvSpPr>
          <p:cNvPr id="8397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397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397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a:ln>
            <a:solidFill>
              <a:srgbClr val="000000">
                <a:alpha val="100000"/>
              </a:srgbClr>
            </a:solidFill>
            <a:miter lim="800000"/>
          </a:ln>
        </p:spPr>
      </p:sp>
      <p:sp>
        <p:nvSpPr>
          <p:cNvPr id="860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60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60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a:ln>
            <a:solidFill>
              <a:srgbClr val="000000">
                <a:alpha val="100000"/>
              </a:srgbClr>
            </a:solidFill>
            <a:miter lim="800000"/>
          </a:ln>
        </p:spPr>
      </p:sp>
      <p:sp>
        <p:nvSpPr>
          <p:cNvPr id="880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80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80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1"/>
          <p:cNvSpPr>
            <a:spLocks noGrp="1" noRot="1" noChangeAspect="1" noTextEdit="1"/>
          </p:cNvSpPr>
          <p:nvPr>
            <p:ph type="sldImg"/>
          </p:nvPr>
        </p:nvSpPr>
        <p:spPr>
          <a:ln>
            <a:solidFill>
              <a:srgbClr val="000000">
                <a:alpha val="100000"/>
              </a:srgbClr>
            </a:solidFill>
            <a:miter lim="800000"/>
          </a:ln>
        </p:spPr>
      </p:sp>
      <p:sp>
        <p:nvSpPr>
          <p:cNvPr id="901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01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01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53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53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幻灯片图像占位符 1"/>
          <p:cNvSpPr>
            <a:spLocks noGrp="1" noRot="1" noChangeAspect="1" noTextEdit="1"/>
          </p:cNvSpPr>
          <p:nvPr>
            <p:ph type="sldImg"/>
          </p:nvPr>
        </p:nvSpPr>
        <p:spPr>
          <a:ln>
            <a:solidFill>
              <a:srgbClr val="000000">
                <a:alpha val="100000"/>
              </a:srgbClr>
            </a:solidFill>
            <a:miter lim="800000"/>
          </a:ln>
        </p:spPr>
      </p:sp>
      <p:sp>
        <p:nvSpPr>
          <p:cNvPr id="921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21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21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幻灯片图像占位符 1"/>
          <p:cNvSpPr>
            <a:spLocks noGrp="1" noRot="1" noChangeAspect="1" noTextEdit="1"/>
          </p:cNvSpPr>
          <p:nvPr>
            <p:ph type="sldImg"/>
          </p:nvPr>
        </p:nvSpPr>
        <p:spPr>
          <a:ln>
            <a:solidFill>
              <a:srgbClr val="000000">
                <a:alpha val="100000"/>
              </a:srgbClr>
            </a:solidFill>
            <a:miter lim="800000"/>
          </a:ln>
        </p:spPr>
      </p:sp>
      <p:sp>
        <p:nvSpPr>
          <p:cNvPr id="942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42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42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1"/>
          <p:cNvSpPr>
            <a:spLocks noGrp="1" noRot="1" noChangeAspect="1" noTextEdit="1"/>
          </p:cNvSpPr>
          <p:nvPr>
            <p:ph type="sldImg"/>
          </p:nvPr>
        </p:nvSpPr>
        <p:spPr>
          <a:ln>
            <a:solidFill>
              <a:srgbClr val="000000">
                <a:alpha val="100000"/>
              </a:srgbClr>
            </a:solidFill>
            <a:miter lim="800000"/>
          </a:ln>
        </p:spPr>
      </p:sp>
      <p:sp>
        <p:nvSpPr>
          <p:cNvPr id="9625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626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626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幻灯片图像占位符 1"/>
          <p:cNvSpPr>
            <a:spLocks noGrp="1" noRot="1" noChangeAspect="1" noTextEdit="1"/>
          </p:cNvSpPr>
          <p:nvPr>
            <p:ph type="sldImg"/>
          </p:nvPr>
        </p:nvSpPr>
        <p:spPr>
          <a:ln>
            <a:solidFill>
              <a:srgbClr val="000000">
                <a:alpha val="100000"/>
              </a:srgbClr>
            </a:solidFill>
            <a:miter lim="800000"/>
          </a:ln>
        </p:spPr>
      </p:sp>
      <p:sp>
        <p:nvSpPr>
          <p:cNvPr id="9830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830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830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
          <p:cNvSpPr>
            <a:spLocks noGrp="1" noRot="1" noChangeAspect="1" noTextEdit="1"/>
          </p:cNvSpPr>
          <p:nvPr>
            <p:ph type="sldImg"/>
          </p:nvPr>
        </p:nvSpPr>
        <p:spPr>
          <a:ln>
            <a:solidFill>
              <a:srgbClr val="000000">
                <a:alpha val="100000"/>
              </a:srgbClr>
            </a:solidFill>
            <a:miter lim="800000"/>
          </a:ln>
        </p:spPr>
      </p:sp>
      <p:sp>
        <p:nvSpPr>
          <p:cNvPr id="10035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035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035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
          <p:cNvSpPr>
            <a:spLocks noGrp="1" noRot="1" noChangeAspect="1" noTextEdit="1"/>
          </p:cNvSpPr>
          <p:nvPr>
            <p:ph type="sldImg"/>
          </p:nvPr>
        </p:nvSpPr>
        <p:spPr>
          <a:ln>
            <a:solidFill>
              <a:srgbClr val="000000">
                <a:alpha val="100000"/>
              </a:srgbClr>
            </a:solidFill>
            <a:miter lim="800000"/>
          </a:ln>
        </p:spPr>
      </p:sp>
      <p:sp>
        <p:nvSpPr>
          <p:cNvPr id="1024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24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24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74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74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253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253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a:ln>
            <a:solidFill>
              <a:srgbClr val="000000">
                <a:alpha val="100000"/>
              </a:srgbClr>
            </a:solidFill>
            <a:miter lim="800000"/>
          </a:ln>
        </p:spPr>
      </p:sp>
      <p:sp>
        <p:nvSpPr>
          <p:cNvPr id="2457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458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458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662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662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867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867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4" name="同侧圆角矩形 3"/>
          <p:cNvSpPr/>
          <p:nvPr/>
        </p:nvSpPr>
        <p:spPr bwMode="auto">
          <a:xfrm flipV="1">
            <a:off x="3629025" y="1588"/>
            <a:ext cx="1885950" cy="501650"/>
          </a:xfrm>
          <a:prstGeom prst="round2SameRect">
            <a:avLst/>
          </a:prstGeom>
          <a:solidFill>
            <a:srgbClr val="2F43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2053" name="图片 5"/>
          <p:cNvPicPr>
            <a:picLocks noChangeAspect="1"/>
          </p:cNvPicPr>
          <p:nvPr userDrawn="1"/>
        </p:nvPicPr>
        <p:blipFill>
          <a:blip r:embed="rId3"/>
          <a:stretch>
            <a:fillRect/>
          </a:stretch>
        </p:blipFill>
        <p:spPr>
          <a:xfrm>
            <a:off x="0" y="-11112"/>
            <a:ext cx="842963" cy="84455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6"/>
          <p:cNvPicPr>
            <a:picLocks noChangeAspect="1"/>
          </p:cNvPicPr>
          <p:nvPr userDrawn="1"/>
        </p:nvPicPr>
        <p:blipFill>
          <a:blip r:embed="rId3"/>
          <a:srcRect t="45023"/>
          <a:stretch>
            <a:fillRect/>
          </a:stretch>
        </p:blipFill>
        <p:spPr>
          <a:xfrm>
            <a:off x="5148263" y="-20637"/>
            <a:ext cx="1871662" cy="227012"/>
          </a:xfrm>
          <a:prstGeom prst="rect">
            <a:avLst/>
          </a:prstGeom>
          <a:noFill/>
          <a:ln w="9525">
            <a:noFill/>
          </a:ln>
        </p:spPr>
      </p:pic>
      <p:pic>
        <p:nvPicPr>
          <p:cNvPr id="3077" name="图片 5"/>
          <p:cNvPicPr>
            <a:picLocks noChangeAspect="1"/>
          </p:cNvPicPr>
          <p:nvPr userDrawn="1"/>
        </p:nvPicPr>
        <p:blipFill>
          <a:blip r:embed="rId4"/>
          <a:stretch>
            <a:fillRect/>
          </a:stretch>
        </p:blipFill>
        <p:spPr>
          <a:xfrm>
            <a:off x="8388350" y="4608513"/>
            <a:ext cx="773113" cy="771525"/>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2"/>
          <a:stretch>
            <a:fillRect/>
          </a:stretch>
        </p:blipFill>
        <p:spPr>
          <a:xfrm>
            <a:off x="1588" y="0"/>
            <a:ext cx="9140825" cy="5143500"/>
          </a:xfrm>
          <a:prstGeom prst="rect">
            <a:avLst/>
          </a:prstGeom>
          <a:noFill/>
          <a:ln w="9525">
            <a:noFill/>
          </a:ln>
        </p:spPr>
      </p:pic>
      <p:sp>
        <p:nvSpPr>
          <p:cNvPr id="4" name="矩形 3"/>
          <p:cNvSpPr/>
          <p:nvPr/>
        </p:nvSpPr>
        <p:spPr>
          <a:xfrm>
            <a:off x="0" y="1347788"/>
            <a:ext cx="9144000" cy="2232025"/>
          </a:xfrm>
          <a:prstGeom prst="rect">
            <a:avLst/>
          </a:prstGeom>
          <a:solidFill>
            <a:schemeClr val="bg1">
              <a:alpha val="88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2"/>
          <a:stretch>
            <a:fillRect/>
          </a:stretch>
        </p:blipFill>
        <p:spPr>
          <a:xfrm>
            <a:off x="1588" y="0"/>
            <a:ext cx="9140825" cy="514350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7.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5.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5"/>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slide" Target="slide26.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9" Type="http://schemas.openxmlformats.org/officeDocument/2006/relationships/image" Target="../media/image23.png"/><Relationship Id="rId8" Type="http://schemas.microsoft.com/office/2007/relationships/media" Target="file:///\\pc-2\&#19978;&#35838;&#35838;&#20214;&#27719;&#24635;\&#24453;&#26657;&#23545;\R&#20116;&#35821;&#19979;&#12304;&#25945;&#26696;&#29256;&#12305;\&#31532;&#22235;&#21333;&#20803;\10%20&#20891;&#31070;&#12304;&#25945;&#26696;&#21305;&#37197;&#29256;&#12305;&#25512;&#33616;&#10084;\&#34935;.wmv" TargetMode="External"/><Relationship Id="rId7" Type="http://schemas.openxmlformats.org/officeDocument/2006/relationships/video" Target="file:///\\pc-2\&#19978;&#35838;&#35838;&#20214;&#27719;&#24635;\&#24453;&#26657;&#23545;\R&#20116;&#35821;&#19979;&#12304;&#25945;&#26696;&#29256;&#12305;\&#31532;&#22235;&#21333;&#20803;\10%20&#20891;&#31070;&#12304;&#25945;&#26696;&#21305;&#37197;&#29256;&#12305;&#25512;&#33616;&#10084;\&#34935;.wmv" TargetMode="External"/><Relationship Id="rId6" Type="http://schemas.openxmlformats.org/officeDocument/2006/relationships/image" Target="../media/image22.png"/><Relationship Id="rId5" Type="http://schemas.microsoft.com/office/2007/relationships/media" Target="file:///\\pc-2\&#19978;&#35838;&#35838;&#20214;&#27719;&#24635;\&#24453;&#26657;&#23545;\R&#20116;&#35821;&#19979;&#12304;&#25945;&#26696;&#29256;&#12305;\&#31532;&#22235;&#21333;&#20803;\10%20&#20891;&#31070;&#12304;&#25945;&#26696;&#21305;&#37197;&#29256;&#12305;&#25512;&#33616;&#10084;\&#40836;.wmv" TargetMode="External"/><Relationship Id="rId4" Type="http://schemas.openxmlformats.org/officeDocument/2006/relationships/video" Target="file:///\\pc-2\&#19978;&#35838;&#35838;&#20214;&#27719;&#24635;\&#24453;&#26657;&#23545;\R&#20116;&#35821;&#19979;&#12304;&#25945;&#26696;&#29256;&#12305;\&#31532;&#22235;&#21333;&#20803;\10%20&#20891;&#31070;&#12304;&#25945;&#26696;&#21305;&#37197;&#29256;&#12305;&#25512;&#33616;&#10084;\&#40836;.wmv" TargetMode="External"/><Relationship Id="rId3" Type="http://schemas.openxmlformats.org/officeDocument/2006/relationships/image" Target="../media/image21.png"/><Relationship Id="rId2" Type="http://schemas.microsoft.com/office/2007/relationships/media" Target="file:///\\pc-2\&#19978;&#35838;&#35838;&#20214;&#27719;&#24635;\&#24453;&#26657;&#23545;\R&#20116;&#35821;&#19979;&#12304;&#25945;&#26696;&#29256;&#12305;\&#31532;&#22235;&#21333;&#20803;\10%20&#20891;&#31070;&#12304;&#25945;&#26696;&#21305;&#37197;&#29256;&#12305;&#25512;&#33616;&#10084;\&#24904;.wmv" TargetMode="External"/><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video" Target="file:///\\pc-2\&#19978;&#35838;&#35838;&#20214;&#27719;&#24635;\&#24453;&#26657;&#23545;\R&#20116;&#35821;&#19979;&#12304;&#25945;&#26696;&#29256;&#12305;\&#31532;&#22235;&#21333;&#20803;\10%20&#20891;&#31070;&#12304;&#25945;&#26696;&#21305;&#37197;&#29256;&#12305;&#25512;&#33616;&#10084;\&#24904;.wmv"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slide" Target="slide2.xml"/><Relationship Id="rId1" Type="http://schemas.openxmlformats.org/officeDocument/2006/relationships/hyperlink" Target="&#20851;&#20113;&#38271;&#21038;&#39592;&#30103;&#20260;.mp4"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image" Target="../media/image1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9">
            <a:hlinkClick r:id="rId1" action="ppaction://hlinksldjump"/>
          </p:cNvPr>
          <p:cNvSpPr/>
          <p:nvPr/>
        </p:nvSpPr>
        <p:spPr>
          <a:xfrm>
            <a:off x="2124075" y="2211388"/>
            <a:ext cx="1627188" cy="584200"/>
          </a:xfrm>
          <a:prstGeom prst="rect">
            <a:avLst/>
          </a:prstGeom>
          <a:noFill/>
          <a:ln w="9525">
            <a:noFill/>
          </a:ln>
        </p:spPr>
        <p:txBody>
          <a:bodyPr wrap="none">
            <a:spAutoFit/>
          </a:bodyPr>
          <a:p>
            <a:pPr algn="ctr"/>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sp>
        <p:nvSpPr>
          <p:cNvPr id="8195" name="矩形 9">
            <a:hlinkClick r:id="rId2" action="ppaction://hlinksldjump"/>
          </p:cNvPr>
          <p:cNvSpPr/>
          <p:nvPr/>
        </p:nvSpPr>
        <p:spPr>
          <a:xfrm>
            <a:off x="5219700" y="2211388"/>
            <a:ext cx="1627188" cy="584200"/>
          </a:xfrm>
          <a:prstGeom prst="rect">
            <a:avLst/>
          </a:prstGeom>
          <a:noFill/>
          <a:ln w="9525">
            <a:noFill/>
          </a:ln>
        </p:spPr>
        <p:txBody>
          <a:bodyPr wrap="none">
            <a:spAutoFit/>
          </a:bodyPr>
          <a:p>
            <a:pPr algn="ctr"/>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00113" y="700088"/>
            <a:ext cx="1833563" cy="604838"/>
          </a:xfrm>
          <a:prstGeom prst="rect">
            <a:avLst/>
          </a:prstGeom>
        </p:spPr>
        <p:txBody>
          <a:bodyPr wrap="non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写一写：</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pic>
        <p:nvPicPr>
          <p:cNvPr id="7" name="慈.wmv">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1082675" y="1708150"/>
            <a:ext cx="2051050" cy="2066925"/>
          </a:xfrm>
          <a:prstGeom prst="rect">
            <a:avLst/>
          </a:prstGeom>
          <a:noFill/>
          <a:ln w="9525">
            <a:noFill/>
          </a:ln>
        </p:spPr>
      </p:pic>
      <p:pic>
        <p:nvPicPr>
          <p:cNvPr id="8" name="龄.wmv">
            <a:hlinkClick r:id="" action="ppaction://media"/>
          </p:cNvPr>
          <p:cNvPicPr>
            <a:picLocks noRot="1" noChangeAspect="1"/>
          </p:cNvPicPr>
          <p:nvPr>
            <a:videoFile r:link="rId4"/>
            <p:extLst>
              <p:ext uri="{DAA4B4D4-6D71-4841-9C94-3DE7FCFB9230}">
                <p14:media xmlns:p14="http://schemas.microsoft.com/office/powerpoint/2010/main" r:link="rId5"/>
              </p:ext>
            </p:extLst>
          </p:nvPr>
        </p:nvPicPr>
        <p:blipFill>
          <a:blip r:embed="rId6"/>
          <a:stretch>
            <a:fillRect/>
          </a:stretch>
        </p:blipFill>
        <p:spPr>
          <a:xfrm>
            <a:off x="3421063" y="1708150"/>
            <a:ext cx="2232025" cy="2160588"/>
          </a:xfrm>
          <a:prstGeom prst="rect">
            <a:avLst/>
          </a:prstGeom>
          <a:noFill/>
          <a:ln w="9525">
            <a:noFill/>
          </a:ln>
        </p:spPr>
      </p:pic>
      <p:pic>
        <p:nvPicPr>
          <p:cNvPr id="11" name="衷.wmv">
            <a:hlinkClick r:id="" action="ppaction://media"/>
          </p:cNvPr>
          <p:cNvPicPr>
            <a:picLocks noRot="1" noChangeAspect="1"/>
          </p:cNvPicPr>
          <p:nvPr>
            <a:videoFile r:link="rId7"/>
            <p:extLst>
              <p:ext uri="{DAA4B4D4-6D71-4841-9C94-3DE7FCFB9230}">
                <p14:media xmlns:p14="http://schemas.microsoft.com/office/powerpoint/2010/main" r:link="rId8"/>
              </p:ext>
            </p:extLst>
          </p:nvPr>
        </p:nvPicPr>
        <p:blipFill>
          <a:blip r:embed="rId9"/>
          <a:stretch>
            <a:fillRect/>
          </a:stretch>
        </p:blipFill>
        <p:spPr>
          <a:xfrm>
            <a:off x="5868988" y="1708150"/>
            <a:ext cx="2232025" cy="21351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8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2044" fill="hold"/>
                                        <p:tgtEl>
                                          <p:spTgt spid="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4784"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7"/>
                </p:tgtEl>
              </p:cMediaNode>
            </p:video>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7"/>
                                        </p:tgtEl>
                                      </p:cBhvr>
                                    </p:cmd>
                                  </p:childTnLst>
                                </p:cTn>
                              </p:par>
                            </p:childTnLst>
                          </p:cTn>
                        </p:par>
                      </p:childTnLst>
                    </p:cTn>
                  </p:par>
                </p:childTnLst>
              </p:cTn>
              <p:nextCondLst>
                <p:cond evt="onClick" delay="0">
                  <p:tgtEl>
                    <p:spTgt spid="7"/>
                  </p:tgtEl>
                </p:cond>
              </p:nextCondLst>
            </p:seq>
            <p:video>
              <p:cMediaNode vol="80000">
                <p:cTn id="21" fill="hold" display="0">
                  <p:stCondLst>
                    <p:cond delay="indefinite"/>
                  </p:stCondLst>
                </p:cTn>
                <p:tgtEl>
                  <p:spTgt spid="8"/>
                </p:tgtEl>
              </p:cMediaNode>
            </p:video>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8"/>
                                        </p:tgtEl>
                                      </p:cBhvr>
                                    </p:cmd>
                                  </p:childTnLst>
                                </p:cTn>
                              </p:par>
                            </p:childTnLst>
                          </p:cTn>
                        </p:par>
                      </p:childTnLst>
                    </p:cTn>
                  </p:par>
                </p:childTnLst>
              </p:cTn>
              <p:nextCondLst>
                <p:cond evt="onClick" delay="0">
                  <p:tgtEl>
                    <p:spTgt spid="8"/>
                  </p:tgtEl>
                </p:cond>
              </p:nextCondLst>
            </p:seq>
            <p:video>
              <p:cMediaNode vol="80000">
                <p:cTn id="27" fill="hold" display="0">
                  <p:stCondLst>
                    <p:cond delay="indefinite"/>
                  </p:stCondLst>
                </p:cTn>
                <p:tgtEl>
                  <p:spTgt spid="11"/>
                </p:tgtEl>
              </p:cMediaNode>
            </p:video>
            <p:seq concurrent="1" nextAc="seek">
              <p:cTn id="28" restart="whenNotActive" fill="hold" evtFilter="cancelBubble" nodeType="interactiveSeq">
                <p:stCondLst>
                  <p:cond evt="onClick" delay="0">
                    <p:tgtEl>
                      <p:spTgt spid="11"/>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1"/>
          <p:cNvSpPr txBox="1"/>
          <p:nvPr/>
        </p:nvSpPr>
        <p:spPr>
          <a:xfrm>
            <a:off x="3654425" y="-92075"/>
            <a:ext cx="2070100" cy="604838"/>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精读课文</a:t>
            </a:r>
            <a:endParaRPr lang="en-US" altLang="zh-CN" sz="3200" b="1" dirty="0">
              <a:solidFill>
                <a:schemeClr val="bg1"/>
              </a:solidFill>
              <a:latin typeface="宋体" panose="02010600030101010101" pitchFamily="2" charset="-122"/>
            </a:endParaRPr>
          </a:p>
        </p:txBody>
      </p:sp>
      <p:sp>
        <p:nvSpPr>
          <p:cNvPr id="20483" name="矩形 4"/>
          <p:cNvSpPr/>
          <p:nvPr/>
        </p:nvSpPr>
        <p:spPr>
          <a:xfrm>
            <a:off x="1187450" y="2197100"/>
            <a:ext cx="7561263" cy="2378075"/>
          </a:xfrm>
          <a:prstGeom prst="rect">
            <a:avLst/>
          </a:prstGeom>
          <a:noFill/>
          <a:ln w="9525">
            <a:noFill/>
          </a:ln>
        </p:spPr>
        <p:txBody>
          <a:bodyPr>
            <a:spAutoFit/>
          </a:bodyPr>
          <a:p>
            <a:pPr>
              <a:lnSpc>
                <a:spcPct val="120000"/>
              </a:lnSpc>
            </a:pPr>
            <a:r>
              <a:rPr lang="zh-CN" altLang="en-US" sz="3200" b="1" dirty="0">
                <a:solidFill>
                  <a:srgbClr val="002060"/>
                </a:solidFill>
                <a:latin typeface="宋体" panose="02010600030101010101" pitchFamily="2" charset="-122"/>
              </a:rPr>
              <a:t>沃克医生：“你叫什么名字？”</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刘伯承：“刘大川。”</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沃克医生：“年龄？”</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刘伯承：“二十四岁。”</a:t>
            </a:r>
            <a:endParaRPr lang="zh-CN" altLang="en-US" sz="3200" b="1" dirty="0">
              <a:solidFill>
                <a:srgbClr val="002060"/>
              </a:solidFill>
              <a:latin typeface="宋体" panose="02010600030101010101" pitchFamily="2" charset="-122"/>
            </a:endParaRPr>
          </a:p>
        </p:txBody>
      </p:sp>
      <p:sp>
        <p:nvSpPr>
          <p:cNvPr id="4" name="矩形 3"/>
          <p:cNvSpPr/>
          <p:nvPr/>
        </p:nvSpPr>
        <p:spPr>
          <a:xfrm>
            <a:off x="200025" y="627063"/>
            <a:ext cx="8570913" cy="145415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快速默读课文的第一部分（第</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15</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自然段）一边读一边画出刘伯承和沃克医生的对话。</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0"/>
                                        <p:tgtEl>
                                          <p:spTgt spid="20483"/>
                                        </p:tgtEl>
                                      </p:cBhvr>
                                    </p:animEffect>
                                    <p:anim calcmode="lin" valueType="num">
                                      <p:cBhvr>
                                        <p:cTn id="8" dur="1000" fill="hold"/>
                                        <p:tgtEl>
                                          <p:spTgt spid="20483"/>
                                        </p:tgtEl>
                                        <p:attrNameLst>
                                          <p:attrName>ppt_x</p:attrName>
                                        </p:attrNameLst>
                                      </p:cBhvr>
                                      <p:tavLst>
                                        <p:tav tm="0">
                                          <p:val>
                                            <p:strVal val="#ppt_x"/>
                                          </p:val>
                                        </p:tav>
                                        <p:tav tm="100000">
                                          <p:val>
                                            <p:strVal val="#ppt_x"/>
                                          </p:val>
                                        </p:tav>
                                      </p:tavLst>
                                    </p:anim>
                                    <p:anim calcmode="lin" valueType="num">
                                      <p:cBhvr>
                                        <p:cTn id="9"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4"/>
          <p:cNvSpPr/>
          <p:nvPr/>
        </p:nvSpPr>
        <p:spPr>
          <a:xfrm>
            <a:off x="395288" y="627063"/>
            <a:ext cx="8424862" cy="3559175"/>
          </a:xfrm>
          <a:prstGeom prst="rect">
            <a:avLst/>
          </a:prstGeom>
          <a:noFill/>
          <a:ln w="9525">
            <a:noFill/>
          </a:ln>
        </p:spPr>
        <p:txBody>
          <a:bodyPr>
            <a:spAutoFit/>
          </a:bodyPr>
          <a:p>
            <a:pPr>
              <a:lnSpc>
                <a:spcPct val="120000"/>
              </a:lnSpc>
            </a:pPr>
            <a:r>
              <a:rPr lang="zh-CN" altLang="en-US" sz="3200" b="1" dirty="0">
                <a:solidFill>
                  <a:srgbClr val="002060"/>
                </a:solidFill>
                <a:latin typeface="宋体" panose="02010600030101010101" pitchFamily="2" charset="-122"/>
              </a:rPr>
              <a:t>    沃克医生：“什么病？”</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    刘伯承：“土匪打伤了眼睛。”</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    沃克医生：“你是干什么的？”</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    刘伯承：“邮局职员。”</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    沃克医生：“你是军人！我当过军医，这么重的伤势，只有军人才能这样从容镇定！”</a:t>
            </a:r>
            <a:endParaRPr lang="zh-CN" altLang="en-US" sz="3200" b="1" dirty="0">
              <a:solidFill>
                <a:srgbClr val="002060"/>
              </a:solidFill>
              <a:latin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4"/>
          <p:cNvSpPr/>
          <p:nvPr/>
        </p:nvSpPr>
        <p:spPr>
          <a:xfrm>
            <a:off x="358775" y="555625"/>
            <a:ext cx="8426450" cy="4151313"/>
          </a:xfrm>
          <a:prstGeom prst="rect">
            <a:avLst/>
          </a:prstGeom>
          <a:noFill/>
          <a:ln w="9525">
            <a:noFill/>
          </a:ln>
        </p:spPr>
        <p:txBody>
          <a:bodyPr>
            <a:spAutoFit/>
          </a:bodyPr>
          <a:p>
            <a:pPr>
              <a:lnSpc>
                <a:spcPct val="120000"/>
              </a:lnSpc>
            </a:pPr>
            <a:r>
              <a:rPr lang="zh-CN" altLang="en-US" sz="3200" b="1" dirty="0">
                <a:solidFill>
                  <a:srgbClr val="002060"/>
                </a:solidFill>
                <a:latin typeface="宋体" panose="02010600030101010101" pitchFamily="2" charset="-122"/>
              </a:rPr>
              <a:t>    刘伯承：“沃克医生，你说我是军人，我就是军人吧。”</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    沃克医生：“准备手术。年轻人，在这儿要听医生的指挥！”</a:t>
            </a:r>
            <a:endParaRPr lang="zh-CN" altLang="en-US" sz="3200" b="1" dirty="0">
              <a:solidFill>
                <a:srgbClr val="002060"/>
              </a:solidFill>
              <a:latin typeface="宋体" panose="02010600030101010101" pitchFamily="2" charset="-122"/>
            </a:endParaRPr>
          </a:p>
          <a:p>
            <a:pPr>
              <a:lnSpc>
                <a:spcPct val="120000"/>
              </a:lnSpc>
            </a:pPr>
            <a:r>
              <a:rPr lang="zh-CN" altLang="en-US" sz="3200" b="1" dirty="0">
                <a:solidFill>
                  <a:srgbClr val="002060"/>
                </a:solidFill>
                <a:latin typeface="宋体" panose="02010600030101010101" pitchFamily="2" charset="-122"/>
              </a:rPr>
              <a:t>    刘伯承：“沃克医生，眼睛离脑子太近，我担心施行麻醉会影响脑神经。而我，今后需要一个非常清醒的大脑！”</a:t>
            </a:r>
            <a:endParaRPr lang="zh-CN" altLang="en-US" sz="3200" b="1" dirty="0">
              <a:solidFill>
                <a:srgbClr val="002060"/>
              </a:solidFill>
              <a:latin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4"/>
          <p:cNvSpPr/>
          <p:nvPr/>
        </p:nvSpPr>
        <p:spPr>
          <a:xfrm>
            <a:off x="358775" y="771525"/>
            <a:ext cx="8426450" cy="2932113"/>
          </a:xfrm>
          <a:prstGeom prst="rect">
            <a:avLst/>
          </a:prstGeom>
          <a:noFill/>
          <a:ln w="9525">
            <a:noFill/>
          </a:ln>
        </p:spPr>
        <p:txBody>
          <a:bodyPr>
            <a:spAutoFit/>
          </a:bodyPr>
          <a:p>
            <a:pPr>
              <a:lnSpc>
                <a:spcPct val="150000"/>
              </a:lnSpc>
            </a:pPr>
            <a:r>
              <a:rPr lang="zh-CN" altLang="en-US" sz="3200" b="1" dirty="0">
                <a:solidFill>
                  <a:srgbClr val="002060"/>
                </a:solidFill>
                <a:latin typeface="宋体" panose="02010600030101010101" pitchFamily="2" charset="-122"/>
              </a:rPr>
              <a:t>    沃克医生：“你，你能忍受吗？你的右眼需要摘除坏死的眼球，把烂肉和新生的息肉一刀刀割掉！”</a:t>
            </a:r>
            <a:endParaRPr lang="zh-CN" altLang="en-US" sz="3200" b="1" dirty="0">
              <a:solidFill>
                <a:srgbClr val="002060"/>
              </a:solidFill>
              <a:latin typeface="宋体" panose="02010600030101010101" pitchFamily="2" charset="-122"/>
            </a:endParaRPr>
          </a:p>
          <a:p>
            <a:pPr>
              <a:lnSpc>
                <a:spcPct val="150000"/>
              </a:lnSpc>
            </a:pPr>
            <a:r>
              <a:rPr lang="zh-CN" altLang="en-US" sz="3200" b="1" dirty="0">
                <a:solidFill>
                  <a:srgbClr val="002060"/>
                </a:solidFill>
                <a:latin typeface="宋体" panose="02010600030101010101" pitchFamily="2" charset="-122"/>
              </a:rPr>
              <a:t>    刘伯承：“试试看吧。”</a:t>
            </a:r>
            <a:endParaRPr lang="zh-CN" altLang="en-US" sz="3200" b="1" dirty="0">
              <a:solidFill>
                <a:srgbClr val="002060"/>
              </a:solidFill>
              <a:latin typeface="宋体" panose="0201060003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88975" y="1563688"/>
            <a:ext cx="8424863" cy="2376487"/>
          </a:xfrm>
          <a:prstGeom prst="rect">
            <a:avLst/>
          </a:prstGeom>
          <a:noFill/>
          <a:ln w="9525">
            <a:noFill/>
          </a:ln>
        </p:spPr>
        <p:txBody>
          <a:bodyPr>
            <a:spAutoFit/>
          </a:bodyPr>
          <a:p>
            <a:pPr marL="514350" indent="-514350">
              <a:lnSpc>
                <a:spcPct val="120000"/>
              </a:lnSpc>
              <a:buAutoNum type="circleNumDbPlain"/>
            </a:pPr>
            <a:r>
              <a:rPr lang="zh-CN" altLang="en-US" sz="3200" b="1" dirty="0">
                <a:solidFill>
                  <a:srgbClr val="7030A0"/>
                </a:solidFill>
                <a:latin typeface="楷体" panose="02010609060101010101" pitchFamily="49" charset="-122"/>
                <a:ea typeface="楷体" panose="02010609060101010101" pitchFamily="49" charset="-122"/>
              </a:rPr>
              <a:t>刘伯承受重伤；</a:t>
            </a:r>
            <a:endParaRPr lang="en-US" altLang="zh-CN" sz="3200" b="1" dirty="0">
              <a:solidFill>
                <a:srgbClr val="7030A0"/>
              </a:solidFill>
              <a:latin typeface="楷体" panose="02010609060101010101" pitchFamily="49" charset="-122"/>
              <a:ea typeface="楷体" panose="02010609060101010101" pitchFamily="49" charset="-122"/>
            </a:endParaRPr>
          </a:p>
          <a:p>
            <a:pPr marL="514350" indent="-514350">
              <a:lnSpc>
                <a:spcPct val="120000"/>
              </a:lnSpc>
              <a:buAutoNum type="circleNumDbPlain"/>
            </a:pPr>
            <a:r>
              <a:rPr lang="zh-CN" altLang="en-US" sz="3200" b="1" dirty="0">
                <a:solidFill>
                  <a:srgbClr val="7030A0"/>
                </a:solidFill>
                <a:latin typeface="楷体" panose="02010609060101010101" pitchFamily="49" charset="-122"/>
                <a:ea typeface="楷体" panose="02010609060101010101" pitchFamily="49" charset="-122"/>
              </a:rPr>
              <a:t>刘伯承做右眼眼球摘除手术，但拒绝使用麻醉剂；</a:t>
            </a:r>
            <a:endParaRPr lang="en-US" altLang="zh-CN" sz="3200" b="1" dirty="0">
              <a:solidFill>
                <a:srgbClr val="7030A0"/>
              </a:solidFill>
              <a:latin typeface="楷体" panose="02010609060101010101" pitchFamily="49" charset="-122"/>
              <a:ea typeface="楷体" panose="02010609060101010101" pitchFamily="49" charset="-122"/>
            </a:endParaRPr>
          </a:p>
          <a:p>
            <a:pPr marL="514350" indent="-514350">
              <a:lnSpc>
                <a:spcPct val="120000"/>
              </a:lnSpc>
              <a:buAutoNum type="circleNumDbPlain"/>
            </a:pPr>
            <a:r>
              <a:rPr lang="zh-CN" altLang="en-US" sz="3200" b="1" dirty="0">
                <a:solidFill>
                  <a:srgbClr val="7030A0"/>
                </a:solidFill>
                <a:latin typeface="楷体" panose="02010609060101010101" pitchFamily="49" charset="-122"/>
                <a:ea typeface="楷体" panose="02010609060101010101" pitchFamily="49" charset="-122"/>
              </a:rPr>
              <a:t>刘伯承拒绝使用麻醉剂的原因。</a:t>
            </a:r>
            <a:endParaRPr lang="zh-CN" altLang="en-US" sz="3200" b="1" dirty="0">
              <a:solidFill>
                <a:srgbClr val="7030A0"/>
              </a:solidFill>
              <a:latin typeface="楷体" panose="02010609060101010101" pitchFamily="49" charset="-122"/>
              <a:ea typeface="楷体" panose="02010609060101010101" pitchFamily="49" charset="-122"/>
            </a:endParaRPr>
          </a:p>
        </p:txBody>
      </p:sp>
      <p:sp>
        <p:nvSpPr>
          <p:cNvPr id="4" name="矩形 3"/>
          <p:cNvSpPr/>
          <p:nvPr/>
        </p:nvSpPr>
        <p:spPr>
          <a:xfrm>
            <a:off x="688975" y="771525"/>
            <a:ext cx="7448550"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从他们的对话中，你读到了什么信息？</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charRg st="0" end="8"/>
                                            </p:txEl>
                                          </p:spTgt>
                                        </p:tgtEl>
                                        <p:attrNameLst>
                                          <p:attrName>style.visibility</p:attrName>
                                        </p:attrNameLst>
                                      </p:cBhvr>
                                      <p:to>
                                        <p:strVal val="visible"/>
                                      </p:to>
                                    </p:set>
                                    <p:animEffect transition="in" filter="barn(inVertical)">
                                      <p:cBhvr>
                                        <p:cTn id="7" dur="500"/>
                                        <p:tgtEl>
                                          <p:spTgt spid="5">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charRg st="8" end="31"/>
                                            </p:txEl>
                                          </p:spTgt>
                                        </p:tgtEl>
                                        <p:attrNameLst>
                                          <p:attrName>style.visibility</p:attrName>
                                        </p:attrNameLst>
                                      </p:cBhvr>
                                      <p:to>
                                        <p:strVal val="visible"/>
                                      </p:to>
                                    </p:set>
                                    <p:animEffect transition="in" filter="barn(inVertical)">
                                      <p:cBhvr>
                                        <p:cTn id="12" dur="500"/>
                                        <p:tgtEl>
                                          <p:spTgt spid="5">
                                            <p:txEl>
                                              <p:charRg st="8" end="3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charRg st="31" end="46"/>
                                            </p:txEl>
                                          </p:spTgt>
                                        </p:tgtEl>
                                        <p:attrNameLst>
                                          <p:attrName>style.visibility</p:attrName>
                                        </p:attrNameLst>
                                      </p:cBhvr>
                                      <p:to>
                                        <p:strVal val="visible"/>
                                      </p:to>
                                    </p:set>
                                    <p:animEffect transition="in" filter="barn(inVertical)">
                                      <p:cBhvr>
                                        <p:cTn id="17" dur="500"/>
                                        <p:tgtEl>
                                          <p:spTgt spid="5">
                                            <p:txEl>
                                              <p:charRg st="31"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636588" y="555625"/>
            <a:ext cx="7870825" cy="3224213"/>
          </a:xfrm>
          <a:prstGeom prst="rect">
            <a:avLst/>
          </a:prstGeom>
        </p:spPr>
        <p:txBody>
          <a:bodyPr>
            <a:spAutoFit/>
          </a:bodyPr>
          <a:lstStyle/>
          <a:p>
            <a:pPr marL="457200" marR="0" lvl="0" indent="-4572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刘伯承为什么要说自己叫刘大川？</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课文最后一个自然段说刘伯承是川中名将，他一开始为什么说自己是邮局职员？</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刘伯承为什么说自己今后需要一个非常清醒的大脑？</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8313" y="915988"/>
            <a:ext cx="8328025" cy="3559175"/>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    1915</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年袁世凯称帝，引起全国人民反对。</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1915</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年</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12</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月</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25</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日，护国运动爆发。</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1916</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年</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月中旬，为支持云南护国军在川南战斗，</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24</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岁的刘伯承率领四川护国军第四支队，攻克丰都城。战斗中，刘伯承连中两弹，一弹擦伤颅顶，一弹从右太阳穴射入，透右眼而出。</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468313" y="339725"/>
            <a:ext cx="2998788" cy="603250"/>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时代背景：</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827088" y="915988"/>
            <a:ext cx="7848600" cy="2930525"/>
          </a:xfrm>
          <a:prstGeom prst="rect">
            <a:avLst/>
          </a:prstGeom>
        </p:spPr>
        <p:txBody>
          <a:bodyPr>
            <a:spAutoFit/>
          </a:bodyPr>
          <a:lstStyle/>
          <a:p>
            <a:pPr marL="0" marR="0" lvl="0" indent="0" algn="l" defTabSz="914400" rtl="0" eaLnBrk="1" fontAlgn="base" latinLnBrk="0" hangingPunct="1">
              <a:lnSpc>
                <a:spcPct val="15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由于缺医少药，加上经此一役后各地都在悬赏追捕护国军将士，刘伯承在年底才几经辗转，来到重庆临江门外德国医生沃克开的诊所。</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3"/>
          <p:cNvSpPr/>
          <p:nvPr/>
        </p:nvSpPr>
        <p:spPr>
          <a:xfrm>
            <a:off x="755650" y="700088"/>
            <a:ext cx="7848600" cy="1785937"/>
          </a:xfrm>
          <a:prstGeom prst="rect">
            <a:avLst/>
          </a:prstGeom>
          <a:noFill/>
          <a:ln w="9525">
            <a:noFill/>
          </a:ln>
        </p:spPr>
        <p:txBody>
          <a:bodyPr>
            <a:spAutoFit/>
          </a:bodyPr>
          <a:p>
            <a:pPr eaLnBrk="1" hangingPunct="1">
              <a:lnSpc>
                <a:spcPct val="120000"/>
              </a:lnSpc>
              <a:spcBef>
                <a:spcPts val="1000"/>
              </a:spcBef>
            </a:pPr>
            <a:r>
              <a:rPr lang="zh-CN" altLang="en-US" sz="3200" b="1" dirty="0">
                <a:solidFill>
                  <a:srgbClr val="7030A0"/>
                </a:solidFill>
                <a:latin typeface="楷体" panose="02010609060101010101" pitchFamily="49" charset="-122"/>
                <a:ea typeface="楷体" panose="02010609060101010101" pitchFamily="49" charset="-122"/>
              </a:rPr>
              <a:t>    因为当时护国军将士遭到追捕，刘伯承在不知道沃克医生是敌是友的情况下，只能隐瞒姓名和身份。</a:t>
            </a:r>
            <a:endParaRPr lang="zh-CN" altLang="en-US" sz="3200" b="1" dirty="0">
              <a:solidFill>
                <a:srgbClr val="7030A0"/>
              </a:solidFill>
              <a:latin typeface="楷体" panose="02010609060101010101" pitchFamily="49" charset="-122"/>
              <a:ea typeface="楷体" panose="02010609060101010101" pitchFamily="49" charset="-122"/>
            </a:endParaRPr>
          </a:p>
        </p:txBody>
      </p:sp>
      <p:sp>
        <p:nvSpPr>
          <p:cNvPr id="3" name="矩形 2"/>
          <p:cNvSpPr/>
          <p:nvPr/>
        </p:nvSpPr>
        <p:spPr>
          <a:xfrm>
            <a:off x="755650" y="2716213"/>
            <a:ext cx="7848600" cy="604838"/>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你心中对军神刘伯承产生了怎样的感情？</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755650" y="3321050"/>
            <a:ext cx="7848600" cy="604838"/>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分角色读一读他们的对话。</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10">
            <a:hlinkClick r:id="rId1" action="ppaction://hlinkfile"/>
          </p:cNvPr>
          <p:cNvSpPr/>
          <p:nvPr/>
        </p:nvSpPr>
        <p:spPr>
          <a:xfrm>
            <a:off x="1187450" y="1228725"/>
            <a:ext cx="676275" cy="2921000"/>
          </a:xfrm>
          <a:prstGeom prst="rect">
            <a:avLst/>
          </a:prstGeom>
          <a:noFill/>
          <a:ln w="9525">
            <a:noFill/>
          </a:ln>
        </p:spPr>
        <p:txBody>
          <a:bodyPr vert="eaVert" wrap="none">
            <a:spAutoFit/>
          </a:bodyPr>
          <a:p>
            <a:r>
              <a:rPr lang="zh-CN" altLang="en-US" sz="3200" b="1" dirty="0">
                <a:solidFill>
                  <a:srgbClr val="0000FF"/>
                </a:solidFill>
                <a:latin typeface="Calibri" panose="020F0502020204030204" pitchFamily="34" charset="0"/>
              </a:rPr>
              <a:t>关云长刮骨疗伤</a:t>
            </a:r>
            <a:endParaRPr lang="zh-CN" altLang="en-US" sz="3200" b="1" dirty="0">
              <a:solidFill>
                <a:srgbClr val="0000FF"/>
              </a:solidFill>
              <a:latin typeface="Calibri" panose="020F0502020204030204" pitchFamily="34" charset="0"/>
            </a:endParaRPr>
          </a:p>
        </p:txBody>
      </p:sp>
      <p:sp>
        <p:nvSpPr>
          <p:cNvPr id="10243" name="矩形 9">
            <a:hlinkClick r:id="rId2" action="ppaction://hlinksldjump"/>
          </p:cNvPr>
          <p:cNvSpPr/>
          <p:nvPr/>
        </p:nvSpPr>
        <p:spPr>
          <a:xfrm>
            <a:off x="3757613" y="-30162"/>
            <a:ext cx="1627187" cy="584200"/>
          </a:xfrm>
          <a:prstGeom prst="rect">
            <a:avLst/>
          </a:prstGeom>
          <a:noFill/>
          <a:ln w="9525">
            <a:noFill/>
          </a:ln>
        </p:spPr>
        <p:txBody>
          <a:bodyPr wrap="none">
            <a:spAutoFit/>
          </a:bodyPr>
          <a:p>
            <a:pPr algn="ctr"/>
            <a:r>
              <a:rPr lang="zh-CN" altLang="en-US" sz="3200" b="1" dirty="0">
                <a:solidFill>
                  <a:schemeClr val="bg1"/>
                </a:solidFill>
                <a:latin typeface="楷体" panose="02010609060101010101" pitchFamily="49" charset="-122"/>
                <a:ea typeface="楷体" panose="02010609060101010101" pitchFamily="49" charset="-122"/>
              </a:rPr>
              <a:t>第</a:t>
            </a:r>
            <a:r>
              <a:rPr lang="en-US" altLang="zh-CN" sz="3200" b="1" dirty="0">
                <a:solidFill>
                  <a:schemeClr val="bg1"/>
                </a:solidFill>
                <a:latin typeface="楷体" panose="02010609060101010101" pitchFamily="49" charset="-122"/>
                <a:ea typeface="楷体" panose="02010609060101010101" pitchFamily="49" charset="-122"/>
              </a:rPr>
              <a:t>1</a:t>
            </a:r>
            <a:r>
              <a:rPr lang="zh-CN" altLang="en-US" sz="3200" b="1" dirty="0">
                <a:solidFill>
                  <a:schemeClr val="bg1"/>
                </a:solidFill>
                <a:latin typeface="楷体" panose="02010609060101010101" pitchFamily="49" charset="-122"/>
                <a:ea typeface="楷体" panose="02010609060101010101" pitchFamily="49" charset="-122"/>
              </a:rPr>
              <a:t>课时</a:t>
            </a:r>
            <a:endParaRPr lang="zh-CN" altLang="en-US" sz="3200" b="1" dirty="0">
              <a:solidFill>
                <a:schemeClr val="bg1"/>
              </a:solidFill>
              <a:latin typeface="楷体" panose="02010609060101010101" pitchFamily="49" charset="-122"/>
              <a:ea typeface="楷体" panose="02010609060101010101" pitchFamily="49" charset="-122"/>
            </a:endParaRPr>
          </a:p>
        </p:txBody>
      </p:sp>
      <p:pic>
        <p:nvPicPr>
          <p:cNvPr id="3" name="图片 2">
            <a:hlinkClick r:id="rId1" action="ppaction://hlinkfile"/>
          </p:cNvPr>
          <p:cNvPicPr>
            <a:picLocks noChangeAspect="1"/>
          </p:cNvPicPr>
          <p:nvPr/>
        </p:nvPicPr>
        <p:blipFill>
          <a:blip r:embed="rId3"/>
          <a:stretch>
            <a:fillRect/>
          </a:stretch>
        </p:blipFill>
        <p:spPr>
          <a:xfrm>
            <a:off x="2195513" y="1058863"/>
            <a:ext cx="5219700" cy="326072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1" name="图片 10">
            <a:hlinkClick r:id="rId1" action="ppaction://hlinkfile"/>
          </p:cNvPr>
          <p:cNvPicPr>
            <a:picLocks noChangeAspect="1"/>
          </p:cNvPicPr>
          <p:nvPr/>
        </p:nvPicPr>
        <p:blipFill>
          <a:blip r:embed="rId4">
            <a:lum bright="70000" contrast="-70000"/>
          </a:blip>
          <a:stretch>
            <a:fillRect/>
          </a:stretch>
        </p:blipFill>
        <p:spPr>
          <a:xfrm>
            <a:off x="4139481" y="2058845"/>
            <a:ext cx="1261864" cy="1261864"/>
          </a:xfrm>
          <a:prstGeom prst="rect">
            <a:avLst/>
          </a:prstGeom>
          <a:effectLst>
            <a:glow rad="101600">
              <a:schemeClr val="accent1">
                <a:satMod val="175000"/>
                <a:alpha val="40000"/>
              </a:schemeClr>
            </a:glo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1000" tmFilter="0, 0; .2, .5; .8, .5; 1, 0"/>
                                        <p:tgtEl>
                                          <p:spTgt spid="11"/>
                                        </p:tgtEl>
                                      </p:cBhvr>
                                    </p:animEffect>
                                    <p:animScale>
                                      <p:cBhvr>
                                        <p:cTn id="7" dur="50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684213" y="1677988"/>
            <a:ext cx="7920038" cy="1787525"/>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快速浏览课文的第一部分（第</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15</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自然段），一边看一边圈出描写刘伯承和沃克医生动作和神态的句子。</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4"/>
          <p:cNvSpPr/>
          <p:nvPr/>
        </p:nvSpPr>
        <p:spPr>
          <a:xfrm>
            <a:off x="539750" y="700088"/>
            <a:ext cx="8208963" cy="3560762"/>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医生沃克端坐在桌后。他头也不抬，冷冷地问</a:t>
            </a:r>
            <a:r>
              <a:rPr lang="en-US" altLang="zh-CN" sz="3200" b="1" dirty="0">
                <a:solidFill>
                  <a:srgbClr val="002060"/>
                </a:solidFill>
                <a:latin typeface="宋体" panose="02010600030101010101" pitchFamily="2" charset="-122"/>
              </a:rPr>
              <a:t>……</a:t>
            </a:r>
            <a:endParaRPr lang="en-US" altLang="zh-CN" sz="3200" b="1" dirty="0">
              <a:solidFill>
                <a:srgbClr val="002060"/>
              </a:solidFill>
              <a:latin typeface="宋体" panose="02010600030101010101" pitchFamily="2" charset="-122"/>
            </a:endParaRPr>
          </a:p>
          <a:p>
            <a:pPr marL="457200" indent="-457200">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沃克医生站起身，熟练地解开病人右眼上的绷带。他愣住了，蓝色的眼睛里闪出一丝惊疑。他重新审视着眼前这个人，冷冷地问</a:t>
            </a:r>
            <a:r>
              <a:rPr lang="en-US" altLang="zh-CN" sz="3200" b="1" dirty="0">
                <a:solidFill>
                  <a:srgbClr val="002060"/>
                </a:solidFill>
                <a:latin typeface="宋体" panose="02010600030101010101" pitchFamily="2" charset="-122"/>
              </a:rPr>
              <a:t>……</a:t>
            </a:r>
            <a:endParaRPr lang="en-US" altLang="zh-CN" sz="3200" b="1" dirty="0">
              <a:solidFill>
                <a:srgbClr val="002060"/>
              </a:solidFill>
              <a:latin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4"/>
          <p:cNvSpPr/>
          <p:nvPr/>
        </p:nvSpPr>
        <p:spPr>
          <a:xfrm>
            <a:off x="468313" y="627063"/>
            <a:ext cx="8423275" cy="4151312"/>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病人微微一笑，说</a:t>
            </a:r>
            <a:r>
              <a:rPr lang="en-US" altLang="zh-CN" sz="3200" b="1" dirty="0">
                <a:solidFill>
                  <a:srgbClr val="002060"/>
                </a:solidFill>
                <a:latin typeface="宋体" panose="02010600030101010101" pitchFamily="2" charset="-122"/>
              </a:rPr>
              <a:t>……</a:t>
            </a:r>
            <a:endParaRPr lang="en-US" altLang="zh-CN" sz="3200" b="1" dirty="0">
              <a:solidFill>
                <a:srgbClr val="002060"/>
              </a:solidFill>
              <a:latin typeface="宋体" panose="02010600030101010101" pitchFamily="2" charset="-122"/>
            </a:endParaRPr>
          </a:p>
          <a:p>
            <a:pPr marL="457200" indent="-457200" eaLnBrk="1" hangingPunct="1">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沃克医生的目光柔和下来，他吩咐护士</a:t>
            </a:r>
            <a:r>
              <a:rPr lang="en-US" altLang="zh-CN" sz="3200" b="1" dirty="0">
                <a:solidFill>
                  <a:srgbClr val="002060"/>
                </a:solidFill>
                <a:latin typeface="宋体" panose="02010600030101010101" pitchFamily="2" charset="-122"/>
              </a:rPr>
              <a:t>……</a:t>
            </a:r>
            <a:endParaRPr lang="en-US" altLang="zh-CN" sz="3200" b="1" dirty="0">
              <a:solidFill>
                <a:srgbClr val="002060"/>
              </a:solidFill>
              <a:latin typeface="宋体" panose="02010600030101010101" pitchFamily="2" charset="-122"/>
            </a:endParaRPr>
          </a:p>
          <a:p>
            <a:pPr marL="457200" indent="-457200" eaLnBrk="1" hangingPunct="1">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沃克医生的眉毛扬了起来，他走进手术室，生气地说</a:t>
            </a:r>
            <a:r>
              <a:rPr lang="en-US" altLang="zh-CN" sz="3200" b="1" dirty="0">
                <a:solidFill>
                  <a:srgbClr val="002060"/>
                </a:solidFill>
                <a:latin typeface="宋体" panose="02010600030101010101" pitchFamily="2" charset="-122"/>
              </a:rPr>
              <a:t>……</a:t>
            </a:r>
            <a:endParaRPr lang="en-US" altLang="zh-CN" sz="3200" b="1" dirty="0">
              <a:solidFill>
                <a:srgbClr val="002060"/>
              </a:solidFill>
              <a:latin typeface="宋体" panose="02010600030101010101" pitchFamily="2" charset="-122"/>
            </a:endParaRPr>
          </a:p>
          <a:p>
            <a:pPr marL="457200" indent="-457200" eaLnBrk="1" hangingPunct="1">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病人平静地回答</a:t>
            </a:r>
            <a:r>
              <a:rPr lang="en-US" altLang="zh-CN" sz="3200" b="1" dirty="0">
                <a:solidFill>
                  <a:srgbClr val="002060"/>
                </a:solidFill>
                <a:latin typeface="宋体" panose="02010600030101010101" pitchFamily="2" charset="-122"/>
              </a:rPr>
              <a:t>……</a:t>
            </a:r>
            <a:endParaRPr lang="en-US" altLang="zh-CN" sz="3200" b="1" dirty="0">
              <a:solidFill>
                <a:srgbClr val="002060"/>
              </a:solidFill>
              <a:latin typeface="宋体" panose="02010600030101010101" pitchFamily="2" charset="-122"/>
            </a:endParaRPr>
          </a:p>
          <a:p>
            <a:pPr marL="457200" indent="-457200" eaLnBrk="1" hangingPunct="1">
              <a:lnSpc>
                <a:spcPct val="120000"/>
              </a:lnSpc>
              <a:buFont typeface="Wingdings" panose="05000000000000000000" pitchFamily="2" charset="2"/>
              <a:buChar char="l"/>
            </a:pPr>
            <a:r>
              <a:rPr lang="zh-CN" altLang="en-US" sz="3200" b="1" dirty="0">
                <a:solidFill>
                  <a:srgbClr val="002060"/>
                </a:solidFill>
                <a:latin typeface="宋体" panose="02010600030101010101" pitchFamily="2" charset="-122"/>
              </a:rPr>
              <a:t>沃克医生再一次愣住了，竟有点儿口吃地说</a:t>
            </a:r>
            <a:r>
              <a:rPr lang="en-US" altLang="zh-CN" sz="3200" b="1" dirty="0">
                <a:solidFill>
                  <a:srgbClr val="002060"/>
                </a:solidFill>
                <a:latin typeface="宋体" panose="02010600030101010101" pitchFamily="2" charset="-122"/>
              </a:rPr>
              <a:t>……</a:t>
            </a:r>
            <a:endParaRPr lang="zh-CN" altLang="en-US" sz="3200" b="1" dirty="0">
              <a:solidFill>
                <a:srgbClr val="002060"/>
              </a:solidFill>
              <a:latin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84213" y="2071688"/>
            <a:ext cx="8085137" cy="2378075"/>
          </a:xfrm>
          <a:prstGeom prst="rect">
            <a:avLst/>
          </a:prstGeom>
          <a:noFill/>
          <a:ln w="9525">
            <a:noFill/>
          </a:ln>
        </p:spPr>
        <p:txBody>
          <a:bodyPr>
            <a:spAutoFit/>
          </a:bodyPr>
          <a:p>
            <a:pPr marL="457200" indent="-457200">
              <a:lnSpc>
                <a:spcPct val="120000"/>
              </a:lnSpc>
              <a:buFont typeface="Wingdings" panose="05000000000000000000" pitchFamily="2" charset="2"/>
              <a:buChar char="ü"/>
            </a:pPr>
            <a:r>
              <a:rPr lang="zh-CN" altLang="en-US" sz="3200" b="1" dirty="0">
                <a:solidFill>
                  <a:srgbClr val="7030A0"/>
                </a:solidFill>
                <a:latin typeface="楷体" panose="02010609060101010101" pitchFamily="49" charset="-122"/>
                <a:ea typeface="楷体" panose="02010609060101010101" pitchFamily="49" charset="-122"/>
              </a:rPr>
              <a:t>沃克医生态度发生变化，由开始的冷淡变成愣住、惊疑、目光柔和、生气、再一次愣住、口吃。</a:t>
            </a:r>
            <a:endParaRPr lang="en-US" altLang="zh-CN" sz="3200" b="1" dirty="0">
              <a:solidFill>
                <a:srgbClr val="7030A0"/>
              </a:solidFill>
              <a:latin typeface="楷体" panose="02010609060101010101" pitchFamily="49" charset="-122"/>
              <a:ea typeface="楷体" panose="02010609060101010101" pitchFamily="49" charset="-122"/>
            </a:endParaRPr>
          </a:p>
          <a:p>
            <a:pPr marL="457200" indent="-457200">
              <a:lnSpc>
                <a:spcPct val="120000"/>
              </a:lnSpc>
              <a:buFont typeface="Wingdings" panose="05000000000000000000" pitchFamily="2" charset="2"/>
              <a:buChar char="ü"/>
            </a:pPr>
            <a:r>
              <a:rPr lang="zh-CN" altLang="en-US" sz="3200" b="1" dirty="0">
                <a:solidFill>
                  <a:srgbClr val="7030A0"/>
                </a:solidFill>
                <a:latin typeface="楷体" panose="02010609060101010101" pitchFamily="49" charset="-122"/>
                <a:ea typeface="楷体" panose="02010609060101010101" pitchFamily="49" charset="-122"/>
              </a:rPr>
              <a:t>刘伯承从容镇定。</a:t>
            </a:r>
            <a:endParaRPr lang="zh-CN" altLang="en-US" sz="3200" b="1" dirty="0">
              <a:solidFill>
                <a:srgbClr val="7030A0"/>
              </a:solidFill>
              <a:latin typeface="楷体" panose="02010609060101010101" pitchFamily="49" charset="-122"/>
              <a:ea typeface="楷体" panose="02010609060101010101" pitchFamily="49" charset="-122"/>
            </a:endParaRPr>
          </a:p>
        </p:txBody>
      </p:sp>
      <p:sp>
        <p:nvSpPr>
          <p:cNvPr id="4" name="矩形 3"/>
          <p:cNvSpPr/>
          <p:nvPr/>
        </p:nvSpPr>
        <p:spPr>
          <a:xfrm>
            <a:off x="684213" y="700088"/>
            <a:ext cx="7940675" cy="119697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从对他们动作和神态的描写中，你感受到什么？</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charRg st="0" end="43"/>
                                            </p:txEl>
                                          </p:spTgt>
                                        </p:tgtEl>
                                        <p:attrNameLst>
                                          <p:attrName>style.visibility</p:attrName>
                                        </p:attrNameLst>
                                      </p:cBhvr>
                                      <p:to>
                                        <p:strVal val="visible"/>
                                      </p:to>
                                    </p:set>
                                    <p:animEffect transition="in" filter="barn(inVertical)">
                                      <p:cBhvr>
                                        <p:cTn id="7" dur="500"/>
                                        <p:tgtEl>
                                          <p:spTgt spid="5">
                                            <p:txEl>
                                              <p:charRg st="0" end="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charRg st="43" end="52"/>
                                            </p:txEl>
                                          </p:spTgt>
                                        </p:tgtEl>
                                        <p:attrNameLst>
                                          <p:attrName>style.visibility</p:attrName>
                                        </p:attrNameLst>
                                      </p:cBhvr>
                                      <p:to>
                                        <p:strVal val="visible"/>
                                      </p:to>
                                    </p:set>
                                    <p:animEffect transition="in" filter="barn(inVertical)">
                                      <p:cBhvr>
                                        <p:cTn id="12" dur="500"/>
                                        <p:tgtEl>
                                          <p:spTgt spid="5">
                                            <p:txEl>
                                              <p:charRg st="43" end="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23850" y="627063"/>
            <a:ext cx="8496300" cy="1196975"/>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课文两次写沃克医生愣住了，他因什么而愣住了？</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323850" y="1966913"/>
            <a:ext cx="8496300" cy="23780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solidFill>
                  <a:srgbClr val="7030A0"/>
                </a:solidFill>
                <a:latin typeface="楷体" panose="02010609060101010101" pitchFamily="49" charset="-122"/>
                <a:ea typeface="楷体" panose="02010609060101010101" pitchFamily="49" charset="-122"/>
              </a:rPr>
              <a:t>第一次愣住是因为沃克医生解开病人右眼上的绷带后发现病人受的伤太严重了。</a:t>
            </a:r>
            <a:endParaRPr lang="en-US" altLang="zh-CN" sz="3200" b="1" dirty="0">
              <a:solidFill>
                <a:srgbClr val="7030A0"/>
              </a:solidFill>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u"/>
            </a:pPr>
            <a:r>
              <a:rPr lang="zh-CN" altLang="en-US" sz="3200" b="1" dirty="0">
                <a:solidFill>
                  <a:srgbClr val="7030A0"/>
                </a:solidFill>
                <a:latin typeface="楷体" panose="02010609060101010101" pitchFamily="49" charset="-122"/>
                <a:ea typeface="楷体" panose="02010609060101010101" pitchFamily="49" charset="-122"/>
              </a:rPr>
              <a:t>第二次愣住是因为刘伯承要求做眼球摘除手术时不打麻醉剂，口吃是因为他太震惊了。</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charRg st="0" end="36"/>
                                            </p:txEl>
                                          </p:spTgt>
                                        </p:tgtEl>
                                        <p:attrNameLst>
                                          <p:attrName>style.visibility</p:attrName>
                                        </p:attrNameLst>
                                      </p:cBhvr>
                                      <p:to>
                                        <p:strVal val="visible"/>
                                      </p:to>
                                    </p:set>
                                    <p:animEffect transition="in" filter="barn(inVertical)">
                                      <p:cBhvr>
                                        <p:cTn id="7" dur="500"/>
                                        <p:tgtEl>
                                          <p:spTgt spid="3">
                                            <p:txEl>
                                              <p:charRg st="0"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charRg st="36" end="75"/>
                                            </p:txEl>
                                          </p:spTgt>
                                        </p:tgtEl>
                                        <p:attrNameLst>
                                          <p:attrName>style.visibility</p:attrName>
                                        </p:attrNameLst>
                                      </p:cBhvr>
                                      <p:to>
                                        <p:strVal val="visible"/>
                                      </p:to>
                                    </p:set>
                                    <p:animEffect transition="in" filter="barn(inVertical)">
                                      <p:cBhvr>
                                        <p:cTn id="12" dur="500"/>
                                        <p:tgtEl>
                                          <p:spTgt spid="3">
                                            <p:txEl>
                                              <p:charRg st="36"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8313" y="771525"/>
            <a:ext cx="8351838" cy="1195388"/>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沃克医生蓝色的眼睛里闪出一丝惊疑，他惊疑什么？</a:t>
            </a:r>
            <a:endPar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3" name="矩形 2"/>
          <p:cNvSpPr/>
          <p:nvPr/>
        </p:nvSpPr>
        <p:spPr>
          <a:xfrm>
            <a:off x="495300" y="2055813"/>
            <a:ext cx="8351838" cy="119697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他看到刘伯承受了这么重的伤，还如此从容镇定。</a:t>
            </a:r>
            <a:endParaRPr lang="zh-CN" altLang="en-US" sz="3200" b="1" dirty="0">
              <a:solidFill>
                <a:srgbClr val="7030A0"/>
              </a:solidFill>
              <a:latin typeface="楷体" panose="02010609060101010101" pitchFamily="49" charset="-122"/>
              <a:ea typeface="楷体" panose="02010609060101010101" pitchFamily="49" charset="-122"/>
            </a:endParaRPr>
          </a:p>
        </p:txBody>
      </p:sp>
      <p:sp>
        <p:nvSpPr>
          <p:cNvPr id="5" name="矩形 4"/>
          <p:cNvSpPr/>
          <p:nvPr/>
        </p:nvSpPr>
        <p:spPr>
          <a:xfrm>
            <a:off x="1403350" y="3351213"/>
            <a:ext cx="7126288" cy="604838"/>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沃克医生是怎么发现刘伯承是军人的？</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charRg st="0" end="27"/>
                                            </p:txEl>
                                          </p:spTgt>
                                        </p:tgtEl>
                                        <p:attrNameLst>
                                          <p:attrName>style.visibility</p:attrName>
                                        </p:attrNameLst>
                                      </p:cBhvr>
                                      <p:to>
                                        <p:strVal val="visible"/>
                                      </p:to>
                                    </p:set>
                                    <p:animEffect transition="in" filter="barn(inVertical)">
                                      <p:cBhvr>
                                        <p:cTn id="7" dur="500"/>
                                        <p:tgtEl>
                                          <p:spTgt spid="3">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矩形 9">
            <a:hlinkClick r:id="rId1" action="ppaction://hlinksldjump"/>
          </p:cNvPr>
          <p:cNvSpPr/>
          <p:nvPr/>
        </p:nvSpPr>
        <p:spPr>
          <a:xfrm>
            <a:off x="3757613" y="-22225"/>
            <a:ext cx="1627187" cy="584200"/>
          </a:xfrm>
          <a:prstGeom prst="rect">
            <a:avLst/>
          </a:prstGeom>
          <a:noFill/>
          <a:ln w="9525">
            <a:noFill/>
          </a:ln>
        </p:spPr>
        <p:txBody>
          <a:bodyPr wrap="none">
            <a:spAutoFit/>
          </a:bodyPr>
          <a:p>
            <a:pPr algn="ctr"/>
            <a:r>
              <a:rPr lang="zh-CN" altLang="en-US" sz="3200" b="1" dirty="0">
                <a:solidFill>
                  <a:schemeClr val="bg1"/>
                </a:solidFill>
                <a:latin typeface="楷体" panose="02010609060101010101" pitchFamily="49" charset="-122"/>
                <a:ea typeface="楷体" panose="02010609060101010101" pitchFamily="49" charset="-122"/>
              </a:rPr>
              <a:t>第</a:t>
            </a:r>
            <a:r>
              <a:rPr lang="en-US" altLang="zh-CN" sz="3200" b="1" dirty="0">
                <a:solidFill>
                  <a:schemeClr val="bg1"/>
                </a:solidFill>
                <a:latin typeface="楷体" panose="02010609060101010101" pitchFamily="49" charset="-122"/>
                <a:ea typeface="楷体" panose="02010609060101010101" pitchFamily="49" charset="-122"/>
              </a:rPr>
              <a:t>2</a:t>
            </a:r>
            <a:r>
              <a:rPr lang="zh-CN" altLang="en-US" sz="3200" b="1" dirty="0">
                <a:solidFill>
                  <a:schemeClr val="bg1"/>
                </a:solidFill>
                <a:latin typeface="楷体" panose="02010609060101010101" pitchFamily="49" charset="-122"/>
                <a:ea typeface="楷体" panose="02010609060101010101" pitchFamily="49" charset="-122"/>
              </a:rPr>
              <a:t>课时</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2" name="矩形 1"/>
          <p:cNvSpPr/>
          <p:nvPr/>
        </p:nvSpPr>
        <p:spPr>
          <a:xfrm>
            <a:off x="539750" y="842963"/>
            <a:ext cx="8207375" cy="1454150"/>
          </a:xfrm>
          <a:prstGeom prst="rect">
            <a:avLst/>
          </a:prstGeom>
        </p:spPr>
        <p:txBody>
          <a:bodyPr>
            <a:spAutoFit/>
          </a:bodyPr>
          <a:lstStyle/>
          <a:p>
            <a:pPr marL="0" marR="0" lvl="0" indent="0" algn="l" defTabSz="914400" rtl="0" eaLnBrk="1" fontAlgn="base" latinLnBrk="0" hangingPunct="1">
              <a:lnSpc>
                <a:spcPct val="15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沃克医生断定刘伯承是一位军人，他为什么如此肯定？</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4" name="矩形 3"/>
          <p:cNvSpPr/>
          <p:nvPr/>
        </p:nvSpPr>
        <p:spPr>
          <a:xfrm>
            <a:off x="611188" y="2355850"/>
            <a:ext cx="8208962" cy="1454150"/>
          </a:xfrm>
          <a:prstGeom prst="rect">
            <a:avLst/>
          </a:prstGeom>
          <a:noFill/>
          <a:ln w="9525">
            <a:noFill/>
          </a:ln>
        </p:spPr>
        <p:txBody>
          <a:bodyPr>
            <a:spAutoFit/>
          </a:bodyPr>
          <a:p>
            <a:pPr eaLnBrk="1" hangingPunct="1">
              <a:lnSpc>
                <a:spcPct val="150000"/>
              </a:lnSpc>
            </a:pPr>
            <a:r>
              <a:rPr lang="zh-CN" altLang="en-US" sz="3200" b="1" dirty="0">
                <a:solidFill>
                  <a:srgbClr val="7030A0"/>
                </a:solidFill>
                <a:latin typeface="楷体" panose="02010609060101010101" pitchFamily="49" charset="-122"/>
                <a:ea typeface="楷体" panose="02010609060101010101" pitchFamily="49" charset="-122"/>
              </a:rPr>
              <a:t>    因为这么重的伤势，只有军人才能这样从容镇定。</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23850" y="771525"/>
            <a:ext cx="8351838" cy="2308225"/>
          </a:xfrm>
          <a:prstGeom prst="rect">
            <a:avLst/>
          </a:prstGeom>
        </p:spPr>
        <p:txBody>
          <a:bodyPr>
            <a:spAutoFit/>
          </a:bodyPr>
          <a:lstStyle/>
          <a:p>
            <a:pPr marL="0" marR="0" lvl="0" indent="0" algn="l" defTabSz="914400" rtl="0" eaLnBrk="1" fontAlgn="base" latinLnBrk="0" hangingPunct="1">
              <a:lnSpc>
                <a:spcPct val="15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rgbClr val="002060"/>
                </a:solidFill>
                <a:effectLst/>
                <a:uLnTx/>
                <a:uFillTx/>
                <a:latin typeface="+mn-ea"/>
                <a:ea typeface="宋体" panose="02010600030101010101" pitchFamily="2" charset="-122"/>
                <a:cs typeface="+mn-cs"/>
              </a:rPr>
              <a:t>    病人平静地回答：“沃克医生，眼睛离脑子太近，我担心施行麻醉会影响脑神经。而我，今后需要一个非常清醒的大脑！”</a:t>
            </a:r>
            <a:endParaRPr kumimoji="0" lang="zh-CN" altLang="en-US" sz="3200" b="1" i="0" u="none" strike="noStrike" kern="1200" cap="none" spc="0" normalizeH="0" baseline="0" noProof="0" dirty="0">
              <a:ln>
                <a:noFill/>
              </a:ln>
              <a:solidFill>
                <a:srgbClr val="002060"/>
              </a:solidFill>
              <a:effectLst/>
              <a:uLnTx/>
              <a:uFillTx/>
              <a:latin typeface="+mn-ea"/>
              <a:ea typeface="宋体" panose="02010600030101010101" pitchFamily="2" charset="-122"/>
              <a:cs typeface="+mn-cs"/>
            </a:endParaRPr>
          </a:p>
        </p:txBody>
      </p:sp>
      <p:sp>
        <p:nvSpPr>
          <p:cNvPr id="4" name="矩形 3"/>
          <p:cNvSpPr/>
          <p:nvPr/>
        </p:nvSpPr>
        <p:spPr>
          <a:xfrm>
            <a:off x="935038" y="3275013"/>
            <a:ext cx="7597775"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）此时此刻，刘伯承心里在想什么？</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39750" y="484188"/>
            <a:ext cx="8208963" cy="293052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）这是一个怎样的军人？他竟然为了保持清醒的大脑而情愿忍受常人无法忍受的剧痛，摘除坏死的眼珠，割掉烂肉和新生的息肉却不打麻醉剂。</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1150938" y="3579813"/>
            <a:ext cx="6985000" cy="604837"/>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一个为了人民可以做任何牺牲的军人。</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95288" y="627063"/>
            <a:ext cx="8570913" cy="119538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认真朗读课文的第二部分（第</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16</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17</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自然段）。说一说：</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手术是否顺利进行？</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5"/>
          <p:cNvSpPr/>
          <p:nvPr/>
        </p:nvSpPr>
        <p:spPr>
          <a:xfrm>
            <a:off x="395288" y="1924050"/>
            <a:ext cx="8353425" cy="2376488"/>
          </a:xfrm>
          <a:prstGeom prst="rect">
            <a:avLst/>
          </a:prstGeom>
        </p:spPr>
        <p:txBody>
          <a:bodyPr>
            <a:spAutoFit/>
          </a:body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rgbClr val="002060"/>
                </a:solidFill>
                <a:effectLst/>
                <a:uLnTx/>
                <a:uFillTx/>
                <a:latin typeface="+mn-ea"/>
                <a:ea typeface="宋体" panose="02010600030101010101" pitchFamily="2" charset="-122"/>
                <a:cs typeface="+mn-cs"/>
              </a:rPr>
              <a:t>    手术台上，一向从容镇定的沃克医生，这次双手却有些颤抖，他额上汗珠滚滚，护士帮他擦了一次又一次。最后他忍不住开口对病人说：“你挺不住可以哼叫。”</a:t>
            </a:r>
            <a:endParaRPr kumimoji="0" lang="zh-CN" altLang="en-US" sz="3200" b="1" i="0" u="none" strike="noStrike" kern="1200" cap="none" spc="0" normalizeH="0" baseline="0" noProof="0" dirty="0">
              <a:ln>
                <a:noFill/>
              </a:ln>
              <a:solidFill>
                <a:srgbClr val="002060"/>
              </a:solidFill>
              <a:effectLst/>
              <a:uLnTx/>
              <a:uFillTx/>
              <a:latin typeface="+mn-ea"/>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 name="椭圆 4"/>
          <p:cNvSpPr/>
          <p:nvPr/>
        </p:nvSpPr>
        <p:spPr>
          <a:xfrm>
            <a:off x="3468688" y="1855788"/>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2291" name="标题 1"/>
          <p:cNvSpPr txBox="1"/>
          <p:nvPr/>
        </p:nvSpPr>
        <p:spPr>
          <a:xfrm>
            <a:off x="2124075" y="1793875"/>
            <a:ext cx="4824413" cy="777875"/>
          </a:xfrm>
          <a:prstGeom prst="rect">
            <a:avLst/>
          </a:prstGeom>
          <a:noFill/>
          <a:ln w="12700">
            <a:noFill/>
          </a:ln>
        </p:spPr>
        <p:txBody>
          <a:bodyPr/>
          <a:p>
            <a:pPr algn="ctr" eaLnBrk="1" hangingPunct="1"/>
            <a:r>
              <a:rPr lang="en-US" altLang="zh-CN" sz="4400" b="1" dirty="0">
                <a:solidFill>
                  <a:schemeClr val="bg1"/>
                </a:solidFill>
                <a:latin typeface="楷体" panose="02010609060101010101" pitchFamily="49" charset="-122"/>
                <a:ea typeface="楷体" panose="02010609060101010101" pitchFamily="49" charset="-122"/>
              </a:rPr>
              <a:t>11</a:t>
            </a:r>
            <a:r>
              <a:rPr lang="en-US" altLang="zh-CN" sz="4400" b="1" dirty="0">
                <a:solidFill>
                  <a:srgbClr val="000000"/>
                </a:solidFill>
                <a:latin typeface="楷体" panose="02010609060101010101" pitchFamily="49" charset="-122"/>
                <a:ea typeface="楷体" panose="02010609060101010101" pitchFamily="49" charset="-122"/>
              </a:rPr>
              <a:t> </a:t>
            </a:r>
            <a:r>
              <a:rPr lang="zh-CN" altLang="en-US" sz="4400" b="1" dirty="0">
                <a:solidFill>
                  <a:srgbClr val="000000"/>
                </a:solidFill>
                <a:latin typeface="楷体" panose="02010609060101010101" pitchFamily="49" charset="-122"/>
                <a:ea typeface="楷体" panose="02010609060101010101" pitchFamily="49" charset="-122"/>
              </a:rPr>
              <a:t>军神</a:t>
            </a:r>
            <a:endParaRPr lang="zh-CN" altLang="en-US" sz="4400" b="1" dirty="0">
              <a:solidFill>
                <a:srgbClr val="000000"/>
              </a:solidFill>
              <a:latin typeface="楷体" panose="02010609060101010101" pitchFamily="49" charset="-122"/>
              <a:ea typeface="楷体" panose="02010609060101010101" pitchFamily="49" charset="-122"/>
            </a:endParaRPr>
          </a:p>
        </p:txBody>
      </p:sp>
      <p:pic>
        <p:nvPicPr>
          <p:cNvPr id="12292" name="图片 2"/>
          <p:cNvPicPr>
            <a:picLocks noChangeAspect="1"/>
          </p:cNvPicPr>
          <p:nvPr/>
        </p:nvPicPr>
        <p:blipFill>
          <a:blip r:embed="rId2"/>
          <a:srcRect l="36076"/>
          <a:stretch>
            <a:fillRect/>
          </a:stretch>
        </p:blipFill>
        <p:spPr>
          <a:xfrm>
            <a:off x="395288" y="4587875"/>
            <a:ext cx="2295525" cy="463550"/>
          </a:xfrm>
          <a:prstGeom prst="rect">
            <a:avLst/>
          </a:prstGeom>
          <a:noFill/>
          <a:ln w="9525">
            <a:noFill/>
          </a:ln>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8313" y="987425"/>
            <a:ext cx="8207375" cy="145415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从对沃克医生动作、语言、神态的描写中，你体会到什么？</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1331913" y="2849563"/>
            <a:ext cx="6985000" cy="604837"/>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沃克医生做手术的时候很紧张。</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547813" y="555625"/>
            <a:ext cx="5905500"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沃克医生为什么这么紧张？</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7" name="矩形 6"/>
          <p:cNvSpPr/>
          <p:nvPr/>
        </p:nvSpPr>
        <p:spPr>
          <a:xfrm>
            <a:off x="720725" y="1347788"/>
            <a:ext cx="7848600" cy="296862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他担心病人做手术的时候，无法忍受那钻心的疼痛而晕过去。病人晕了，医生的手术就无法进行，只能宣布手术失败。沃克医生因心生敬意很想救刘伯承，不想让手术失败。</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684213" y="1009650"/>
            <a:ext cx="8208963" cy="119538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刘伯承忍受得住这钻心的疼痛吗？圈出体现刘伯承非常痛的词句。</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7" name="矩形 6"/>
          <p:cNvSpPr/>
          <p:nvPr/>
        </p:nvSpPr>
        <p:spPr>
          <a:xfrm>
            <a:off x="684213" y="2368550"/>
            <a:ext cx="8064500" cy="178752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7030A0"/>
                </a:solidFill>
                <a:effectLst/>
                <a:uLnTx/>
                <a:uFillTx/>
                <a:latin typeface="+mn-ea"/>
                <a:ea typeface="+mn-ea"/>
                <a:cs typeface="+mn-cs"/>
              </a:rPr>
              <a:t>    病人一声不吭，他双手紧紧抓住身下的白床单，手背青筋暴起，汗如雨下。他越来越使劲，崭新的白床单居然被抓破了。</a:t>
            </a:r>
            <a:endParaRPr kumimoji="0" lang="zh-CN" altLang="en-US" sz="3200" b="1" i="0" u="none" strike="noStrike" kern="1200" cap="none" spc="0" normalizeH="0" baseline="0" noProof="0" dirty="0">
              <a:ln>
                <a:noFill/>
              </a:ln>
              <a:solidFill>
                <a:srgbClr val="7030A0"/>
              </a:solidFill>
              <a:effectLst/>
              <a:uLnTx/>
              <a:uFillTx/>
              <a:latin typeface="+mn-ea"/>
              <a:ea typeface="+mn-ea"/>
              <a:cs typeface="+mn-cs"/>
            </a:endParaRPr>
          </a:p>
        </p:txBody>
      </p:sp>
      <p:sp>
        <p:nvSpPr>
          <p:cNvPr id="4" name="矩形: 圆角 3"/>
          <p:cNvSpPr/>
          <p:nvPr/>
        </p:nvSpPr>
        <p:spPr>
          <a:xfrm>
            <a:off x="2411413" y="2427288"/>
            <a:ext cx="1655763" cy="5048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圆角 10"/>
          <p:cNvSpPr/>
          <p:nvPr/>
        </p:nvSpPr>
        <p:spPr>
          <a:xfrm>
            <a:off x="5651500" y="2409825"/>
            <a:ext cx="1657350" cy="5032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圆角 11"/>
          <p:cNvSpPr/>
          <p:nvPr/>
        </p:nvSpPr>
        <p:spPr>
          <a:xfrm>
            <a:off x="3240088" y="3040063"/>
            <a:ext cx="1655763" cy="5032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矩形: 圆角 12"/>
          <p:cNvSpPr/>
          <p:nvPr/>
        </p:nvSpPr>
        <p:spPr>
          <a:xfrm>
            <a:off x="5235575" y="3030538"/>
            <a:ext cx="1655763" cy="5032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矩形: 圆角 13"/>
          <p:cNvSpPr/>
          <p:nvPr/>
        </p:nvSpPr>
        <p:spPr>
          <a:xfrm>
            <a:off x="4041775" y="3602038"/>
            <a:ext cx="2849563" cy="5048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11" grpId="0" animBg="1"/>
      <p:bldP spid="12" grpId="0" animBg="1"/>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073150" y="2282825"/>
            <a:ext cx="6335713"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从这些词句中，你感受到什么？</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圆角 5"/>
          <p:cNvSpPr/>
          <p:nvPr/>
        </p:nvSpPr>
        <p:spPr>
          <a:xfrm>
            <a:off x="1042988" y="771525"/>
            <a:ext cx="6624638" cy="1339850"/>
          </a:xfrm>
          <a:prstGeom prst="roundRect">
            <a:avLst/>
          </a:prstGeom>
          <a:noFill/>
          <a:ln w="19050">
            <a:solidFill>
              <a:srgbClr val="BE8F3F"/>
            </a:solidFill>
            <a:prstDash val="sysDot"/>
          </a:ln>
        </p:spPr>
        <p:style>
          <a:lnRef idx="2">
            <a:schemeClr val="accent5"/>
          </a:lnRef>
          <a:fillRef idx="1">
            <a:schemeClr val="lt1"/>
          </a:fillRef>
          <a:effectRef idx="0">
            <a:schemeClr val="accent5"/>
          </a:effectRef>
          <a:fontRef idx="minor">
            <a:schemeClr val="dk1"/>
          </a:fontRef>
        </p:style>
        <p:txBody>
          <a:bodyPr anchor="ct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一声不吭   紧紧抓住   青筋暴起  汗如雨下   床单居然被抓破了</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矩形 8"/>
          <p:cNvSpPr/>
          <p:nvPr/>
        </p:nvSpPr>
        <p:spPr>
          <a:xfrm>
            <a:off x="1073150" y="3081338"/>
            <a:ext cx="7315200" cy="119697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刘伯承承受着巨大的痛楚，他拥有着惊人的毅力、钢铁般的意志。</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11188" y="1563688"/>
            <a:ext cx="8137525" cy="219392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想一想：沃克医生在给刘伯承做眼球摘除手术的时候，刘伯承痛得抓破了床单。此时此刻刘伯承心里在想些什么？</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577850" y="827088"/>
            <a:ext cx="7921625" cy="145415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默读课文第三部分（第</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18</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26</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自然段）用红笔画出沃克医生称赞刘伯承的句子。</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74755" name="文本框 11"/>
          <p:cNvSpPr txBox="1"/>
          <p:nvPr/>
        </p:nvSpPr>
        <p:spPr>
          <a:xfrm>
            <a:off x="3624263" y="-92075"/>
            <a:ext cx="2070100" cy="604838"/>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人物分析</a:t>
            </a:r>
            <a:endParaRPr lang="en-US" altLang="zh-CN" sz="3200" b="1" dirty="0">
              <a:solidFill>
                <a:schemeClr val="bg1"/>
              </a:solidFill>
              <a:latin typeface="宋体" panose="02010600030101010101" pitchFamily="2" charset="-122"/>
            </a:endParaRPr>
          </a:p>
        </p:txBody>
      </p:sp>
      <p:sp>
        <p:nvSpPr>
          <p:cNvPr id="4" name="矩形 3"/>
          <p:cNvSpPr/>
          <p:nvPr/>
        </p:nvSpPr>
        <p:spPr>
          <a:xfrm>
            <a:off x="500063" y="2427288"/>
            <a:ext cx="8143875" cy="2193925"/>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2060"/>
                </a:solidFill>
                <a:effectLst/>
                <a:uLnTx/>
                <a:uFillTx/>
                <a:latin typeface="+mn-ea"/>
                <a:ea typeface="+mn-ea"/>
                <a:cs typeface="+mn-cs"/>
              </a:rPr>
              <a:t>    沃克医生惊呆了，大声嚷道：“你是一个真正的男子汉，一块会说话的钢板！你堪称军神！”</a:t>
            </a:r>
            <a:endParaRPr kumimoji="0" lang="zh-CN" altLang="en-US" sz="3200" b="1" i="0" u="none" strike="noStrike" kern="1200" cap="none" spc="0" normalizeH="0" baseline="0" noProof="0" dirty="0">
              <a:ln>
                <a:noFill/>
              </a:ln>
              <a:solidFill>
                <a:srgbClr val="002060"/>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539750" y="1131888"/>
            <a:ext cx="8202613" cy="2192338"/>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思考：为什么说他是“真正的男子汉”？为什么说他是“一块会说话的钢板”？为什么称他为“军神”？</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11188" y="1382713"/>
            <a:ext cx="8202613" cy="237807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刘伯承和一般的军人有哪些不同呢？请快速浏览手术中和手术后两部分内容，找一找哪些事情是一般的军人做不到而他做到了的。请你一边看一边画出相关的句子。</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矩形 3"/>
          <p:cNvSpPr/>
          <p:nvPr/>
        </p:nvSpPr>
        <p:spPr>
          <a:xfrm>
            <a:off x="179388" y="627063"/>
            <a:ext cx="8785225" cy="3559175"/>
          </a:xfrm>
          <a:prstGeom prst="rect">
            <a:avLst/>
          </a:prstGeom>
          <a:noFill/>
          <a:ln w="9525">
            <a:noFill/>
          </a:ln>
        </p:spPr>
        <p:txBody>
          <a:bodyPr>
            <a:spAutoFit/>
          </a:bodyPr>
          <a:p>
            <a:pPr eaLnBrk="1" hangingPunct="1">
              <a:lnSpc>
                <a:spcPct val="120000"/>
              </a:lnSpc>
            </a:pPr>
            <a:r>
              <a:rPr lang="zh-CN" altLang="en-US" sz="3200" b="1" dirty="0">
                <a:solidFill>
                  <a:srgbClr val="002060"/>
                </a:solidFill>
                <a:latin typeface="楷体" panose="02010609060101010101" pitchFamily="49" charset="-122"/>
                <a:ea typeface="楷体" panose="02010609060101010101" pitchFamily="49" charset="-122"/>
              </a:rPr>
              <a:t>    在动手术的过程中，即使用麻醉药也会感到疼痛，一般的军人都会叫出声来，而刘伯承在没有使用麻醉剂的情况下却一声不吭。一般的军人在动手术的时候不会记得开了多少刀，而他却一刀一刀地数，一刀都不漏。这就是刘伯承和一般的军人的不同，他不是一般的军人。</a:t>
            </a:r>
            <a:endParaRPr lang="zh-CN" altLang="en-US" sz="3200" b="1" dirty="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611188" y="1117600"/>
            <a:ext cx="8202613" cy="145415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手术后这一部分中的哪些词可以体现出他忍受了剧烈的疼痛？</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79875" name="矩形 2"/>
          <p:cNvSpPr/>
          <p:nvPr/>
        </p:nvSpPr>
        <p:spPr>
          <a:xfrm>
            <a:off x="2268538" y="2990850"/>
            <a:ext cx="4391025" cy="603250"/>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脸色苍白、勉力一笑</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fade">
                                      <p:cBhvr>
                                        <p:cTn id="7" dur="1000"/>
                                        <p:tgtEl>
                                          <p:spTgt spid="79875"/>
                                        </p:tgtEl>
                                      </p:cBhvr>
                                    </p:animEffect>
                                    <p:anim calcmode="lin" valueType="num">
                                      <p:cBhvr>
                                        <p:cTn id="8" dur="1000" fill="hold"/>
                                        <p:tgtEl>
                                          <p:spTgt spid="79875"/>
                                        </p:tgtEl>
                                        <p:attrNameLst>
                                          <p:attrName>ppt_x</p:attrName>
                                        </p:attrNameLst>
                                      </p:cBhvr>
                                      <p:tavLst>
                                        <p:tav tm="0">
                                          <p:val>
                                            <p:strVal val="#ppt_x"/>
                                          </p:val>
                                        </p:tav>
                                        <p:tav tm="100000">
                                          <p:val>
                                            <p:strVal val="#ppt_x"/>
                                          </p:val>
                                        </p:tav>
                                      </p:tavLst>
                                    </p:anim>
                                    <p:anim calcmode="lin" valueType="num">
                                      <p:cBhvr>
                                        <p:cTn id="9" dur="1000" fill="hold"/>
                                        <p:tgtEl>
                                          <p:spTgt spid="798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15"/>
          <p:cNvSpPr/>
          <p:nvPr/>
        </p:nvSpPr>
        <p:spPr>
          <a:xfrm>
            <a:off x="615950" y="1027113"/>
            <a:ext cx="8189913" cy="178752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在你们心中，军人是怎样的？</a:t>
            </a:r>
            <a:endParaRPr lang="en-US" altLang="zh-CN" sz="3200" b="1" dirty="0">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看到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军神</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这个题目，你有什么疑问？</a:t>
            </a:r>
            <a:endParaRPr lang="en-US" altLang="zh-CN" sz="3200" b="1" dirty="0">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谁是军神？为什么称他为军神？</a:t>
            </a:r>
            <a:endParaRPr lang="zh-CN" altLang="en-US" sz="3200" b="1" dirty="0">
              <a:latin typeface="楷体" panose="02010609060101010101" pitchFamily="49" charset="-122"/>
              <a:ea typeface="楷体" panose="02010609060101010101" pitchFamily="49" charset="-122"/>
            </a:endParaRPr>
          </a:p>
        </p:txBody>
      </p:sp>
      <p:sp>
        <p:nvSpPr>
          <p:cNvPr id="7" name="矩形 6"/>
          <p:cNvSpPr/>
          <p:nvPr/>
        </p:nvSpPr>
        <p:spPr>
          <a:xfrm>
            <a:off x="611188" y="3003550"/>
            <a:ext cx="8194675" cy="119538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带着这些疑问，自由朗读课文，把课文读正确、读流利。</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矩形 4"/>
          <p:cNvSpPr/>
          <p:nvPr/>
        </p:nvSpPr>
        <p:spPr>
          <a:xfrm>
            <a:off x="323850" y="1087438"/>
            <a:ext cx="8496300" cy="2968625"/>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“脸色苍白、勉力一笑”体现了整个手术过程给他带来的剧烈的疼痛。经受了七十二刀，虽然脸色苍白，但他勉力一笑，将这个痛忍过去了。这证明了他有钢铁般的坚强意志，这时候还能笑得出来，不愧是军神。</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42875" y="842963"/>
            <a:ext cx="8858250" cy="119697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2060"/>
                </a:solidFill>
                <a:effectLst/>
                <a:uLnTx/>
                <a:uFillTx/>
                <a:latin typeface="+mn-ea"/>
                <a:ea typeface="宋体" panose="02010600030101010101" pitchFamily="2" charset="-122"/>
                <a:cs typeface="+mn-cs"/>
              </a:rPr>
              <a:t>    沃克医生惊呆了，大声嚷道：“你是一个真正的男子汉，一块会说话的钢板！你堪称军神！”</a:t>
            </a:r>
            <a:endParaRPr kumimoji="0" lang="zh-CN" altLang="en-US" sz="3200" b="1" i="0" u="none" strike="noStrike" kern="1200" cap="none" spc="0" normalizeH="0" baseline="0" noProof="0" dirty="0">
              <a:ln>
                <a:noFill/>
              </a:ln>
              <a:solidFill>
                <a:srgbClr val="002060"/>
              </a:solidFill>
              <a:effectLst/>
              <a:uLnTx/>
              <a:uFillTx/>
              <a:latin typeface="+mn-ea"/>
              <a:ea typeface="+mn-ea"/>
              <a:cs typeface="+mn-cs"/>
            </a:endParaRPr>
          </a:p>
        </p:txBody>
      </p:sp>
      <p:sp>
        <p:nvSpPr>
          <p:cNvPr id="4" name="矩形 3"/>
          <p:cNvSpPr/>
          <p:nvPr/>
        </p:nvSpPr>
        <p:spPr>
          <a:xfrm>
            <a:off x="5854700" y="1466850"/>
            <a:ext cx="596900" cy="584200"/>
          </a:xfrm>
          <a:prstGeom prst="rect">
            <a:avLst/>
          </a:prstGeom>
          <a:noFill/>
          <a:ln w="9525">
            <a:noFill/>
          </a:ln>
        </p:spPr>
        <p:txBody>
          <a:bodyPr wrap="none">
            <a:spAutoFit/>
          </a:bodyPr>
          <a:p>
            <a:r>
              <a:rPr lang="zh-CN" altLang="en-US" sz="3200" b="1" dirty="0">
                <a:solidFill>
                  <a:srgbClr val="FF0000"/>
                </a:solidFill>
                <a:latin typeface="宋体" panose="02010600030101010101" pitchFamily="2" charset="-122"/>
              </a:rPr>
              <a:t>！</a:t>
            </a:r>
            <a:endParaRPr lang="zh-CN" altLang="en-US" dirty="0">
              <a:solidFill>
                <a:srgbClr val="FF0000"/>
              </a:solidFill>
              <a:latin typeface="Calibri" panose="020F0502020204030204" pitchFamily="34" charset="0"/>
            </a:endParaRPr>
          </a:p>
        </p:txBody>
      </p:sp>
      <p:sp>
        <p:nvSpPr>
          <p:cNvPr id="6" name="矩形 5"/>
          <p:cNvSpPr/>
          <p:nvPr/>
        </p:nvSpPr>
        <p:spPr>
          <a:xfrm>
            <a:off x="8308975" y="1466850"/>
            <a:ext cx="596900" cy="584200"/>
          </a:xfrm>
          <a:prstGeom prst="rect">
            <a:avLst/>
          </a:prstGeom>
          <a:noFill/>
          <a:ln w="9525">
            <a:noFill/>
          </a:ln>
        </p:spPr>
        <p:txBody>
          <a:bodyPr wrap="none">
            <a:spAutoFit/>
          </a:bodyPr>
          <a:p>
            <a:r>
              <a:rPr lang="zh-CN" altLang="en-US" sz="3200" b="1" dirty="0">
                <a:solidFill>
                  <a:srgbClr val="FF0000"/>
                </a:solidFill>
                <a:latin typeface="宋体" panose="02010600030101010101" pitchFamily="2" charset="-122"/>
              </a:rPr>
              <a:t>！</a:t>
            </a:r>
            <a:endParaRPr lang="zh-CN" altLang="en-US" dirty="0">
              <a:solidFill>
                <a:srgbClr val="FF0000"/>
              </a:solidFill>
              <a:latin typeface="Calibri" panose="020F0502020204030204" pitchFamily="34" charset="0"/>
            </a:endParaRPr>
          </a:p>
        </p:txBody>
      </p:sp>
      <p:sp>
        <p:nvSpPr>
          <p:cNvPr id="5" name="矩形 4"/>
          <p:cNvSpPr/>
          <p:nvPr/>
        </p:nvSpPr>
        <p:spPr>
          <a:xfrm>
            <a:off x="157163" y="2211388"/>
            <a:ext cx="8858250" cy="119538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这两个感叹号表达了沃克医生对刘伯承怎样的感情？</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8" name="矩形 7"/>
          <p:cNvSpPr/>
          <p:nvPr/>
        </p:nvSpPr>
        <p:spPr>
          <a:xfrm>
            <a:off x="3203575" y="3406775"/>
            <a:ext cx="2598738" cy="604838"/>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楷体" panose="02010609060101010101" pitchFamily="49" charset="-122"/>
                <a:ea typeface="楷体" panose="02010609060101010101" pitchFamily="49" charset="-122"/>
              </a:rPr>
              <a:t>敬佩、赞美</a:t>
            </a:r>
            <a:endParaRPr lang="zh-CN" altLang="en-US" sz="3200" b="1" dirty="0">
              <a:solidFill>
                <a:srgbClr val="FF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矩形 7"/>
          <p:cNvSpPr/>
          <p:nvPr/>
        </p:nvSpPr>
        <p:spPr>
          <a:xfrm>
            <a:off x="468313" y="1382713"/>
            <a:ext cx="7993062" cy="237807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    在手术过程中，刘伯承表现出了钢铁般的坚强意志，这是我们普通人，或是一个普通军人难以做到的，所以沃克医生称赞他是“一块会说话的钢板”，堪称“军神”。</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900113" y="1474788"/>
            <a:ext cx="7542213" cy="2192338"/>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假如你就是沃克医生，请以他的口吻按手术前、手术中和手术后的顺序讲一讲这个故事。</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3656013" y="-92075"/>
            <a:ext cx="1831975" cy="604838"/>
          </a:xfrm>
          <a:prstGeom prst="rect">
            <a:avLst/>
          </a:prstGeom>
        </p:spPr>
        <p:txBody>
          <a:bodyPr wrap="non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拓展延伸</a:t>
            </a:r>
            <a:endParaRPr kumimoji="0" lang="zh-CN" altLang="en-US" sz="32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endParaRPr>
          </a:p>
        </p:txBody>
      </p:sp>
      <p:sp>
        <p:nvSpPr>
          <p:cNvPr id="11" name="矩形 10"/>
          <p:cNvSpPr/>
          <p:nvPr/>
        </p:nvSpPr>
        <p:spPr>
          <a:xfrm>
            <a:off x="1150938" y="771525"/>
            <a:ext cx="6842125" cy="2870200"/>
          </a:xfrm>
          <a:prstGeom prst="rect">
            <a:avLst/>
          </a:prstGeom>
        </p:spPr>
        <p:txBody>
          <a:bodyPr>
            <a:spAutoFit/>
          </a:bodyPr>
          <a:lstStyle/>
          <a:p>
            <a:pPr marL="0" marR="0" lvl="0" indent="0" algn="ctr" defTabSz="914400" rtl="0" eaLnBrk="1" fontAlgn="base"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赞军神</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英雄壮举泣鬼神，铁骨钢筋铸军魂。</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七十二刀生死痛，胜似昔日刮骨人。</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矩形 4"/>
          <p:cNvSpPr/>
          <p:nvPr/>
        </p:nvSpPr>
        <p:spPr>
          <a:xfrm>
            <a:off x="557213" y="1087438"/>
            <a:ext cx="8027987" cy="2968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刘伯承被称为军神，绝不仅仅是因为这次手术。他文武双全，戎马一生。他领导晋冀鲁豫野战军，用小米加步枪，战胜了全美械装备的国民党军队，同邓小平率部队行千里跃进大别山。他华东野战军合作，参与指</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矩形 4"/>
          <p:cNvSpPr/>
          <p:nvPr/>
        </p:nvSpPr>
        <p:spPr>
          <a:xfrm>
            <a:off x="684213" y="842963"/>
            <a:ext cx="8029575" cy="3560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挥百万雄狮下江南，之后，他主动请缨，解放西南地区。他创办的中国人民解放军军事学院是中国最高军事学府，被誉为“将军的摇篮”。他为祖国的解放和建设事业，献出了毕生的心血，立下不朽的功勋。他堪称中国的“军神”。</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4"/>
          <p:cNvSpPr/>
          <p:nvPr/>
        </p:nvSpPr>
        <p:spPr>
          <a:xfrm>
            <a:off x="611188" y="1677988"/>
            <a:ext cx="8029575" cy="17875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刘伯承钢铁般的意志让人敬佩。在今后的生活中，我们也要向他学习，磨炼自己的意志，勇敢面对生活中的困难。</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3656013" y="-92075"/>
            <a:ext cx="1831975" cy="604838"/>
          </a:xfrm>
          <a:prstGeom prst="rect">
            <a:avLst/>
          </a:prstGeom>
        </p:spPr>
        <p:txBody>
          <a:bodyPr wrap="non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板书设计</a:t>
            </a:r>
            <a:endParaRPr kumimoji="0" lang="zh-CN" altLang="en-US" sz="32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endParaRPr>
          </a:p>
        </p:txBody>
      </p:sp>
      <p:sp>
        <p:nvSpPr>
          <p:cNvPr id="11" name="左大括号 10"/>
          <p:cNvSpPr/>
          <p:nvPr/>
        </p:nvSpPr>
        <p:spPr>
          <a:xfrm>
            <a:off x="1176338" y="1203325"/>
            <a:ext cx="312738" cy="3101975"/>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12" name="文本框 5"/>
          <p:cNvSpPr txBox="1"/>
          <p:nvPr/>
        </p:nvSpPr>
        <p:spPr>
          <a:xfrm>
            <a:off x="1423988" y="1103313"/>
            <a:ext cx="6013450" cy="581025"/>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3200" b="1" dirty="0">
                <a:latin typeface="楷体" panose="02010609060101010101" pitchFamily="49" charset="-122"/>
                <a:ea typeface="楷体" panose="02010609060101010101" pitchFamily="49" charset="-122"/>
              </a:rPr>
              <a:t>求治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平静如常</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一一作答</a:t>
            </a:r>
            <a:endParaRPr lang="en-US" altLang="zh-CN" sz="3200" b="1" dirty="0">
              <a:latin typeface="楷体" panose="02010609060101010101" pitchFamily="49" charset="-122"/>
              <a:ea typeface="楷体" panose="02010609060101010101" pitchFamily="49" charset="-122"/>
            </a:endParaRPr>
          </a:p>
        </p:txBody>
      </p:sp>
      <p:sp>
        <p:nvSpPr>
          <p:cNvPr id="13" name="文本框 5"/>
          <p:cNvSpPr txBox="1"/>
          <p:nvPr/>
        </p:nvSpPr>
        <p:spPr>
          <a:xfrm>
            <a:off x="1395413" y="2847975"/>
            <a:ext cx="1301750" cy="581025"/>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3200" b="1" dirty="0">
                <a:latin typeface="楷体" panose="02010609060101010101" pitchFamily="49" charset="-122"/>
                <a:ea typeface="楷体" panose="02010609060101010101" pitchFamily="49" charset="-122"/>
              </a:rPr>
              <a:t>术中</a:t>
            </a:r>
            <a:endParaRPr lang="en-US" altLang="zh-CN" sz="3200" b="1" dirty="0">
              <a:latin typeface="楷体" panose="02010609060101010101" pitchFamily="49" charset="-122"/>
              <a:ea typeface="楷体" panose="02010609060101010101" pitchFamily="49" charset="-122"/>
            </a:endParaRPr>
          </a:p>
        </p:txBody>
      </p:sp>
      <p:sp>
        <p:nvSpPr>
          <p:cNvPr id="14" name="文本框 5"/>
          <p:cNvSpPr txBox="1"/>
          <p:nvPr/>
        </p:nvSpPr>
        <p:spPr>
          <a:xfrm>
            <a:off x="1408113" y="3957638"/>
            <a:ext cx="5464175" cy="581025"/>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3200" b="1" dirty="0">
                <a:latin typeface="楷体" panose="02010609060101010101" pitchFamily="49" charset="-122"/>
                <a:ea typeface="楷体" panose="02010609060101010101" pitchFamily="49" charset="-122"/>
              </a:rPr>
              <a:t>术后</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默数刀数  力挺过关</a:t>
            </a:r>
            <a:endParaRPr lang="en-US" altLang="zh-CN" sz="3200" b="1" dirty="0">
              <a:latin typeface="楷体" panose="02010609060101010101" pitchFamily="49" charset="-122"/>
              <a:ea typeface="楷体" panose="02010609060101010101" pitchFamily="49" charset="-122"/>
            </a:endParaRPr>
          </a:p>
        </p:txBody>
      </p:sp>
      <p:sp>
        <p:nvSpPr>
          <p:cNvPr id="16" name="左大括号 15"/>
          <p:cNvSpPr/>
          <p:nvPr/>
        </p:nvSpPr>
        <p:spPr>
          <a:xfrm flipH="1">
            <a:off x="7215188" y="1309688"/>
            <a:ext cx="312738" cy="3101975"/>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19" name="文本框 5"/>
          <p:cNvSpPr txBox="1"/>
          <p:nvPr/>
        </p:nvSpPr>
        <p:spPr>
          <a:xfrm>
            <a:off x="7539038" y="1101725"/>
            <a:ext cx="1200150" cy="3516313"/>
          </a:xfrm>
          <a:prstGeom prst="rect">
            <a:avLst/>
          </a:prstGeom>
          <a:noFill/>
          <a:ln w="9525">
            <a:noFill/>
          </a:ln>
        </p:spPr>
        <p:txBody>
          <a:bodyPr vert="eaVert" lIns="68580" tIns="34290" rIns="68580" bIns="34290">
            <a:spAutoFit/>
          </a:bodyPr>
          <a:p>
            <a:pPr algn="ctr" eaLnBrk="1" hangingPunct="1">
              <a:spcBef>
                <a:spcPts val="600"/>
              </a:spcBef>
            </a:pPr>
            <a:r>
              <a:rPr lang="zh-CN" altLang="en-US" sz="3200" b="1" dirty="0">
                <a:solidFill>
                  <a:srgbClr val="FF00FF"/>
                </a:solidFill>
                <a:latin typeface="宋体" panose="02010600030101010101" pitchFamily="2" charset="-122"/>
              </a:rPr>
              <a:t>英雄壮举惊鬼神</a:t>
            </a:r>
            <a:endParaRPr lang="en-US" altLang="zh-CN" sz="3200" b="1" dirty="0">
              <a:solidFill>
                <a:srgbClr val="FF00FF"/>
              </a:solidFill>
              <a:latin typeface="宋体" panose="02010600030101010101" pitchFamily="2" charset="-122"/>
            </a:endParaRPr>
          </a:p>
          <a:p>
            <a:pPr algn="ctr" eaLnBrk="1" hangingPunct="1">
              <a:spcBef>
                <a:spcPts val="600"/>
              </a:spcBef>
            </a:pPr>
            <a:r>
              <a:rPr lang="zh-CN" altLang="en-US" sz="3200" b="1" dirty="0">
                <a:solidFill>
                  <a:srgbClr val="FF00FF"/>
                </a:solidFill>
                <a:latin typeface="宋体" panose="02010600030101010101" pitchFamily="2" charset="-122"/>
              </a:rPr>
              <a:t>铁骨钢筋铸军魂</a:t>
            </a:r>
            <a:endParaRPr lang="en-US" altLang="zh-CN" sz="3200" b="1" dirty="0">
              <a:solidFill>
                <a:srgbClr val="FF00FF"/>
              </a:solidFill>
              <a:latin typeface="宋体" panose="02010600030101010101" pitchFamily="2" charset="-122"/>
            </a:endParaRPr>
          </a:p>
        </p:txBody>
      </p:sp>
      <p:sp>
        <p:nvSpPr>
          <p:cNvPr id="101385" name="Text Box 14"/>
          <p:cNvSpPr txBox="1"/>
          <p:nvPr/>
        </p:nvSpPr>
        <p:spPr>
          <a:xfrm>
            <a:off x="544513" y="2109788"/>
            <a:ext cx="676275" cy="1358900"/>
          </a:xfrm>
          <a:prstGeom prst="rect">
            <a:avLst/>
          </a:prstGeom>
          <a:noFill/>
          <a:ln w="9525">
            <a:noFill/>
          </a:ln>
        </p:spPr>
        <p:txBody>
          <a:bodyPr vert="eaVert">
            <a:spAutoFit/>
          </a:bodyPr>
          <a:p>
            <a:pPr algn="ctr" eaLnBrk="1" hangingPunct="1"/>
            <a:r>
              <a:rPr lang="zh-CN" altLang="en-US" sz="3200" b="1" dirty="0">
                <a:solidFill>
                  <a:srgbClr val="FF33CC"/>
                </a:solidFill>
                <a:latin typeface="宋体" panose="02010600030101010101" pitchFamily="2" charset="-122"/>
              </a:rPr>
              <a:t>军神</a:t>
            </a:r>
            <a:endParaRPr lang="en-US" altLang="zh-CN" sz="3200" b="1" dirty="0">
              <a:solidFill>
                <a:srgbClr val="FF33CC"/>
              </a:solidFill>
              <a:latin typeface="宋体" panose="02010600030101010101" pitchFamily="2" charset="-122"/>
            </a:endParaRPr>
          </a:p>
        </p:txBody>
      </p:sp>
      <p:sp>
        <p:nvSpPr>
          <p:cNvPr id="22" name="文本框 5"/>
          <p:cNvSpPr txBox="1"/>
          <p:nvPr/>
        </p:nvSpPr>
        <p:spPr>
          <a:xfrm>
            <a:off x="2536825" y="2438400"/>
            <a:ext cx="2443163" cy="1377950"/>
          </a:xfrm>
          <a:prstGeom prst="rect">
            <a:avLst/>
          </a:prstGeom>
          <a:noFill/>
          <a:ln w="9525">
            <a:noFill/>
          </a:ln>
        </p:spPr>
        <p:txBody>
          <a:bodyPr lIns="68580" tIns="34290" rIns="68580" bIns="34290">
            <a:spAutoFit/>
          </a:bodyPr>
          <a:p>
            <a:pPr eaLnBrk="1" hangingPunct="1">
              <a:lnSpc>
                <a:spcPct val="135000"/>
              </a:lnSpc>
              <a:spcBef>
                <a:spcPts val="600"/>
              </a:spcBef>
            </a:pPr>
            <a:r>
              <a:rPr lang="zh-CN" altLang="en-US" sz="3200" b="1" dirty="0">
                <a:latin typeface="楷体" panose="02010609060101010101" pitchFamily="49" charset="-122"/>
                <a:ea typeface="楷体" panose="02010609060101010101" pitchFamily="49" charset="-122"/>
              </a:rPr>
              <a:t>一声不吭</a:t>
            </a:r>
            <a:endParaRPr lang="en-US" altLang="zh-CN" sz="3200" b="1" dirty="0">
              <a:latin typeface="楷体" panose="02010609060101010101" pitchFamily="49" charset="-122"/>
              <a:ea typeface="楷体" panose="02010609060101010101" pitchFamily="49" charset="-122"/>
            </a:endParaRPr>
          </a:p>
          <a:p>
            <a:pPr eaLnBrk="1" hangingPunct="1">
              <a:lnSpc>
                <a:spcPct val="135000"/>
              </a:lnSpc>
              <a:spcBef>
                <a:spcPts val="600"/>
              </a:spcBef>
            </a:pPr>
            <a:r>
              <a:rPr lang="zh-CN" altLang="en-US" sz="3200" b="1" dirty="0">
                <a:latin typeface="楷体" panose="02010609060101010101" pitchFamily="49" charset="-122"/>
                <a:ea typeface="楷体" panose="02010609060101010101" pitchFamily="49" charset="-122"/>
              </a:rPr>
              <a:t>抓破床单</a:t>
            </a:r>
            <a:endParaRPr lang="en-US" altLang="zh-CN" sz="3200" b="1" dirty="0">
              <a:latin typeface="楷体" panose="02010609060101010101" pitchFamily="49" charset="-122"/>
              <a:ea typeface="楷体" panose="02010609060101010101" pitchFamily="49" charset="-122"/>
            </a:endParaRPr>
          </a:p>
        </p:txBody>
      </p:sp>
      <p:sp>
        <p:nvSpPr>
          <p:cNvPr id="23" name="左大括号 22"/>
          <p:cNvSpPr/>
          <p:nvPr/>
        </p:nvSpPr>
        <p:spPr>
          <a:xfrm>
            <a:off x="2336800" y="2628900"/>
            <a:ext cx="193675" cy="1112838"/>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24" name="文本框 5"/>
          <p:cNvSpPr txBox="1"/>
          <p:nvPr/>
        </p:nvSpPr>
        <p:spPr>
          <a:xfrm>
            <a:off x="1408113" y="1838325"/>
            <a:ext cx="6013450" cy="582613"/>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3200" b="1" dirty="0">
                <a:latin typeface="楷体" panose="02010609060101010101" pitchFamily="49" charset="-122"/>
                <a:ea typeface="楷体" panose="02010609060101010101" pitchFamily="49" charset="-122"/>
              </a:rPr>
              <a:t>术前</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拒绝麻醉</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inVertical)">
                                      <p:cBhvr>
                                        <p:cTn id="52" dur="500"/>
                                        <p:tgtEl>
                                          <p:spTgt spid="16"/>
                                        </p:tgtEl>
                                      </p:cBhvr>
                                    </p:animEffect>
                                  </p:childTnLst>
                                </p:cTn>
                              </p:par>
                            </p:childTnLst>
                          </p:cTn>
                        </p:par>
                        <p:par>
                          <p:cTn id="53" fill="hold">
                            <p:stCondLst>
                              <p:cond delay="500"/>
                            </p:stCondLst>
                            <p:childTnLst>
                              <p:par>
                                <p:cTn id="54" presetID="31"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ppt_w</p:attrName>
                                        </p:attrNameLst>
                                      </p:cBhvr>
                                      <p:tavLst>
                                        <p:tav tm="0">
                                          <p:val>
                                            <p:fltVal val="0.000000"/>
                                          </p:val>
                                        </p:tav>
                                        <p:tav tm="100000">
                                          <p:val>
                                            <p:strVal val="#ppt_w"/>
                                          </p:val>
                                        </p:tav>
                                      </p:tavLst>
                                    </p:anim>
                                    <p:anim calcmode="lin" valueType="num">
                                      <p:cBhvr>
                                        <p:cTn id="57" dur="1000" fill="hold"/>
                                        <p:tgtEl>
                                          <p:spTgt spid="19"/>
                                        </p:tgtEl>
                                        <p:attrNameLst>
                                          <p:attrName>ppt_h</p:attrName>
                                        </p:attrNameLst>
                                      </p:cBhvr>
                                      <p:tavLst>
                                        <p:tav tm="0">
                                          <p:val>
                                            <p:fltVal val="0.000000"/>
                                          </p:val>
                                        </p:tav>
                                        <p:tav tm="100000">
                                          <p:val>
                                            <p:strVal val="#ppt_h"/>
                                          </p:val>
                                        </p:tav>
                                      </p:tavLst>
                                    </p:anim>
                                    <p:anim calcmode="lin" valueType="num">
                                      <p:cBhvr>
                                        <p:cTn id="58" dur="1000" fill="hold"/>
                                        <p:tgtEl>
                                          <p:spTgt spid="19"/>
                                        </p:tgtEl>
                                        <p:attrNameLst>
                                          <p:attrName>style.rotation</p:attrName>
                                        </p:attrNameLst>
                                      </p:cBhvr>
                                      <p:tavLst>
                                        <p:tav tm="0">
                                          <p:val>
                                            <p:fltVal val="90.000000"/>
                                          </p:val>
                                        </p:tav>
                                        <p:tav tm="100000">
                                          <p:val>
                                            <p:fltVal val="0.000000"/>
                                          </p:val>
                                        </p:tav>
                                      </p:tavLst>
                                    </p:anim>
                                    <p:animEffect transition="in" filter="fade">
                                      <p:cBhvr>
                                        <p:cTn id="5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6" grpId="0" animBg="1"/>
      <p:bldP spid="19" grpId="0"/>
      <p:bldP spid="22" grpId="0"/>
      <p:bldP spid="23" grpId="0" animBg="1"/>
      <p:bldP spid="2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1"/>
          <p:cNvSpPr txBox="1"/>
          <p:nvPr/>
        </p:nvSpPr>
        <p:spPr>
          <a:xfrm>
            <a:off x="3635375" y="-92075"/>
            <a:ext cx="2070100" cy="604838"/>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初读课文</a:t>
            </a:r>
            <a:endParaRPr lang="en-US" altLang="zh-CN" sz="3200" b="1" dirty="0">
              <a:solidFill>
                <a:schemeClr val="bg1"/>
              </a:solidFill>
              <a:latin typeface="宋体" panose="02010600030101010101" pitchFamily="2" charset="-122"/>
            </a:endParaRPr>
          </a:p>
        </p:txBody>
      </p:sp>
      <p:sp>
        <p:nvSpPr>
          <p:cNvPr id="3" name="矩形 2"/>
          <p:cNvSpPr/>
          <p:nvPr/>
        </p:nvSpPr>
        <p:spPr>
          <a:xfrm>
            <a:off x="611188" y="700088"/>
            <a:ext cx="3744913" cy="641350"/>
          </a:xfrm>
          <a:prstGeom prst="rect">
            <a:avLst/>
          </a:prstGeom>
        </p:spPr>
        <p:txBody>
          <a:bodyPr>
            <a:spAutoFit/>
          </a:bodyPr>
          <a:lstStyle/>
          <a:p>
            <a:pPr marL="457200" marR="0" lvl="0" indent="-457200" algn="l" defTabSz="914400" rtl="0" eaLnBrk="1" fontAlgn="base" latinLnBrk="0" hangingPunct="1">
              <a:lnSpc>
                <a:spcPct val="13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prstClr val="black"/>
                </a:solidFill>
                <a:effectLst/>
                <a:uLnTx/>
                <a:uFillTx/>
                <a:latin typeface="+mn-ea"/>
                <a:ea typeface="+mn-ea"/>
                <a:cs typeface="+mn-cs"/>
              </a:rPr>
              <a:t>谁是军神？</a:t>
            </a:r>
            <a:endParaRPr kumimoji="0" lang="en-US" altLang="zh-CN" sz="3200" b="1" i="0" u="none" strike="noStrike" kern="1200" cap="none" spc="0" normalizeH="0" baseline="0" noProof="0" dirty="0">
              <a:ln>
                <a:noFill/>
              </a:ln>
              <a:solidFill>
                <a:prstClr val="black"/>
              </a:solidFill>
              <a:effectLst/>
              <a:uLnTx/>
              <a:uFillTx/>
              <a:latin typeface="+mn-ea"/>
              <a:ea typeface="+mn-ea"/>
              <a:cs typeface="+mn-cs"/>
            </a:endParaRPr>
          </a:p>
        </p:txBody>
      </p:sp>
      <p:sp>
        <p:nvSpPr>
          <p:cNvPr id="5" name="矩形 4"/>
          <p:cNvSpPr/>
          <p:nvPr/>
        </p:nvSpPr>
        <p:spPr>
          <a:xfrm>
            <a:off x="3440113" y="788988"/>
            <a:ext cx="1831975" cy="584200"/>
          </a:xfrm>
          <a:prstGeom prst="rect">
            <a:avLst/>
          </a:prstGeom>
          <a:noFill/>
          <a:ln w="9525">
            <a:noFill/>
          </a:ln>
        </p:spPr>
        <p:txBody>
          <a:bodyPr>
            <a:spAutoFit/>
          </a:bodyPr>
          <a:p>
            <a:r>
              <a:rPr lang="zh-CN" altLang="en-US" sz="3200" b="1" dirty="0">
                <a:solidFill>
                  <a:srgbClr val="002060"/>
                </a:solidFill>
                <a:latin typeface="楷体" panose="02010609060101010101" pitchFamily="49" charset="-122"/>
                <a:ea typeface="楷体" panose="02010609060101010101" pitchFamily="49" charset="-122"/>
              </a:rPr>
              <a:t>刘伯承</a:t>
            </a:r>
            <a:endParaRPr lang="zh-CN" altLang="en-US" dirty="0">
              <a:solidFill>
                <a:srgbClr val="002060"/>
              </a:solidFill>
              <a:latin typeface="楷体" panose="02010609060101010101" pitchFamily="49" charset="-122"/>
              <a:ea typeface="楷体" panose="02010609060101010101" pitchFamily="49" charset="-122"/>
            </a:endParaRPr>
          </a:p>
        </p:txBody>
      </p:sp>
      <p:sp>
        <p:nvSpPr>
          <p:cNvPr id="9" name="矩形 8"/>
          <p:cNvSpPr/>
          <p:nvPr/>
        </p:nvSpPr>
        <p:spPr>
          <a:xfrm>
            <a:off x="628650" y="1533525"/>
            <a:ext cx="4826000" cy="641350"/>
          </a:xfrm>
          <a:prstGeom prst="rect">
            <a:avLst/>
          </a:prstGeom>
        </p:spPr>
        <p:txBody>
          <a:bodyPr>
            <a:spAutoFit/>
          </a:bodyPr>
          <a:lstStyle/>
          <a:p>
            <a:pPr marL="457200" marR="0" lvl="0" indent="-457200" algn="l" defTabSz="914400" rtl="0" eaLnBrk="1" fontAlgn="base" latinLnBrk="0" hangingPunct="1">
              <a:lnSpc>
                <a:spcPct val="13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prstClr val="black"/>
                </a:solidFill>
                <a:effectLst/>
                <a:uLnTx/>
                <a:uFillTx/>
                <a:latin typeface="+mn-ea"/>
                <a:ea typeface="+mn-ea"/>
                <a:cs typeface="+mn-cs"/>
              </a:rPr>
              <a:t>谁称他为军神？</a:t>
            </a:r>
            <a:endParaRPr kumimoji="0" lang="zh-CN" altLang="en-US" sz="3200" b="1" i="0" u="none" strike="noStrike" kern="1200" cap="none" spc="0" normalizeH="0" baseline="0" noProof="0" dirty="0">
              <a:ln>
                <a:noFill/>
              </a:ln>
              <a:solidFill>
                <a:prstClr val="black"/>
              </a:solidFill>
              <a:effectLst/>
              <a:uLnTx/>
              <a:uFillTx/>
              <a:latin typeface="+mn-ea"/>
              <a:ea typeface="+mn-ea"/>
              <a:cs typeface="+mn-cs"/>
            </a:endParaRPr>
          </a:p>
        </p:txBody>
      </p:sp>
      <p:sp>
        <p:nvSpPr>
          <p:cNvPr id="10" name="矩形 9"/>
          <p:cNvSpPr/>
          <p:nvPr/>
        </p:nvSpPr>
        <p:spPr>
          <a:xfrm>
            <a:off x="3976688" y="1581150"/>
            <a:ext cx="2490787" cy="584200"/>
          </a:xfrm>
          <a:prstGeom prst="rect">
            <a:avLst/>
          </a:prstGeom>
          <a:noFill/>
          <a:ln w="9525">
            <a:noFill/>
          </a:ln>
        </p:spPr>
        <p:txBody>
          <a:bodyPr>
            <a:spAutoFit/>
          </a:bodyPr>
          <a:p>
            <a:r>
              <a:rPr lang="zh-CN" altLang="en-US" sz="3200" b="1" dirty="0">
                <a:solidFill>
                  <a:srgbClr val="002060"/>
                </a:solidFill>
                <a:latin typeface="楷体" panose="02010609060101010101" pitchFamily="49" charset="-122"/>
                <a:ea typeface="楷体" panose="02010609060101010101" pitchFamily="49" charset="-122"/>
              </a:rPr>
              <a:t>沃克医生</a:t>
            </a:r>
            <a:endParaRPr lang="zh-CN" altLang="en-US" dirty="0">
              <a:solidFill>
                <a:srgbClr val="002060"/>
              </a:solidFill>
              <a:latin typeface="楷体" panose="02010609060101010101" pitchFamily="49" charset="-122"/>
              <a:ea typeface="楷体" panose="02010609060101010101" pitchFamily="49" charset="-122"/>
            </a:endParaRPr>
          </a:p>
        </p:txBody>
      </p:sp>
      <p:sp>
        <p:nvSpPr>
          <p:cNvPr id="12" name="矩形 11"/>
          <p:cNvSpPr/>
          <p:nvPr/>
        </p:nvSpPr>
        <p:spPr>
          <a:xfrm>
            <a:off x="615950" y="2332038"/>
            <a:ext cx="6946900" cy="641350"/>
          </a:xfrm>
          <a:prstGeom prst="rect">
            <a:avLst/>
          </a:prstGeom>
        </p:spPr>
        <p:txBody>
          <a:bodyPr>
            <a:spAutoFit/>
          </a:bodyPr>
          <a:lstStyle/>
          <a:p>
            <a:pPr marL="457200" marR="0" lvl="0" indent="-457200" algn="l" defTabSz="914400" rtl="0" eaLnBrk="1" fontAlgn="base" latinLnBrk="0" hangingPunct="1">
              <a:lnSpc>
                <a:spcPct val="13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prstClr val="black"/>
                </a:solidFill>
                <a:effectLst/>
                <a:uLnTx/>
                <a:uFillTx/>
                <a:latin typeface="+mn-ea"/>
                <a:ea typeface="+mn-ea"/>
                <a:cs typeface="+mn-cs"/>
              </a:rPr>
              <a:t>沃克医生为什么称刘伯承为军神？</a:t>
            </a:r>
            <a:endParaRPr kumimoji="0" lang="en-US" altLang="zh-CN" sz="3200" b="1" i="0" u="none" strike="noStrike" kern="1200" cap="none" spc="0" normalizeH="0" baseline="0" noProof="0" dirty="0">
              <a:ln>
                <a:noFill/>
              </a:ln>
              <a:solidFill>
                <a:prstClr val="black"/>
              </a:solidFill>
              <a:effectLst/>
              <a:uLnTx/>
              <a:uFillTx/>
              <a:latin typeface="+mn-ea"/>
              <a:ea typeface="+mn-ea"/>
              <a:cs typeface="+mn-cs"/>
            </a:endParaRPr>
          </a:p>
        </p:txBody>
      </p:sp>
      <p:sp>
        <p:nvSpPr>
          <p:cNvPr id="13" name="矩形 12"/>
          <p:cNvSpPr/>
          <p:nvPr/>
        </p:nvSpPr>
        <p:spPr>
          <a:xfrm>
            <a:off x="1042988" y="3114675"/>
            <a:ext cx="7561262" cy="1195388"/>
          </a:xfrm>
          <a:prstGeom prst="rect">
            <a:avLst/>
          </a:prstGeom>
          <a:noFill/>
          <a:ln w="9525">
            <a:noFill/>
          </a:ln>
        </p:spPr>
        <p:txBody>
          <a:bodyPr>
            <a:spAutoFit/>
          </a:bodyPr>
          <a:p>
            <a:pPr>
              <a:lnSpc>
                <a:spcPct val="120000"/>
              </a:lnSpc>
            </a:pPr>
            <a:r>
              <a:rPr lang="zh-CN" altLang="en-US" sz="3200" b="1" dirty="0">
                <a:solidFill>
                  <a:srgbClr val="002060"/>
                </a:solidFill>
                <a:latin typeface="楷体" panose="02010609060101010101" pitchFamily="49" charset="-122"/>
                <a:ea typeface="楷体" panose="02010609060101010101" pitchFamily="49" charset="-122"/>
              </a:rPr>
              <a:t>    因为刘伯承不打麻醉剂做眼球割除手术，还数出了手术一共七十二刀。</a:t>
            </a:r>
            <a:endParaRPr lang="zh-CN" altLang="en-US" dirty="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1"/>
          <p:cNvSpPr txBox="1">
            <a:spLocks noChangeArrowheads="1"/>
          </p:cNvSpPr>
          <p:nvPr/>
        </p:nvSpPr>
        <p:spPr bwMode="auto">
          <a:xfrm>
            <a:off x="539750" y="555625"/>
            <a:ext cx="7991475" cy="128270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3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prstClr val="black"/>
                </a:solidFill>
                <a:effectLst/>
                <a:uLnTx/>
                <a:uFillTx/>
                <a:latin typeface="+mn-ea"/>
                <a:ea typeface="+mn-ea"/>
                <a:cs typeface="+mn-cs"/>
              </a:rPr>
              <a:t>把刚才的问题串起来，说一说：这篇课文讲了一件什么事？</a:t>
            </a:r>
            <a:endParaRPr kumimoji="0" lang="zh-CN" altLang="en-US" sz="3200" b="1" i="0" u="none" strike="noStrike" kern="1200" cap="none" spc="0" normalizeH="0" baseline="0" noProof="0" dirty="0">
              <a:ln>
                <a:noFill/>
              </a:ln>
              <a:solidFill>
                <a:prstClr val="black"/>
              </a:solidFill>
              <a:effectLst/>
              <a:uLnTx/>
              <a:uFillTx/>
              <a:latin typeface="+mn-ea"/>
              <a:ea typeface="+mn-ea"/>
              <a:cs typeface="+mn-cs"/>
            </a:endParaRPr>
          </a:p>
        </p:txBody>
      </p:sp>
      <p:sp>
        <p:nvSpPr>
          <p:cNvPr id="15363" name="文本框 11"/>
          <p:cNvSpPr txBox="1"/>
          <p:nvPr/>
        </p:nvSpPr>
        <p:spPr>
          <a:xfrm>
            <a:off x="935038" y="1924050"/>
            <a:ext cx="7740650" cy="2378075"/>
          </a:xfrm>
          <a:prstGeom prst="rect">
            <a:avLst/>
          </a:prstGeom>
          <a:noFill/>
          <a:ln w="9525">
            <a:noFill/>
          </a:ln>
        </p:spPr>
        <p:txBody>
          <a:bodyPr>
            <a:spAutoFit/>
          </a:bodyPr>
          <a:p>
            <a:pPr>
              <a:lnSpc>
                <a:spcPct val="120000"/>
              </a:lnSpc>
            </a:pPr>
            <a:r>
              <a:rPr lang="zh-CN" altLang="en-US" sz="3200" b="1" dirty="0">
                <a:solidFill>
                  <a:srgbClr val="002060"/>
                </a:solidFill>
                <a:latin typeface="楷体" panose="02010609060101010101" pitchFamily="49" charset="-122"/>
                <a:ea typeface="楷体" panose="02010609060101010101" pitchFamily="49" charset="-122"/>
              </a:rPr>
              <a:t>    这篇课文讲了当时任川东支队将领刘伯承同志在不使用麻醉剂的情况下进行眼球割除手术的事。在手术过程中，他因惊人表现而被德国医生高度称赞为军神。</a:t>
            </a:r>
            <a:endParaRPr lang="zh-CN" altLang="en-US" sz="3200" b="1" dirty="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arn(inVertical)">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1"/>
          <p:cNvSpPr txBox="1">
            <a:spLocks noChangeArrowheads="1"/>
          </p:cNvSpPr>
          <p:nvPr/>
        </p:nvSpPr>
        <p:spPr bwMode="auto">
          <a:xfrm>
            <a:off x="755650" y="268288"/>
            <a:ext cx="7993063" cy="6413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3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prstClr val="black"/>
                </a:solidFill>
                <a:effectLst/>
                <a:uLnTx/>
                <a:uFillTx/>
                <a:latin typeface="+mn-ea"/>
                <a:ea typeface="+mn-ea"/>
                <a:cs typeface="+mn-cs"/>
              </a:rPr>
              <a:t>这篇课文是按照什么顺序来写的？</a:t>
            </a:r>
            <a:endParaRPr kumimoji="0" lang="zh-CN" altLang="en-US" sz="3200" b="1" i="0" u="none" strike="noStrike" kern="1200" cap="none" spc="0" normalizeH="0" baseline="0" noProof="0" dirty="0">
              <a:ln>
                <a:noFill/>
              </a:ln>
              <a:solidFill>
                <a:prstClr val="black"/>
              </a:solidFill>
              <a:effectLst/>
              <a:uLnTx/>
              <a:uFillTx/>
              <a:latin typeface="+mn-ea"/>
              <a:ea typeface="+mn-ea"/>
              <a:cs typeface="+mn-cs"/>
            </a:endParaRPr>
          </a:p>
        </p:txBody>
      </p:sp>
      <p:sp>
        <p:nvSpPr>
          <p:cNvPr id="15363" name="文本框 11"/>
          <p:cNvSpPr txBox="1"/>
          <p:nvPr/>
        </p:nvSpPr>
        <p:spPr>
          <a:xfrm>
            <a:off x="2862263" y="989013"/>
            <a:ext cx="3529012" cy="603250"/>
          </a:xfrm>
          <a:prstGeom prst="rect">
            <a:avLst/>
          </a:prstGeom>
          <a:noFill/>
          <a:ln w="9525">
            <a:noFill/>
          </a:ln>
        </p:spPr>
        <p:txBody>
          <a:bodyPr>
            <a:spAutoFit/>
          </a:bodyPr>
          <a:p>
            <a:pPr>
              <a:lnSpc>
                <a:spcPct val="120000"/>
              </a:lnSpc>
            </a:pPr>
            <a:r>
              <a:rPr lang="zh-CN" altLang="en-US" sz="3200" b="1" dirty="0">
                <a:solidFill>
                  <a:srgbClr val="002060"/>
                </a:solidFill>
                <a:latin typeface="楷体" panose="02010609060101010101" pitchFamily="49" charset="-122"/>
                <a:ea typeface="楷体" panose="02010609060101010101" pitchFamily="49" charset="-122"/>
              </a:rPr>
              <a:t>事情发展的顺序</a:t>
            </a:r>
            <a:endParaRPr lang="zh-CN" altLang="en-US" sz="3200" b="1" dirty="0">
              <a:solidFill>
                <a:srgbClr val="002060"/>
              </a:solidFill>
              <a:latin typeface="楷体" panose="02010609060101010101" pitchFamily="49" charset="-122"/>
              <a:ea typeface="楷体" panose="02010609060101010101" pitchFamily="49" charset="-122"/>
            </a:endParaRPr>
          </a:p>
        </p:txBody>
      </p:sp>
      <p:sp>
        <p:nvSpPr>
          <p:cNvPr id="2" name="矩形 1"/>
          <p:cNvSpPr/>
          <p:nvPr/>
        </p:nvSpPr>
        <p:spPr>
          <a:xfrm>
            <a:off x="849313" y="1585913"/>
            <a:ext cx="7699375" cy="1282700"/>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70C0"/>
                </a:solidFill>
                <a:effectLst/>
                <a:uLnTx/>
                <a:uFillTx/>
                <a:latin typeface="+mn-ea"/>
                <a:ea typeface="+mn-ea"/>
                <a:cs typeface="+mn-cs"/>
              </a:rPr>
              <a:t>    一般按事情发展的顺序，可以把课文分为起因、经过、结果三部分。</a:t>
            </a:r>
            <a:endParaRPr kumimoji="0" lang="zh-CN" altLang="en-US" sz="3200" b="1" i="0" u="none" strike="noStrike" kern="1200" cap="none" spc="0" normalizeH="0" baseline="0" noProof="0" dirty="0">
              <a:ln>
                <a:noFill/>
              </a:ln>
              <a:solidFill>
                <a:srgbClr val="0070C0"/>
              </a:solidFill>
              <a:effectLst/>
              <a:uLnTx/>
              <a:uFillTx/>
              <a:latin typeface="+mn-ea"/>
              <a:ea typeface="+mn-ea"/>
              <a:cs typeface="+mn-cs"/>
            </a:endParaRPr>
          </a:p>
        </p:txBody>
      </p:sp>
      <p:sp>
        <p:nvSpPr>
          <p:cNvPr id="7" name="矩形 6"/>
          <p:cNvSpPr/>
          <p:nvPr/>
        </p:nvSpPr>
        <p:spPr>
          <a:xfrm>
            <a:off x="849313" y="3005138"/>
            <a:ext cx="6913563" cy="641350"/>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还可以按什么方式怎么划分课文？</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8" name="矩形 7"/>
          <p:cNvSpPr/>
          <p:nvPr/>
        </p:nvSpPr>
        <p:spPr>
          <a:xfrm>
            <a:off x="1641475" y="3797300"/>
            <a:ext cx="5540375" cy="604838"/>
          </a:xfrm>
          <a:prstGeom prst="rect">
            <a:avLst/>
          </a:prstGeom>
          <a:noFill/>
          <a:ln w="9525">
            <a:noFill/>
          </a:ln>
        </p:spPr>
        <p:txBody>
          <a:bodyPr wrap="none">
            <a:spAutoFit/>
          </a:bodyPr>
          <a:p>
            <a:pPr>
              <a:lnSpc>
                <a:spcPct val="120000"/>
              </a:lnSpc>
            </a:pPr>
            <a:r>
              <a:rPr lang="zh-CN" altLang="en-US" sz="3200" b="1" dirty="0">
                <a:solidFill>
                  <a:srgbClr val="0000FF"/>
                </a:solidFill>
                <a:latin typeface="楷体" panose="02010609060101010101" pitchFamily="49" charset="-122"/>
                <a:ea typeface="楷体" panose="02010609060101010101" pitchFamily="49" charset="-122"/>
              </a:rPr>
              <a:t>手术前</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手术中</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手术后</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arn(inVertical)">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2"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3238" y="627063"/>
            <a:ext cx="8137525" cy="119538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按手术前</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手术中</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手术后的分法，把课文划分为三部分。</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8" name="矩形 7"/>
          <p:cNvSpPr/>
          <p:nvPr/>
        </p:nvSpPr>
        <p:spPr>
          <a:xfrm>
            <a:off x="539750" y="2017713"/>
            <a:ext cx="7848600" cy="2193925"/>
          </a:xfrm>
          <a:prstGeom prst="rect">
            <a:avLst/>
          </a:prstGeom>
          <a:noFill/>
          <a:ln w="9525">
            <a:noFill/>
          </a:ln>
        </p:spPr>
        <p:txBody>
          <a:bodyPr>
            <a:spAutoFit/>
          </a:bodyPr>
          <a:p>
            <a:pPr marL="457200" indent="-457200" eaLnBrk="1" hangingPunct="1">
              <a:lnSpc>
                <a:spcPct val="150000"/>
              </a:lnSpc>
              <a:buFont typeface="Arial" panose="020B0604020202020204" pitchFamily="34" charset="0"/>
              <a:buChar char="•"/>
            </a:pPr>
            <a:r>
              <a:rPr lang="zh-CN" altLang="en-US" sz="3200" b="1" dirty="0">
                <a:solidFill>
                  <a:srgbClr val="7030A0"/>
                </a:solidFill>
                <a:latin typeface="楷体" panose="02010609060101010101" pitchFamily="49" charset="-122"/>
                <a:ea typeface="楷体" panose="02010609060101010101" pitchFamily="49" charset="-122"/>
              </a:rPr>
              <a:t>第一部分（第</a:t>
            </a:r>
            <a:r>
              <a:rPr lang="en-US" altLang="zh-CN" sz="3200" b="1" dirty="0">
                <a:solidFill>
                  <a:srgbClr val="7030A0"/>
                </a:solidFill>
                <a:latin typeface="楷体" panose="02010609060101010101" pitchFamily="49" charset="-122"/>
                <a:ea typeface="楷体" panose="02010609060101010101" pitchFamily="49" charset="-122"/>
              </a:rPr>
              <a:t>1</a:t>
            </a:r>
            <a:r>
              <a:rPr lang="zh-CN" altLang="en-US" sz="3200" b="1" dirty="0">
                <a:solidFill>
                  <a:srgbClr val="7030A0"/>
                </a:solidFill>
                <a:latin typeface="楷体" panose="02010609060101010101" pitchFamily="49" charset="-122"/>
                <a:ea typeface="楷体" panose="02010609060101010101" pitchFamily="49" charset="-122"/>
              </a:rPr>
              <a:t>～</a:t>
            </a:r>
            <a:r>
              <a:rPr lang="en-US" altLang="zh-CN" sz="3200" b="1" dirty="0">
                <a:solidFill>
                  <a:srgbClr val="7030A0"/>
                </a:solidFill>
                <a:latin typeface="楷体" panose="02010609060101010101" pitchFamily="49" charset="-122"/>
                <a:ea typeface="楷体" panose="02010609060101010101" pitchFamily="49" charset="-122"/>
              </a:rPr>
              <a:t>15</a:t>
            </a:r>
            <a:r>
              <a:rPr lang="zh-CN" altLang="en-US" sz="3200" b="1" dirty="0">
                <a:solidFill>
                  <a:srgbClr val="7030A0"/>
                </a:solidFill>
                <a:latin typeface="楷体" panose="02010609060101010101" pitchFamily="49" charset="-122"/>
                <a:ea typeface="楷体" panose="02010609060101010101" pitchFamily="49" charset="-122"/>
              </a:rPr>
              <a:t>自然段）：手术前</a:t>
            </a:r>
            <a:endParaRPr lang="en-US" altLang="zh-CN" sz="3200" b="1" dirty="0">
              <a:solidFill>
                <a:srgbClr val="7030A0"/>
              </a:solidFill>
              <a:latin typeface="楷体" panose="02010609060101010101" pitchFamily="49" charset="-122"/>
              <a:ea typeface="楷体" panose="02010609060101010101" pitchFamily="49" charset="-122"/>
            </a:endParaRPr>
          </a:p>
          <a:p>
            <a:pPr marL="457200" indent="-457200" eaLnBrk="1" hangingPunct="1">
              <a:lnSpc>
                <a:spcPct val="150000"/>
              </a:lnSpc>
              <a:buFont typeface="Arial" panose="020B0604020202020204" pitchFamily="34" charset="0"/>
              <a:buChar char="•"/>
            </a:pPr>
            <a:r>
              <a:rPr lang="zh-CN" altLang="en-US" sz="3200" b="1" dirty="0">
                <a:solidFill>
                  <a:srgbClr val="7030A0"/>
                </a:solidFill>
                <a:latin typeface="楷体" panose="02010609060101010101" pitchFamily="49" charset="-122"/>
                <a:ea typeface="楷体" panose="02010609060101010101" pitchFamily="49" charset="-122"/>
              </a:rPr>
              <a:t>第二部分（第</a:t>
            </a:r>
            <a:r>
              <a:rPr lang="en-US" altLang="zh-CN" sz="3200" b="1" dirty="0">
                <a:solidFill>
                  <a:srgbClr val="7030A0"/>
                </a:solidFill>
                <a:latin typeface="楷体" panose="02010609060101010101" pitchFamily="49" charset="-122"/>
                <a:ea typeface="楷体" panose="02010609060101010101" pitchFamily="49" charset="-122"/>
              </a:rPr>
              <a:t>16</a:t>
            </a:r>
            <a:r>
              <a:rPr lang="zh-CN" altLang="en-US" sz="3200" b="1" dirty="0">
                <a:solidFill>
                  <a:srgbClr val="7030A0"/>
                </a:solidFill>
                <a:latin typeface="楷体" panose="02010609060101010101" pitchFamily="49" charset="-122"/>
                <a:ea typeface="楷体" panose="02010609060101010101" pitchFamily="49" charset="-122"/>
              </a:rPr>
              <a:t>～</a:t>
            </a:r>
            <a:r>
              <a:rPr lang="en-US" altLang="zh-CN" sz="3200" b="1" dirty="0">
                <a:solidFill>
                  <a:srgbClr val="7030A0"/>
                </a:solidFill>
                <a:latin typeface="楷体" panose="02010609060101010101" pitchFamily="49" charset="-122"/>
                <a:ea typeface="楷体" panose="02010609060101010101" pitchFamily="49" charset="-122"/>
              </a:rPr>
              <a:t>17</a:t>
            </a:r>
            <a:r>
              <a:rPr lang="zh-CN" altLang="en-US" sz="3200" b="1" dirty="0">
                <a:solidFill>
                  <a:srgbClr val="7030A0"/>
                </a:solidFill>
                <a:latin typeface="楷体" panose="02010609060101010101" pitchFamily="49" charset="-122"/>
                <a:ea typeface="楷体" panose="02010609060101010101" pitchFamily="49" charset="-122"/>
              </a:rPr>
              <a:t>自然段）：手术中</a:t>
            </a:r>
            <a:endParaRPr lang="en-US" altLang="zh-CN" sz="3200" b="1" dirty="0">
              <a:solidFill>
                <a:srgbClr val="7030A0"/>
              </a:solidFill>
              <a:latin typeface="楷体" panose="02010609060101010101" pitchFamily="49" charset="-122"/>
              <a:ea typeface="楷体" panose="02010609060101010101" pitchFamily="49" charset="-122"/>
            </a:endParaRPr>
          </a:p>
          <a:p>
            <a:pPr marL="457200" indent="-457200" eaLnBrk="1" hangingPunct="1">
              <a:lnSpc>
                <a:spcPct val="150000"/>
              </a:lnSpc>
              <a:buFont typeface="Arial" panose="020B0604020202020204" pitchFamily="34" charset="0"/>
              <a:buChar char="•"/>
            </a:pPr>
            <a:r>
              <a:rPr lang="zh-CN" altLang="en-US" sz="3200" b="1" dirty="0">
                <a:solidFill>
                  <a:srgbClr val="7030A0"/>
                </a:solidFill>
                <a:latin typeface="楷体" panose="02010609060101010101" pitchFamily="49" charset="-122"/>
                <a:ea typeface="楷体" panose="02010609060101010101" pitchFamily="49" charset="-122"/>
              </a:rPr>
              <a:t>第三部分（第</a:t>
            </a:r>
            <a:r>
              <a:rPr lang="en-US" altLang="zh-CN" sz="3200" b="1" dirty="0">
                <a:solidFill>
                  <a:srgbClr val="7030A0"/>
                </a:solidFill>
                <a:latin typeface="楷体" panose="02010609060101010101" pitchFamily="49" charset="-122"/>
                <a:ea typeface="楷体" panose="02010609060101010101" pitchFamily="49" charset="-122"/>
              </a:rPr>
              <a:t>18</a:t>
            </a:r>
            <a:r>
              <a:rPr lang="zh-CN" altLang="en-US" sz="3200" b="1" dirty="0">
                <a:solidFill>
                  <a:srgbClr val="7030A0"/>
                </a:solidFill>
                <a:latin typeface="楷体" panose="02010609060101010101" pitchFamily="49" charset="-122"/>
                <a:ea typeface="楷体" panose="02010609060101010101" pitchFamily="49" charset="-122"/>
              </a:rPr>
              <a:t>～</a:t>
            </a:r>
            <a:r>
              <a:rPr lang="en-US" altLang="zh-CN" sz="3200" b="1" dirty="0">
                <a:solidFill>
                  <a:srgbClr val="7030A0"/>
                </a:solidFill>
                <a:latin typeface="楷体" panose="02010609060101010101" pitchFamily="49" charset="-122"/>
                <a:ea typeface="楷体" panose="02010609060101010101" pitchFamily="49" charset="-122"/>
              </a:rPr>
              <a:t>26</a:t>
            </a:r>
            <a:r>
              <a:rPr lang="zh-CN" altLang="en-US" sz="3200" b="1" dirty="0">
                <a:solidFill>
                  <a:srgbClr val="7030A0"/>
                </a:solidFill>
                <a:latin typeface="楷体" panose="02010609060101010101" pitchFamily="49" charset="-122"/>
                <a:ea typeface="楷体" panose="02010609060101010101" pitchFamily="49" charset="-122"/>
              </a:rPr>
              <a:t>自然段）：手术后</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19"/>
                                            </p:txEl>
                                          </p:spTgt>
                                        </p:tgtEl>
                                        <p:attrNameLst>
                                          <p:attrName>style.visibility</p:attrName>
                                        </p:attrNameLst>
                                      </p:cBhvr>
                                      <p:to>
                                        <p:strVal val="visible"/>
                                      </p:to>
                                    </p:set>
                                    <p:animEffect transition="in" filter="barn(inVertical)">
                                      <p:cBhvr>
                                        <p:cTn id="7" dur="500"/>
                                        <p:tgtEl>
                                          <p:spTgt spid="8">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charRg st="19" end="39"/>
                                            </p:txEl>
                                          </p:spTgt>
                                        </p:tgtEl>
                                        <p:attrNameLst>
                                          <p:attrName>style.visibility</p:attrName>
                                        </p:attrNameLst>
                                      </p:cBhvr>
                                      <p:to>
                                        <p:strVal val="visible"/>
                                      </p:to>
                                    </p:set>
                                    <p:animEffect transition="in" filter="barn(inVertical)">
                                      <p:cBhvr>
                                        <p:cTn id="12" dur="500"/>
                                        <p:tgtEl>
                                          <p:spTgt spid="8">
                                            <p:txEl>
                                              <p:charRg st="19" end="3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charRg st="39" end="59"/>
                                            </p:txEl>
                                          </p:spTgt>
                                        </p:tgtEl>
                                        <p:attrNameLst>
                                          <p:attrName>style.visibility</p:attrName>
                                        </p:attrNameLst>
                                      </p:cBhvr>
                                      <p:to>
                                        <p:strVal val="visible"/>
                                      </p:to>
                                    </p:set>
                                    <p:animEffect transition="in" filter="barn(inVertical)">
                                      <p:cBhvr>
                                        <p:cTn id="17" dur="500"/>
                                        <p:tgtEl>
                                          <p:spTgt spid="8">
                                            <p:txEl>
                                              <p:charRg st="39"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11"/>
          <p:cNvSpPr txBox="1"/>
          <p:nvPr/>
        </p:nvSpPr>
        <p:spPr>
          <a:xfrm>
            <a:off x="3654425" y="-101600"/>
            <a:ext cx="2070100" cy="604838"/>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字词学习</a:t>
            </a:r>
            <a:endParaRPr lang="en-US" altLang="zh-CN" sz="3200" b="1" dirty="0">
              <a:solidFill>
                <a:schemeClr val="bg1"/>
              </a:solidFill>
              <a:latin typeface="宋体" panose="02010600030101010101" pitchFamily="2" charset="-122"/>
            </a:endParaRPr>
          </a:p>
        </p:txBody>
      </p:sp>
      <p:sp>
        <p:nvSpPr>
          <p:cNvPr id="21507" name="矩形 4"/>
          <p:cNvSpPr/>
          <p:nvPr/>
        </p:nvSpPr>
        <p:spPr>
          <a:xfrm>
            <a:off x="669925" y="1363663"/>
            <a:ext cx="8137525" cy="2930525"/>
          </a:xfrm>
          <a:prstGeom prst="rect">
            <a:avLst/>
          </a:prstGeom>
          <a:noFill/>
          <a:ln w="9525">
            <a:noFill/>
          </a:ln>
        </p:spPr>
        <p:txBody>
          <a:bodyPr>
            <a:spAutoFit/>
          </a:bodyPr>
          <a:p>
            <a:pPr>
              <a:lnSpc>
                <a:spcPct val="150000"/>
              </a:lnSpc>
            </a:pPr>
            <a:r>
              <a:rPr lang="zh-CN" altLang="en-US" sz="3200" b="1" dirty="0">
                <a:latin typeface="楷体" panose="02010609060101010101" pitchFamily="49" charset="-122"/>
                <a:ea typeface="楷体" panose="02010609060101010101" pitchFamily="49" charset="-122"/>
              </a:rPr>
              <a:t>诊所   年龄   土匪   熟练   绷带  惊疑</a:t>
            </a:r>
            <a:endParaRPr lang="en-US" altLang="zh-CN" sz="3200" b="1" dirty="0">
              <a:latin typeface="楷体" panose="02010609060101010101" pitchFamily="49" charset="-122"/>
              <a:ea typeface="楷体" panose="02010609060101010101" pitchFamily="49" charset="-122"/>
            </a:endParaRPr>
          </a:p>
          <a:p>
            <a:pPr>
              <a:lnSpc>
                <a:spcPct val="150000"/>
              </a:lnSpc>
            </a:pPr>
            <a:r>
              <a:rPr lang="zh-CN" altLang="en-US" sz="3200" b="1" dirty="0">
                <a:latin typeface="楷体" panose="02010609060101010101" pitchFamily="49" charset="-122"/>
                <a:ea typeface="楷体" panose="02010609060101010101" pitchFamily="49" charset="-122"/>
              </a:rPr>
              <a:t>审视   一针见血   伤势   麻醉剂   施行</a:t>
            </a:r>
            <a:endParaRPr lang="en-US" altLang="zh-CN" sz="3200" b="1" dirty="0">
              <a:latin typeface="楷体" panose="02010609060101010101" pitchFamily="49" charset="-122"/>
              <a:ea typeface="楷体" panose="02010609060101010101" pitchFamily="49" charset="-122"/>
            </a:endParaRPr>
          </a:p>
          <a:p>
            <a:pPr>
              <a:lnSpc>
                <a:spcPct val="150000"/>
              </a:lnSpc>
            </a:pPr>
            <a:r>
              <a:rPr lang="zh-CN" altLang="en-US" sz="3200" b="1" dirty="0">
                <a:latin typeface="楷体" panose="02010609060101010101" pitchFamily="49" charset="-122"/>
                <a:ea typeface="楷体" panose="02010609060101010101" pitchFamily="49" charset="-122"/>
              </a:rPr>
              <a:t>清醒   颤抖   一声不吭    崭新    由衷</a:t>
            </a:r>
            <a:endParaRPr lang="en-US" altLang="zh-CN" sz="3200" b="1" dirty="0">
              <a:latin typeface="楷体" panose="02010609060101010101" pitchFamily="49" charset="-122"/>
              <a:ea typeface="楷体" panose="02010609060101010101" pitchFamily="49" charset="-122"/>
            </a:endParaRPr>
          </a:p>
          <a:p>
            <a:pPr>
              <a:lnSpc>
                <a:spcPct val="150000"/>
              </a:lnSpc>
            </a:pPr>
            <a:r>
              <a:rPr lang="zh-CN" altLang="en-US" sz="3200" b="1" dirty="0">
                <a:latin typeface="楷体" panose="02010609060101010101" pitchFamily="49" charset="-122"/>
                <a:ea typeface="楷体" panose="02010609060101010101" pitchFamily="49" charset="-122"/>
              </a:rPr>
              <a:t>苍白   慈祥   肃然起敬    荣幸</a:t>
            </a:r>
            <a:endParaRPr lang="zh-CN" altLang="en-US" dirty="0">
              <a:latin typeface="楷体" panose="02010609060101010101" pitchFamily="49" charset="-122"/>
              <a:ea typeface="楷体" panose="02010609060101010101" pitchFamily="49" charset="-122"/>
            </a:endParaRPr>
          </a:p>
        </p:txBody>
      </p:sp>
      <p:sp>
        <p:nvSpPr>
          <p:cNvPr id="4" name="矩形 3"/>
          <p:cNvSpPr/>
          <p:nvPr/>
        </p:nvSpPr>
        <p:spPr>
          <a:xfrm>
            <a:off x="679450" y="771525"/>
            <a:ext cx="3892550" cy="604838"/>
          </a:xfrm>
          <a:prstGeom prst="rect">
            <a:avLst/>
          </a:prstGeom>
        </p:spPr>
        <p:txBody>
          <a:bodyPr wrap="non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指名学生读，齐读。</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3568</Words>
  <Application>WPS 演示</Application>
  <PresentationFormat>全屏显示(16:9)</PresentationFormat>
  <Paragraphs>236</Paragraphs>
  <Slides>49</Slides>
  <Notes>45</Notes>
  <HiddenSlides>0</HiddenSlides>
  <MMClips>3</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49</vt:i4>
      </vt:variant>
    </vt:vector>
  </HeadingPairs>
  <TitlesOfParts>
    <vt:vector size="63" baseType="lpstr">
      <vt:lpstr>Arial</vt:lpstr>
      <vt:lpstr>宋体</vt:lpstr>
      <vt:lpstr>Wingdings</vt:lpstr>
      <vt:lpstr>Calibri</vt:lpstr>
      <vt:lpstr>Cambria</vt:lpstr>
      <vt:lpstr>黑体</vt:lpstr>
      <vt:lpstr>等线 Light</vt:lpstr>
      <vt:lpstr>楷体</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485</cp:revision>
  <dcterms:created xsi:type="dcterms:W3CDTF">2016-10-29T08:56:00Z</dcterms:created>
  <dcterms:modified xsi:type="dcterms:W3CDTF">2023-11-13T12:19:29Z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F2DE98BBAFA54661BDBF9B3520156FE4_13</vt:lpwstr>
  </property>
  <property fmtid="{D5CDD505-2E9C-101B-9397-08002B2CF9AE}" pid="4" name="KSOProductBuildVer">
    <vt:lpwstr>2052-12.1.0.15374</vt:lpwstr>
  </property>
</Properties>
</file>