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2"/>
  </p:notesMasterIdLst>
  <p:handoutMasterIdLst>
    <p:handoutMasterId r:id="rId13"/>
  </p:handoutMasterIdLst>
  <p:sldIdLst>
    <p:sldId id="1089" r:id="rId4"/>
    <p:sldId id="1090" r:id="rId5"/>
    <p:sldId id="1116" r:id="rId6"/>
    <p:sldId id="1117" r:id="rId7"/>
    <p:sldId id="1118" r:id="rId8"/>
    <p:sldId id="1119" r:id="rId9"/>
    <p:sldId id="1141" r:id="rId10"/>
    <p:sldId id="1142" r:id="rId1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7"/>
    </p:embeddedFont>
    <p:embeddedFont>
      <p:font typeface="华文新魏" panose="02010800040101010101" pitchFamily="2" charset="-122"/>
      <p:regular r:id="rId18"/>
    </p:embeddedFont>
    <p:embeddedFont>
      <p:font typeface="微软雅黑" panose="020B0503020204020204" charset="-122"/>
      <p:regular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</p:embeddedFontLst>
  <p:custDataLst>
    <p:tags r:id="rId2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411510"/>
            <a:ext cx="473656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语文园地</a:t>
            </a:r>
            <a:endParaRPr lang="en-US" altLang="zh-CN" sz="5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2" descr="https://timgsa.baidu.com/timg?image&amp;quality=80&amp;size=b9999_10000&amp;sec=1524309589120&amp;di=1f36fde78fbc050613279579925b39d5&amp;imgtype=0&amp;src=http%3A%2F%2Fpic33.photophoto.cn%2F20141014%2F0044040983752639_b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89"/>
          <a:stretch>
            <a:fillRect/>
          </a:stretch>
        </p:blipFill>
        <p:spPr bwMode="auto">
          <a:xfrm>
            <a:off x="2190729" y="1851670"/>
            <a:ext cx="4586605" cy="27635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1"/>
          <p:cNvCxnSpPr/>
          <p:nvPr/>
        </p:nvCxnSpPr>
        <p:spPr>
          <a:xfrm flipV="1">
            <a:off x="66900" y="1048772"/>
            <a:ext cx="2256668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251520" y="48351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5975" y="1652905"/>
            <a:ext cx="724789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95275"/>
            <a:r>
              <a:rPr lang="en-US" altLang="zh-CN" sz="1800" b="0">
                <a:ea typeface="宋体" panose="02010600030101010101" pitchFamily="2" charset="-122"/>
              </a:rPr>
              <a:t>   </a:t>
            </a:r>
            <a:r>
              <a:rPr lang="zh-CN" sz="1800" b="0">
                <a:ea typeface="宋体" panose="02010600030101010101" pitchFamily="2" charset="-122"/>
              </a:rPr>
              <a:t>这个单元的课文都是</a:t>
            </a:r>
            <a:r>
              <a:rPr lang="zh-CN" sz="1800" b="0">
                <a:ea typeface="宋体" panose="02010600030101010101" pitchFamily="2" charset="-122"/>
                <a:cs typeface="Times New Roman" panose="02020603050405020304" pitchFamily="18" charset="0"/>
              </a:rPr>
              <a:t>________的文章，课文中蕴含着深刻的道理，引发了我们深深的思考。就像《牛和鹅》文章故事性强，尤其是描写“我”被鹅追赶这一部分时，作者将鹅的</a:t>
            </a:r>
            <a:r>
              <a:rPr lang="en-US" sz="18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sz="1800" b="0">
                <a:ea typeface="宋体" panose="02010600030101010101" pitchFamily="2" charset="-122"/>
              </a:rPr>
              <a:t>，以及</a:t>
            </a:r>
            <a:r>
              <a:rPr lang="zh-CN" sz="1800" b="0">
                <a:ea typeface="宋体" panose="02010600030101010101" pitchFamily="2" charset="-122"/>
                <a:cs typeface="Times New Roman" panose="02020603050405020304" pitchFamily="18" charset="0"/>
              </a:rPr>
              <a:t>“我”</a:t>
            </a:r>
            <a:r>
              <a:rPr lang="en-US" sz="18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sz="1800" b="0">
                <a:ea typeface="宋体" panose="02010600030101010101" pitchFamily="2" charset="-122"/>
              </a:rPr>
              <a:t>通过对人物的语言、动作、神态的细致刻画，通过对鹅的动作的传神描写活灵活现地展现在读者面前。最后借助金奎叔的话，告诉我们</a:t>
            </a:r>
            <a:r>
              <a:rPr lang="en-US" sz="18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sz="1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1800" b="0">
                <a:ea typeface="宋体" panose="02010600030101010101" pitchFamily="2" charset="-122"/>
              </a:rPr>
              <a:t>；《一只窝囊的大老虎》告诉我们</a:t>
            </a:r>
            <a:r>
              <a:rPr lang="en-US" sz="18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sz="1800" b="0">
                <a:ea typeface="宋体" panose="02010600030101010101" pitchFamily="2" charset="-122"/>
              </a:rPr>
              <a:t>，《陀螺》主要讲了</a:t>
            </a:r>
            <a:r>
              <a:rPr lang="en-US" sz="18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sz="1800" b="0">
                <a:ea typeface="宋体" panose="02010600030101010101" pitchFamily="2" charset="-122"/>
              </a:rPr>
              <a:t>。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28599" y="1268100"/>
          <a:ext cx="7886700" cy="213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86700"/>
              </a:tblGrid>
              <a:tr h="0">
                <a:tc>
                  <a:txBody>
                    <a:bodyPr/>
                    <a:lstStyle/>
                    <a:p>
                      <a:pPr lvl="0" indent="0" algn="l"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zh-CN" sz="28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（1）学习一边阅读一边批注的读书方法。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 panose="05000000000000000000" pitchFamily="2" charset="2"/>
                        <a:buChar char=""/>
                      </a:pPr>
                      <a:r>
                        <a:rPr lang="zh-CN" sz="28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①画出相应的词语，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 panose="05000000000000000000" pitchFamily="2" charset="2"/>
                        <a:buChar char=""/>
                      </a:pPr>
                      <a:r>
                        <a:rPr lang="zh-CN" sz="28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②写出自己的批语；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 panose="05000000000000000000" pitchFamily="2" charset="2"/>
                        <a:buChar char=""/>
                      </a:pPr>
                      <a:r>
                        <a:rPr lang="zh-CN" sz="28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③读完再批注，再读再批注，加深对文章的理解。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60061" y="743868"/>
            <a:ext cx="8280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）认识几种蔬菜，抄写词语，注意不要写错字。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4596" y="1733307"/>
            <a:ext cx="829188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（3）说说词语的意思，并说说什么情况下用到这些词语，造句。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2485" y="729615"/>
            <a:ext cx="717867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写写动作。</a:t>
            </a:r>
            <a:endParaRPr lang="zh-CN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有一次，我们放学回家，走到池塘边，看见有四只大白鹤在靠近岸边的水里游。我们马上都不说话了，贴着墙壁，悄悄地走过去。我的心里很害怕，怕它们看见了会追过来。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画出表示人物动作的词语，表现了人物怎样的心情？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4141" y="1539895"/>
            <a:ext cx="79171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800" kern="1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尺有所短，寸有所长。      机不可失，失不再来。</a:t>
            </a:r>
            <a:endParaRPr lang="zh-CN" altLang="zh-CN" sz="2800" kern="100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zh-CN" sz="2800" kern="1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差之毫厘，谬以千里。      病从口入， 祸从口出。</a:t>
            </a:r>
            <a:endParaRPr lang="zh-CN" altLang="zh-CN" sz="2800" kern="100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zh-CN" sz="2800" kern="1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一言既出，驷马难追。      比上不足，比下有余。</a:t>
            </a:r>
            <a:endParaRPr lang="zh-CN" altLang="zh-CN" sz="2800" kern="100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6875" y="620395"/>
            <a:ext cx="717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日积月累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96875" y="620395"/>
            <a:ext cx="7178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总结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97280" y="1360170"/>
            <a:ext cx="704786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>
                <a:ea typeface="宋体" panose="02010600030101010101" pitchFamily="2" charset="-122"/>
              </a:rPr>
              <a:t>        </a:t>
            </a:r>
            <a:r>
              <a:rPr lang="zh-CN" sz="3200" b="0">
                <a:ea typeface="宋体" panose="02010600030101010101" pitchFamily="2" charset="-122"/>
              </a:rPr>
              <a:t>同学们，这节课我们知道了怎样边读书边做</a:t>
            </a:r>
            <a:r>
              <a:rPr lang="zh-CN" sz="2800" b="0">
                <a:ea typeface="宋体" panose="02010600030101010101" pitchFamily="2" charset="-122"/>
              </a:rPr>
              <a:t>批注</a:t>
            </a:r>
            <a:r>
              <a:rPr lang="zh-CN" sz="3200" b="0">
                <a:ea typeface="宋体" panose="02010600030101010101" pitchFamily="2" charset="-122"/>
              </a:rPr>
              <a:t>，认识了一些蔬菜，知道了</a:t>
            </a:r>
            <a:r>
              <a:rPr lang="zh-CN" sz="3200" b="0">
                <a:ea typeface="宋体" panose="02010600030101010101" pitchFamily="2" charset="-122"/>
                <a:cs typeface="Times New Roman" panose="02020603050405020304" pitchFamily="18" charset="0"/>
              </a:rPr>
              <a:t>“碰钉子”等词语什么意思，怎样用，学会了用动作来描写心情，还积累了一些八字的成语。收获不少呀！</a:t>
            </a:r>
            <a:endParaRPr lang="zh-CN" altLang="en-US" sz="3200" b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731</Words>
  <Application>WPS 演示</Application>
  <PresentationFormat>全屏显示(16:9)</PresentationFormat>
  <Paragraphs>33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黑体</vt:lpstr>
      <vt:lpstr>华文新魏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101</cp:revision>
  <dcterms:created xsi:type="dcterms:W3CDTF">2017-03-17T02:28:00Z</dcterms:created>
  <dcterms:modified xsi:type="dcterms:W3CDTF">2023-09-25T17:10:55Z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423924296A5E442385BC6AE5DC111E7B_12</vt:lpwstr>
  </property>
</Properties>
</file>