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73" r:id="rId6"/>
    <p:sldId id="266" r:id="rId7"/>
    <p:sldId id="274" r:id="rId8"/>
    <p:sldId id="316" r:id="rId9"/>
    <p:sldId id="328" r:id="rId10"/>
    <p:sldId id="279" r:id="rId11"/>
    <p:sldId id="285" r:id="rId12"/>
    <p:sldId id="284" r:id="rId13"/>
    <p:sldId id="286" r:id="rId14"/>
    <p:sldId id="287" r:id="rId15"/>
    <p:sldId id="317" r:id="rId16"/>
    <p:sldId id="263" r:id="rId17"/>
    <p:sldId id="338" r:id="rId18"/>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2" userDrawn="1">
          <p15:clr>
            <a:srgbClr val="A4A3A4"/>
          </p15:clr>
        </p15:guide>
        <p15:guide id="2" pos="37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E3A1F"/>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32"/>
        <p:guide pos="370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microsoft.com/office/2007/relationships/hdphoto" Target="../media/image36.wdp"/><Relationship Id="rId2" Type="http://schemas.openxmlformats.org/officeDocument/2006/relationships/image" Target="../media/image35.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4.png"/><Relationship Id="rId3" Type="http://schemas.openxmlformats.org/officeDocument/2006/relationships/image" Target="../media/image16.png"/><Relationship Id="rId2" Type="http://schemas.openxmlformats.org/officeDocument/2006/relationships/image" Target="../media/image4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8.png"/><Relationship Id="rId7" Type="http://schemas.openxmlformats.org/officeDocument/2006/relationships/image" Target="../media/image29.jpe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819832" y="2169041"/>
            <a:ext cx="6355080" cy="922020"/>
          </a:xfrm>
          <a:prstGeom prst="rect">
            <a:avLst/>
          </a:prstGeom>
          <a:noFill/>
        </p:spPr>
        <p:txBody>
          <a:bodyPr wrap="none" rtlCol="0">
            <a:spAutoFit/>
          </a:bodyPr>
          <a:lstStyle/>
          <a:p>
            <a:r>
              <a:rPr kumimoji="1" lang="zh-CN" altLang="en-US" sz="5400" b="1" dirty="0">
                <a:solidFill>
                  <a:srgbClr val="00B4FF"/>
                </a:solidFill>
              </a:rPr>
              <a:t>亿以内数的大小比较</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FECE2"/>
              </a:clrFrom>
              <a:clrTo>
                <a:srgbClr val="FFECE2">
                  <a:alpha val="0"/>
                </a:srgbClr>
              </a:clrTo>
            </a:clrChang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7339965" y="351155"/>
            <a:ext cx="4304665" cy="576453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latin typeface="微软雅黑" panose="020B0503020204020204" pitchFamily="34" charset="-122"/>
                <a:ea typeface="微软雅黑" panose="020B0503020204020204" pitchFamily="34" charset="-122"/>
              </a:rPr>
              <a:t>课堂练习</a:t>
            </a:r>
            <a:endParaRPr kumimoji="1" lang="zh-CN" altLang="en-US" sz="2400" b="1" dirty="0">
              <a:latin typeface="微软雅黑" panose="020B0503020204020204" pitchFamily="34" charset="-122"/>
              <a:ea typeface="微软雅黑" panose="020B0503020204020204" pitchFamily="34" charset="-122"/>
            </a:endParaRPr>
          </a:p>
        </p:txBody>
      </p:sp>
      <p:sp>
        <p:nvSpPr>
          <p:cNvPr id="7" name="矩形 6"/>
          <p:cNvSpPr/>
          <p:nvPr/>
        </p:nvSpPr>
        <p:spPr>
          <a:xfrm>
            <a:off x="5879678" y="4336348"/>
            <a:ext cx="1224280" cy="521970"/>
          </a:xfrm>
          <a:prstGeom prst="rect">
            <a:avLst/>
          </a:prstGeom>
        </p:spPr>
        <p:txBody>
          <a:bodyPr wrap="none">
            <a:spAutoFit/>
          </a:bodyPr>
          <a:lstStyle/>
          <a:p>
            <a:r>
              <a:rPr lang="en-US" altLang="zh-CN" sz="2800" dirty="0">
                <a:solidFill>
                  <a:prstClr val="black"/>
                </a:solidFill>
                <a:latin typeface="微软雅黑" panose="020B0503020204020204" pitchFamily="34" charset="-122"/>
                <a:ea typeface="微软雅黑" panose="020B0503020204020204" pitchFamily="34" charset="-122"/>
              </a:rPr>
              <a:t>40005</a:t>
            </a:r>
            <a:endParaRPr lang="en-US" altLang="zh-CN" sz="2800" dirty="0">
              <a:solidFill>
                <a:prstClr val="black"/>
              </a:solidFill>
              <a:latin typeface="微软雅黑" panose="020B0503020204020204" pitchFamily="34" charset="-122"/>
              <a:ea typeface="微软雅黑" panose="020B0503020204020204" pitchFamily="34" charset="-122"/>
            </a:endParaRPr>
          </a:p>
        </p:txBody>
      </p:sp>
      <p:sp>
        <p:nvSpPr>
          <p:cNvPr id="8" name="矩形 7"/>
          <p:cNvSpPr/>
          <p:nvPr/>
        </p:nvSpPr>
        <p:spPr>
          <a:xfrm>
            <a:off x="4229100" y="4349115"/>
            <a:ext cx="1529715" cy="521970"/>
          </a:xfrm>
          <a:prstGeom prst="rect">
            <a:avLst/>
          </a:prstGeom>
        </p:spPr>
        <p:txBody>
          <a:bodyPr wrap="square">
            <a:spAutoFit/>
          </a:bodyPr>
          <a:lstStyle/>
          <a:p>
            <a:r>
              <a:rPr lang="en-US" altLang="zh-CN" sz="2800" dirty="0">
                <a:solidFill>
                  <a:schemeClr val="tx1"/>
                </a:solidFill>
                <a:latin typeface="微软雅黑" panose="020B0503020204020204" pitchFamily="34" charset="-122"/>
                <a:ea typeface="微软雅黑" panose="020B0503020204020204" pitchFamily="34" charset="-122"/>
              </a:rPr>
              <a:t>50500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740691" y="4349048"/>
            <a:ext cx="1224280" cy="521970"/>
          </a:xfrm>
          <a:prstGeom prst="rect">
            <a:avLst/>
          </a:prstGeom>
        </p:spPr>
        <p:txBody>
          <a:bodyPr wrap="none">
            <a:spAutoFit/>
          </a:bodyPr>
          <a:lstStyle/>
          <a:p>
            <a:r>
              <a:rPr lang="en-US" altLang="zh-CN" sz="2800" dirty="0">
                <a:solidFill>
                  <a:schemeClr val="tx1"/>
                </a:solidFill>
                <a:latin typeface="微软雅黑" panose="020B0503020204020204" pitchFamily="34" charset="-122"/>
                <a:ea typeface="微软雅黑" panose="020B0503020204020204" pitchFamily="34" charset="-122"/>
              </a:rPr>
              <a:t>55000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823640" y="4336348"/>
            <a:ext cx="1432560" cy="521970"/>
          </a:xfrm>
          <a:prstGeom prst="rect">
            <a:avLst/>
          </a:prstGeom>
        </p:spPr>
        <p:txBody>
          <a:bodyPr wrap="none">
            <a:spAutoFit/>
          </a:bodyPr>
          <a:lstStyle/>
          <a:p>
            <a:r>
              <a:rPr lang="en-US" altLang="zh-CN" sz="2800" dirty="0">
                <a:solidFill>
                  <a:schemeClr val="tx1"/>
                </a:solidFill>
                <a:latin typeface="微软雅黑" panose="020B0503020204020204" pitchFamily="34" charset="-122"/>
                <a:ea typeface="微软雅黑" panose="020B0503020204020204" pitchFamily="34" charset="-122"/>
              </a:rPr>
              <a:t>500500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57885" y="3188335"/>
            <a:ext cx="5821680" cy="521970"/>
          </a:xfrm>
          <a:prstGeom prst="rect">
            <a:avLst/>
          </a:prstGeom>
          <a:noFill/>
        </p:spPr>
        <p:txBody>
          <a:bodyPr wrap="non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50500</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500500   55000   40005 </a:t>
            </a:r>
            <a:endPar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9042400" y="2606675"/>
            <a:ext cx="1645920" cy="521970"/>
          </a:xfrm>
          <a:prstGeom prst="rect">
            <a:avLst/>
          </a:prstGeom>
          <a:noFill/>
        </p:spPr>
        <p:txBody>
          <a:bodyPr wrap="none" rtlCol="0" anchor="t">
            <a:spAutoFit/>
          </a:bodyPr>
          <a:p>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5 0 5 0 0</a:t>
            </a:r>
            <a:endParaRPr lang="zh-CN" altLang="en-US" sz="2800"/>
          </a:p>
        </p:txBody>
      </p:sp>
      <p:sp>
        <p:nvSpPr>
          <p:cNvPr id="13" name="文本框 12"/>
          <p:cNvSpPr txBox="1"/>
          <p:nvPr/>
        </p:nvSpPr>
        <p:spPr>
          <a:xfrm>
            <a:off x="8735060" y="3128645"/>
            <a:ext cx="1959610" cy="521970"/>
          </a:xfrm>
          <a:prstGeom prst="rect">
            <a:avLst/>
          </a:prstGeom>
          <a:noFill/>
        </p:spPr>
        <p:txBody>
          <a:bodyPr wrap="none" rtlCol="0" anchor="t">
            <a:spAutoFit/>
          </a:bodyPr>
          <a:p>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5 0 0 5 0 0</a:t>
            </a:r>
            <a:endParaRPr lang="zh-CN" altLang="en-US" sz="2800"/>
          </a:p>
        </p:txBody>
      </p:sp>
      <p:sp>
        <p:nvSpPr>
          <p:cNvPr id="14" name="文本框 13"/>
          <p:cNvSpPr txBox="1"/>
          <p:nvPr/>
        </p:nvSpPr>
        <p:spPr>
          <a:xfrm>
            <a:off x="9042400" y="3650615"/>
            <a:ext cx="1645920" cy="521970"/>
          </a:xfrm>
          <a:prstGeom prst="rect">
            <a:avLst/>
          </a:prstGeom>
          <a:noFill/>
        </p:spPr>
        <p:txBody>
          <a:bodyPr wrap="none" rtlCol="0" anchor="t">
            <a:spAutoFit/>
          </a:bodyPr>
          <a:p>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5 5 0 0 0</a:t>
            </a:r>
            <a:endParaRPr lang="zh-CN" altLang="en-US" sz="2800"/>
          </a:p>
        </p:txBody>
      </p:sp>
      <p:sp>
        <p:nvSpPr>
          <p:cNvPr id="15" name="文本框 14"/>
          <p:cNvSpPr txBox="1"/>
          <p:nvPr/>
        </p:nvSpPr>
        <p:spPr>
          <a:xfrm>
            <a:off x="9055100" y="4172585"/>
            <a:ext cx="1645920" cy="521970"/>
          </a:xfrm>
          <a:prstGeom prst="rect">
            <a:avLst/>
          </a:prstGeom>
          <a:noFill/>
        </p:spPr>
        <p:txBody>
          <a:bodyPr wrap="none" rtlCol="0" anchor="t">
            <a:spAutoFit/>
          </a:bodyPr>
          <a:p>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4 0 0 0 5</a:t>
            </a:r>
            <a:endParaRPr lang="zh-CN" altLang="en-US" sz="2800"/>
          </a:p>
        </p:txBody>
      </p:sp>
      <p:cxnSp>
        <p:nvCxnSpPr>
          <p:cNvPr id="16" name="直接连接符 15"/>
          <p:cNvCxnSpPr/>
          <p:nvPr/>
        </p:nvCxnSpPr>
        <p:spPr>
          <a:xfrm>
            <a:off x="9384665" y="2558415"/>
            <a:ext cx="0" cy="2160000"/>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340725" y="2585720"/>
            <a:ext cx="538480" cy="521970"/>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rPr>
              <a:t>③</a:t>
            </a:r>
            <a:endParaRPr lang="zh-CN" altLang="en-US" sz="2800">
              <a:latin typeface="微软雅黑" panose="020B0503020204020204" pitchFamily="34" charset="-122"/>
              <a:ea typeface="微软雅黑" panose="020B0503020204020204" pitchFamily="34" charset="-122"/>
            </a:endParaRPr>
          </a:p>
        </p:txBody>
      </p:sp>
      <p:sp>
        <p:nvSpPr>
          <p:cNvPr id="18" name="文本框 17"/>
          <p:cNvSpPr txBox="1"/>
          <p:nvPr/>
        </p:nvSpPr>
        <p:spPr>
          <a:xfrm>
            <a:off x="8340725" y="4172585"/>
            <a:ext cx="538480" cy="521970"/>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rPr>
              <a:t>④</a:t>
            </a:r>
            <a:endParaRPr lang="zh-CN" altLang="en-US" sz="2800">
              <a:latin typeface="微软雅黑" panose="020B0503020204020204" pitchFamily="34" charset="-122"/>
              <a:ea typeface="微软雅黑" panose="020B0503020204020204" pitchFamily="34" charset="-122"/>
            </a:endParaRPr>
          </a:p>
        </p:txBody>
      </p:sp>
      <p:sp>
        <p:nvSpPr>
          <p:cNvPr id="19" name="文本框 18"/>
          <p:cNvSpPr txBox="1"/>
          <p:nvPr/>
        </p:nvSpPr>
        <p:spPr>
          <a:xfrm>
            <a:off x="8331835" y="3107690"/>
            <a:ext cx="538480" cy="521970"/>
          </a:xfrm>
          <a:prstGeom prst="rect">
            <a:avLst/>
          </a:prstGeom>
          <a:noFill/>
        </p:spPr>
        <p:txBody>
          <a:bodyPr wrap="none" rtlCol="0">
            <a:spAutoFit/>
          </a:bodyPr>
          <a:p>
            <a:pPr algn="l"/>
            <a:r>
              <a:rPr lang="zh-CN" altLang="en-US" sz="2800">
                <a:latin typeface="微软雅黑" panose="020B0503020204020204" pitchFamily="34" charset="-122"/>
                <a:ea typeface="微软雅黑" panose="020B0503020204020204" pitchFamily="34" charset="-122"/>
                <a:sym typeface="+mn-ea"/>
              </a:rPr>
              <a:t>①</a:t>
            </a:r>
            <a:endParaRPr lang="zh-CN" altLang="en-US" sz="2800">
              <a:latin typeface="微软雅黑" panose="020B0503020204020204" pitchFamily="34" charset="-122"/>
              <a:ea typeface="微软雅黑" panose="020B0503020204020204" pitchFamily="34" charset="-122"/>
              <a:sym typeface="+mn-ea"/>
            </a:endParaRPr>
          </a:p>
        </p:txBody>
      </p:sp>
      <p:sp>
        <p:nvSpPr>
          <p:cNvPr id="20" name="文本框 19"/>
          <p:cNvSpPr txBox="1"/>
          <p:nvPr/>
        </p:nvSpPr>
        <p:spPr>
          <a:xfrm>
            <a:off x="8331835" y="3650615"/>
            <a:ext cx="538480" cy="521970"/>
          </a:xfrm>
          <a:prstGeom prst="rect">
            <a:avLst/>
          </a:prstGeom>
          <a:noFill/>
        </p:spPr>
        <p:txBody>
          <a:bodyPr wrap="none" rtlCol="0">
            <a:spAutoFit/>
          </a:bodyPr>
          <a:p>
            <a:pPr algn="l"/>
            <a:r>
              <a:rPr lang="zh-CN" altLang="en-US" sz="2800">
                <a:latin typeface="微软雅黑" panose="020B0503020204020204" pitchFamily="34" charset="-122"/>
                <a:ea typeface="微软雅黑" panose="020B0503020204020204" pitchFamily="34" charset="-122"/>
                <a:sym typeface="+mn-ea"/>
              </a:rPr>
              <a:t>②</a:t>
            </a:r>
            <a:endParaRPr lang="zh-CN" altLang="en-US" sz="2800">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2256155" y="4308475"/>
            <a:ext cx="484505" cy="583565"/>
          </a:xfrm>
          <a:prstGeom prst="rect">
            <a:avLst/>
          </a:prstGeom>
          <a:noFill/>
        </p:spPr>
        <p:txBody>
          <a:bodyPr wrap="square" rtlCol="0">
            <a:spAutoFit/>
          </a:bodyPr>
          <a:p>
            <a:r>
              <a:rPr lang="zh-CN" altLang="en-US" sz="3200">
                <a:solidFill>
                  <a:schemeClr val="tx1"/>
                </a:solidFill>
                <a:latin typeface="微软雅黑" panose="020B0503020204020204" pitchFamily="34" charset="-122"/>
                <a:ea typeface="微软雅黑" panose="020B0503020204020204" pitchFamily="34" charset="-122"/>
              </a:rPr>
              <a:t>&gt;</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57625" y="4318635"/>
            <a:ext cx="484505" cy="583565"/>
          </a:xfrm>
          <a:prstGeom prst="rect">
            <a:avLst/>
          </a:prstGeom>
          <a:noFill/>
        </p:spPr>
        <p:txBody>
          <a:bodyPr wrap="square" rtlCol="0">
            <a:spAutoFit/>
          </a:bodyPr>
          <a:p>
            <a:r>
              <a:rPr lang="zh-CN" altLang="en-US" sz="3200">
                <a:solidFill>
                  <a:schemeClr val="tx1"/>
                </a:solidFill>
                <a:latin typeface="微软雅黑" panose="020B0503020204020204" pitchFamily="34" charset="-122"/>
                <a:ea typeface="微软雅黑" panose="020B0503020204020204" pitchFamily="34" charset="-122"/>
              </a:rPr>
              <a:t>&gt;</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394960" y="4287520"/>
            <a:ext cx="484505" cy="583565"/>
          </a:xfrm>
          <a:prstGeom prst="rect">
            <a:avLst/>
          </a:prstGeom>
          <a:noFill/>
        </p:spPr>
        <p:txBody>
          <a:bodyPr wrap="square" rtlCol="0">
            <a:spAutoFit/>
          </a:bodyPr>
          <a:p>
            <a:r>
              <a:rPr lang="zh-CN" altLang="en-US" sz="3200">
                <a:solidFill>
                  <a:schemeClr val="tx1"/>
                </a:solidFill>
                <a:latin typeface="微软雅黑" panose="020B0503020204020204" pitchFamily="34" charset="-122"/>
                <a:ea typeface="微软雅黑" panose="020B0503020204020204" pitchFamily="34" charset="-122"/>
              </a:rPr>
              <a:t>&gt;</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51" name="圆角矩形 50"/>
          <p:cNvSpPr/>
          <p:nvPr/>
        </p:nvSpPr>
        <p:spPr>
          <a:xfrm>
            <a:off x="9093200" y="266001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9093200" y="369887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9423400" y="2654300"/>
            <a:ext cx="237490" cy="400050"/>
          </a:xfrm>
          <a:prstGeom prst="roundRect">
            <a:avLst/>
          </a:prstGeom>
          <a:noFill/>
          <a:ln w="317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9423400" y="3698240"/>
            <a:ext cx="237490" cy="400050"/>
          </a:xfrm>
          <a:prstGeom prst="roundRect">
            <a:avLst/>
          </a:prstGeom>
          <a:noFill/>
          <a:ln w="317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2259965" y="765810"/>
            <a:ext cx="3733800" cy="1845310"/>
            <a:chOff x="5889" y="3566"/>
            <a:chExt cx="5880" cy="2906"/>
          </a:xfrm>
        </p:grpSpPr>
        <p:pic>
          <p:nvPicPr>
            <p:cNvPr id="30" name="图片 29" descr="00c6f25c-2d4e-428e-9d7a-0f3b6a4c3e8b"/>
            <p:cNvPicPr>
              <a:picLocks noChangeAspect="1"/>
            </p:cNvPicPr>
            <p:nvPr/>
          </p:nvPicPr>
          <p:blipFill>
            <a:blip r:embed="rId4"/>
            <a:stretch>
              <a:fillRect/>
            </a:stretch>
          </p:blipFill>
          <p:spPr>
            <a:xfrm>
              <a:off x="5889" y="3566"/>
              <a:ext cx="5880" cy="2906"/>
            </a:xfrm>
            <a:prstGeom prst="rect">
              <a:avLst/>
            </a:prstGeom>
          </p:spPr>
        </p:pic>
        <p:sp>
          <p:nvSpPr>
            <p:cNvPr id="31" name="TextBox 16"/>
            <p:cNvSpPr txBox="1">
              <a:spLocks noChangeArrowheads="1"/>
            </p:cNvSpPr>
            <p:nvPr/>
          </p:nvSpPr>
          <p:spPr bwMode="auto">
            <a:xfrm>
              <a:off x="6758" y="4468"/>
              <a:ext cx="4931"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12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按照从大到小的顺</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spcBef>
                  <a:spcPts val="12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序排列下面各数。</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up)">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heel(1)">
                                      <p:cBhvr>
                                        <p:cTn id="36" dur="20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heel(1)">
                                      <p:cBhvr>
                                        <p:cTn id="41" dur="20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20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heel(1)">
                                      <p:cBhvr>
                                        <p:cTn id="51" dur="20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up)">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up)">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ppt_y</p:attrName>
                                        </p:attrNameLst>
                                      </p:cBhvr>
                                      <p:tavLst>
                                        <p:tav tm="0">
                                          <p:val>
                                            <p:strVal val="#ppt_y+#ppt_h*1.125000"/>
                                          </p:val>
                                        </p:tav>
                                        <p:tav tm="100000">
                                          <p:val>
                                            <p:strVal val="#ppt_y"/>
                                          </p:val>
                                        </p:tav>
                                      </p:tavLst>
                                    </p:anim>
                                    <p:animEffect transition="in" filter="wipe(up)">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left)">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lef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left)">
                                      <p:cBhvr>
                                        <p:cTn id="89" dur="500"/>
                                        <p:tgtEl>
                                          <p:spTgt spid="2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wipe(left)">
                                      <p:cBhvr>
                                        <p:cTn id="94" dur="500"/>
                                        <p:tgtEl>
                                          <p:spTgt spid="8"/>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wipe(left)">
                                      <p:cBhvr>
                                        <p:cTn id="10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51" grpId="0" bldLvl="0" animBg="1"/>
      <p:bldP spid="24" grpId="0" bldLvl="0" animBg="1"/>
      <p:bldP spid="25" grpId="0" bldLvl="0" animBg="1"/>
      <p:bldP spid="26" grpId="0" bldLvl="0" animBg="1"/>
      <p:bldP spid="12" grpId="0"/>
      <p:bldP spid="13" grpId="0"/>
      <p:bldP spid="14" grpId="0"/>
      <p:bldP spid="15" grpId="0"/>
      <p:bldP spid="19" grpId="0"/>
      <p:bldP spid="20" grpId="0"/>
      <p:bldP spid="17" grpId="0"/>
      <p:bldP spid="18" grpId="0"/>
      <p:bldP spid="28" grpId="0"/>
      <p:bldP spid="21" grpId="0"/>
      <p:bldP spid="2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4580" name="文本框 99"/>
          <p:cNvSpPr txBox="1"/>
          <p:nvPr/>
        </p:nvSpPr>
        <p:spPr>
          <a:xfrm>
            <a:off x="1066800" y="2286000"/>
            <a:ext cx="9136380" cy="7372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808059    880059     808590     808509     880580</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16000" y="5295900"/>
            <a:ext cx="10274300"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solidFill>
                  <a:srgbClr val="FF0000"/>
                </a:solidFill>
                <a:latin typeface="微软雅黑" panose="020B0503020204020204" pitchFamily="34" charset="-122"/>
                <a:ea typeface="微软雅黑" panose="020B0503020204020204" pitchFamily="34" charset="-122"/>
              </a:rPr>
              <a:t>11230000 &gt; 10034500 &gt; 9056789 &gt; 7995000 &gt; 7899999</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68095" y="3361055"/>
            <a:ext cx="9048750"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solidFill>
                  <a:srgbClr val="FF0000"/>
                </a:solidFill>
                <a:latin typeface="微软雅黑" panose="020B0503020204020204" pitchFamily="34" charset="-122"/>
                <a:ea typeface="微软雅黑" panose="020B0503020204020204" pitchFamily="34" charset="-122"/>
              </a:rPr>
              <a:t>880580 &gt; 880059 &gt; 808590 &gt; 808509 &gt; 808059</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57325" y="1063625"/>
            <a:ext cx="7569200" cy="929640"/>
            <a:chOff x="2295" y="1675"/>
            <a:chExt cx="11920" cy="1464"/>
          </a:xfrm>
        </p:grpSpPr>
        <p:pic>
          <p:nvPicPr>
            <p:cNvPr id="9" name="图片 8" descr="258184142235369514"/>
            <p:cNvPicPr>
              <a:picLocks noChangeAspect="1"/>
            </p:cNvPicPr>
            <p:nvPr/>
          </p:nvPicPr>
          <p:blipFill>
            <a:blip r:embed="rId2"/>
            <a:srcRect l="66915"/>
            <a:stretch>
              <a:fillRect/>
            </a:stretch>
          </p:blipFill>
          <p:spPr>
            <a:xfrm rot="16200000">
              <a:off x="7523" y="-3553"/>
              <a:ext cx="1464" cy="11921"/>
            </a:xfrm>
            <a:prstGeom prst="rect">
              <a:avLst/>
            </a:prstGeom>
          </p:spPr>
        </p:pic>
        <p:sp>
          <p:nvSpPr>
            <p:cNvPr id="3" name="文本框 2"/>
            <p:cNvSpPr txBox="1"/>
            <p:nvPr/>
          </p:nvSpPr>
          <p:spPr>
            <a:xfrm>
              <a:off x="2849" y="1907"/>
              <a:ext cx="10928" cy="1161"/>
            </a:xfrm>
            <a:prstGeom prst="rect">
              <a:avLst/>
            </a:prstGeom>
            <a:noFill/>
          </p:spPr>
          <p:txBody>
            <a:bodyPr wrap="square" rtlCol="0">
              <a:spAutoFit/>
            </a:bodyPr>
            <a:p>
              <a:pPr marL="0" lvl="0" indent="0" algn="l" eaLnBrk="1" hangingPunct="1">
                <a:lnSpc>
                  <a:spcPct val="150000"/>
                </a:lnSpc>
                <a:spcBef>
                  <a:spcPct val="0"/>
                </a:spcBef>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把下列各数按照从大到小的顺序排列起来。</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文本框 5"/>
          <p:cNvSpPr txBox="1"/>
          <p:nvPr/>
        </p:nvSpPr>
        <p:spPr>
          <a:xfrm>
            <a:off x="1066800" y="4297045"/>
            <a:ext cx="9681210" cy="737235"/>
          </a:xfrm>
          <a:prstGeom prst="rect">
            <a:avLst/>
          </a:prstGeom>
          <a:noFill/>
        </p:spPr>
        <p:txBody>
          <a:bodyPr wrap="none" rtlCol="0">
            <a:spAutoFit/>
          </a:bodyPr>
          <a:p>
            <a:pPr marL="0" lvl="0" indent="0" algn="l" eaLnBrk="1" hangingPunct="1">
              <a:lnSpc>
                <a:spcPct val="150000"/>
              </a:lnSpc>
              <a:spcBef>
                <a:spcPct val="0"/>
              </a:spcBef>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10034500    7899999    11230000    9056789     7995000</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16pic_7801923_s"/>
          <p:cNvPicPr>
            <a:picLocks noChangeAspect="1"/>
          </p:cNvPicPr>
          <p:nvPr/>
        </p:nvPicPr>
        <p:blipFill>
          <a:blip r:embed="rId3">
            <a:clrChange>
              <a:clrFrom>
                <a:srgbClr val="FFFFFF">
                  <a:alpha val="100000"/>
                </a:srgbClr>
              </a:clrFrom>
              <a:clrTo>
                <a:srgbClr val="FFFFFF">
                  <a:alpha val="100000"/>
                  <a:alpha val="0"/>
                </a:srgbClr>
              </a:clrTo>
            </a:clrChange>
          </a:blip>
          <a:srcRect l="3447" t="35899" r="64830" b="33810"/>
          <a:stretch>
            <a:fillRect/>
          </a:stretch>
        </p:blipFill>
        <p:spPr>
          <a:xfrm>
            <a:off x="454660" y="4379595"/>
            <a:ext cx="800735" cy="727075"/>
          </a:xfrm>
          <a:prstGeom prst="rect">
            <a:avLst/>
          </a:prstGeom>
        </p:spPr>
      </p:pic>
      <p:pic>
        <p:nvPicPr>
          <p:cNvPr id="12" name="图片 11" descr="16pic_7801923_s"/>
          <p:cNvPicPr>
            <a:picLocks noChangeAspect="1"/>
          </p:cNvPicPr>
          <p:nvPr/>
        </p:nvPicPr>
        <p:blipFill>
          <a:blip r:embed="rId3">
            <a:clrChange>
              <a:clrFrom>
                <a:srgbClr val="FFFFFF">
                  <a:alpha val="100000"/>
                </a:srgbClr>
              </a:clrFrom>
              <a:clrTo>
                <a:srgbClr val="FFFFFF">
                  <a:alpha val="100000"/>
                  <a:alpha val="0"/>
                </a:srgbClr>
              </a:clrTo>
            </a:clrChange>
          </a:blip>
          <a:srcRect l="3447" t="35899" r="64830" b="33810"/>
          <a:stretch>
            <a:fillRect/>
          </a:stretch>
        </p:blipFill>
        <p:spPr>
          <a:xfrm>
            <a:off x="467360" y="2339340"/>
            <a:ext cx="800735" cy="727075"/>
          </a:xfrm>
          <a:prstGeom prst="rect">
            <a:avLst/>
          </a:prstGeom>
        </p:spPr>
      </p:pic>
      <p:sp>
        <p:nvSpPr>
          <p:cNvPr id="13" name="文本框 12"/>
          <p:cNvSpPr txBox="1"/>
          <p:nvPr/>
        </p:nvSpPr>
        <p:spPr>
          <a:xfrm>
            <a:off x="858183" y="350873"/>
            <a:ext cx="1402080" cy="460375"/>
          </a:xfrm>
          <a:prstGeom prst="rect">
            <a:avLst/>
          </a:prstGeom>
          <a:noFill/>
        </p:spPr>
        <p:txBody>
          <a:bodyPr wrap="none" rtlCol="0">
            <a:spAutoFit/>
          </a:bodyPr>
          <a:p>
            <a:r>
              <a:rPr kumimoji="1" lang="zh-CN" altLang="en-US" sz="2400" b="1" dirty="0">
                <a:latin typeface="微软雅黑" panose="020B0503020204020204" pitchFamily="34" charset="-122"/>
                <a:ea typeface="微软雅黑" panose="020B0503020204020204" pitchFamily="34" charset="-122"/>
              </a:rPr>
              <a:t>课堂练习</a:t>
            </a:r>
            <a:endParaRPr kumimoji="1" lang="zh-CN" altLang="en-US"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0243" name="TextBox 2"/>
          <p:cNvSpPr txBox="1"/>
          <p:nvPr/>
        </p:nvSpPr>
        <p:spPr>
          <a:xfrm>
            <a:off x="2804795" y="1076325"/>
            <a:ext cx="3884930" cy="521970"/>
          </a:xfrm>
          <a:prstGeom prst="rect">
            <a:avLst/>
          </a:prstGeom>
          <a:noFill/>
          <a:ln w="9525">
            <a:noFill/>
          </a:ln>
        </p:spPr>
        <p:txBody>
          <a:bodyPr wrap="square">
            <a:spAutoFit/>
          </a:bodyPr>
          <a:p>
            <a:r>
              <a:rPr lang="zh-CN" altLang="en-US" sz="2800" dirty="0">
                <a:latin typeface="+mn-ea"/>
              </a:rPr>
              <a:t>括号里面最大能填几？</a:t>
            </a:r>
            <a:endParaRPr lang="zh-CN" altLang="en-US" sz="2800" dirty="0">
              <a:latin typeface="+mn-ea"/>
            </a:endParaRPr>
          </a:p>
        </p:txBody>
      </p:sp>
      <p:grpSp>
        <p:nvGrpSpPr>
          <p:cNvPr id="16" name="组合 15"/>
          <p:cNvGrpSpPr/>
          <p:nvPr/>
        </p:nvGrpSpPr>
        <p:grpSpPr>
          <a:xfrm>
            <a:off x="1447800" y="2305050"/>
            <a:ext cx="4084320" cy="767715"/>
            <a:chOff x="2058" y="2997"/>
            <a:chExt cx="6432" cy="1209"/>
          </a:xfrm>
        </p:grpSpPr>
        <p:pic>
          <p:nvPicPr>
            <p:cNvPr id="14" name="图片 13" descr="26369678_225034435000_2"/>
            <p:cNvPicPr>
              <a:picLocks noChangeAspect="1"/>
            </p:cNvPicPr>
            <p:nvPr/>
          </p:nvPicPr>
          <p:blipFill>
            <a:blip r:embed="rId2"/>
            <a:srcRect l="10190" t="8019" r="11934" b="70852"/>
            <a:stretch>
              <a:fillRect/>
            </a:stretch>
          </p:blipFill>
          <p:spPr>
            <a:xfrm>
              <a:off x="2058" y="2997"/>
              <a:ext cx="6160" cy="1209"/>
            </a:xfrm>
            <a:prstGeom prst="rect">
              <a:avLst/>
            </a:prstGeom>
          </p:spPr>
        </p:pic>
        <p:sp>
          <p:nvSpPr>
            <p:cNvPr id="10244" name="TextBox 3"/>
            <p:cNvSpPr txBox="1"/>
            <p:nvPr/>
          </p:nvSpPr>
          <p:spPr>
            <a:xfrm>
              <a:off x="2588" y="3198"/>
              <a:ext cx="5902" cy="822"/>
            </a:xfrm>
            <a:prstGeom prst="rect">
              <a:avLst/>
            </a:prstGeom>
            <a:noFill/>
            <a:ln w="9525">
              <a:noFill/>
            </a:ln>
          </p:spPr>
          <p:txBody>
            <a:bodyPr wrap="square">
              <a:spAutoFit/>
            </a:bodyPr>
            <a:p>
              <a:r>
                <a:rPr lang="en-US" altLang="zh-CN" sz="2800" dirty="0">
                  <a:latin typeface="+mn-ea"/>
                  <a:cs typeface="+mn-ea"/>
                </a:rPr>
                <a:t>47525 &gt; 4(     )678</a:t>
              </a:r>
              <a:endParaRPr lang="en-US" altLang="zh-CN" sz="2800" dirty="0">
                <a:latin typeface="+mn-ea"/>
                <a:cs typeface="+mn-ea"/>
              </a:endParaRPr>
            </a:p>
          </p:txBody>
        </p:sp>
      </p:grpSp>
      <p:sp>
        <p:nvSpPr>
          <p:cNvPr id="10245" name="TextBox 4"/>
          <p:cNvSpPr txBox="1"/>
          <p:nvPr/>
        </p:nvSpPr>
        <p:spPr>
          <a:xfrm>
            <a:off x="2804795" y="3702685"/>
            <a:ext cx="4084955" cy="521970"/>
          </a:xfrm>
          <a:prstGeom prst="rect">
            <a:avLst/>
          </a:prstGeom>
          <a:noFill/>
          <a:ln w="9525">
            <a:noFill/>
          </a:ln>
        </p:spPr>
        <p:txBody>
          <a:bodyPr wrap="square">
            <a:spAutoFit/>
          </a:bodyPr>
          <a:p>
            <a:r>
              <a:rPr lang="zh-CN" altLang="en-US" sz="2800" dirty="0">
                <a:latin typeface="+mn-ea"/>
              </a:rPr>
              <a:t>括号里面最小能填几？</a:t>
            </a:r>
            <a:endParaRPr lang="zh-CN" altLang="en-US" sz="2800" dirty="0">
              <a:latin typeface="+mn-ea"/>
            </a:endParaRPr>
          </a:p>
        </p:txBody>
      </p:sp>
      <p:grpSp>
        <p:nvGrpSpPr>
          <p:cNvPr id="20" name="组合 19"/>
          <p:cNvGrpSpPr/>
          <p:nvPr/>
        </p:nvGrpSpPr>
        <p:grpSpPr>
          <a:xfrm>
            <a:off x="6415405" y="4723130"/>
            <a:ext cx="3949065" cy="878840"/>
            <a:chOff x="10850" y="3565"/>
            <a:chExt cx="6219" cy="1384"/>
          </a:xfrm>
        </p:grpSpPr>
        <p:pic>
          <p:nvPicPr>
            <p:cNvPr id="11" name="图片 10" descr="26369678_225034435000_2"/>
            <p:cNvPicPr>
              <a:picLocks noChangeAspect="1"/>
            </p:cNvPicPr>
            <p:nvPr/>
          </p:nvPicPr>
          <p:blipFill>
            <a:blip r:embed="rId2"/>
            <a:srcRect l="10442" t="71407" r="10936" b="6565"/>
            <a:stretch>
              <a:fillRect/>
            </a:stretch>
          </p:blipFill>
          <p:spPr>
            <a:xfrm>
              <a:off x="10850" y="3565"/>
              <a:ext cx="6219" cy="1384"/>
            </a:xfrm>
            <a:prstGeom prst="rect">
              <a:avLst/>
            </a:prstGeom>
          </p:spPr>
        </p:pic>
        <p:sp>
          <p:nvSpPr>
            <p:cNvPr id="10246" name="TextBox 5"/>
            <p:cNvSpPr txBox="1"/>
            <p:nvPr/>
          </p:nvSpPr>
          <p:spPr>
            <a:xfrm>
              <a:off x="11383" y="3808"/>
              <a:ext cx="5369" cy="822"/>
            </a:xfrm>
            <a:prstGeom prst="rect">
              <a:avLst/>
            </a:prstGeom>
            <a:noFill/>
            <a:ln w="9525">
              <a:noFill/>
            </a:ln>
          </p:spPr>
          <p:txBody>
            <a:bodyPr wrap="square">
              <a:spAutoFit/>
            </a:bodyPr>
            <a:p>
              <a:r>
                <a:rPr lang="en-US" altLang="zh-CN" sz="2800" dirty="0">
                  <a:latin typeface="+mn-ea"/>
                  <a:cs typeface="+mn-ea"/>
                </a:rPr>
                <a:t>80556 &lt; 80(     )36</a:t>
              </a:r>
              <a:endParaRPr lang="zh-CN" altLang="en-US" sz="2800" dirty="0">
                <a:latin typeface="+mn-ea"/>
                <a:cs typeface="+mn-ea"/>
              </a:endParaRPr>
            </a:p>
          </p:txBody>
        </p:sp>
      </p:grpSp>
      <p:sp>
        <p:nvSpPr>
          <p:cNvPr id="8" name="TextBox 7"/>
          <p:cNvSpPr txBox="1"/>
          <p:nvPr/>
        </p:nvSpPr>
        <p:spPr>
          <a:xfrm>
            <a:off x="3747770" y="2433320"/>
            <a:ext cx="552450" cy="583565"/>
          </a:xfrm>
          <a:prstGeom prst="rect">
            <a:avLst/>
          </a:prstGeom>
          <a:noFill/>
          <a:ln w="9525">
            <a:noFill/>
          </a:ln>
        </p:spPr>
        <p:txBody>
          <a:bodyPr wrap="square">
            <a:spAutoFit/>
          </a:bodyPr>
          <a:p>
            <a:r>
              <a:rPr lang="en-US" altLang="zh-CN" sz="3200" dirty="0">
                <a:solidFill>
                  <a:srgbClr val="FF0000"/>
                </a:solidFill>
                <a:latin typeface="Arial" panose="020B0604020202020204" pitchFamily="34" charset="0"/>
              </a:rPr>
              <a:t>6</a:t>
            </a:r>
            <a:endParaRPr lang="zh-CN" altLang="en-US" sz="3200" dirty="0">
              <a:solidFill>
                <a:srgbClr val="FF0000"/>
              </a:solidFill>
              <a:latin typeface="Arial" panose="020B0604020202020204" pitchFamily="34" charset="0"/>
            </a:endParaRPr>
          </a:p>
        </p:txBody>
      </p:sp>
      <p:sp>
        <p:nvSpPr>
          <p:cNvPr id="10" name="TextBox 9"/>
          <p:cNvSpPr txBox="1"/>
          <p:nvPr/>
        </p:nvSpPr>
        <p:spPr>
          <a:xfrm>
            <a:off x="8933815" y="4870450"/>
            <a:ext cx="444500" cy="583565"/>
          </a:xfrm>
          <a:prstGeom prst="rect">
            <a:avLst/>
          </a:prstGeom>
          <a:noFill/>
          <a:ln w="9525">
            <a:noFill/>
          </a:ln>
        </p:spPr>
        <p:txBody>
          <a:bodyPr wrap="square">
            <a:spAutoFit/>
          </a:bodyPr>
          <a:p>
            <a:r>
              <a:rPr lang="en-US" altLang="zh-CN" sz="3200" dirty="0">
                <a:solidFill>
                  <a:srgbClr val="FF0000"/>
                </a:solidFill>
                <a:latin typeface="Arial" panose="020B0604020202020204" pitchFamily="34" charset="0"/>
              </a:rPr>
              <a:t>6</a:t>
            </a:r>
            <a:endParaRPr lang="zh-CN" altLang="en-US" sz="3200" dirty="0">
              <a:solidFill>
                <a:srgbClr val="FF0000"/>
              </a:solidFill>
              <a:latin typeface="Arial" panose="020B0604020202020204" pitchFamily="34" charset="0"/>
            </a:endParaRPr>
          </a:p>
        </p:txBody>
      </p:sp>
      <p:pic>
        <p:nvPicPr>
          <p:cNvPr id="5" name="图片 4" descr="图片2"/>
          <p:cNvPicPr>
            <a:picLocks noChangeAspect="1"/>
          </p:cNvPicPr>
          <p:nvPr/>
        </p:nvPicPr>
        <p:blipFill>
          <a:blip r:embed="rId3"/>
          <a:stretch>
            <a:fillRect/>
          </a:stretch>
        </p:blipFill>
        <p:spPr>
          <a:xfrm rot="2640000">
            <a:off x="2021066" y="855021"/>
            <a:ext cx="828000" cy="806713"/>
          </a:xfrm>
          <a:prstGeom prst="rect">
            <a:avLst/>
          </a:prstGeom>
        </p:spPr>
      </p:pic>
      <p:pic>
        <p:nvPicPr>
          <p:cNvPr id="6" name="图片 5" descr="图片1"/>
          <p:cNvPicPr>
            <a:picLocks noChangeAspect="1"/>
          </p:cNvPicPr>
          <p:nvPr/>
        </p:nvPicPr>
        <p:blipFill>
          <a:blip r:embed="rId4"/>
          <a:stretch>
            <a:fillRect/>
          </a:stretch>
        </p:blipFill>
        <p:spPr>
          <a:xfrm rot="2640000">
            <a:off x="2019352" y="3436809"/>
            <a:ext cx="828000" cy="800328"/>
          </a:xfrm>
          <a:prstGeom prst="rect">
            <a:avLst/>
          </a:prstGeom>
        </p:spPr>
      </p:pic>
      <p:grpSp>
        <p:nvGrpSpPr>
          <p:cNvPr id="17" name="组合 16"/>
          <p:cNvGrpSpPr/>
          <p:nvPr/>
        </p:nvGrpSpPr>
        <p:grpSpPr>
          <a:xfrm>
            <a:off x="6344285" y="2298065"/>
            <a:ext cx="3935730" cy="792480"/>
            <a:chOff x="13706" y="1949"/>
            <a:chExt cx="6198" cy="1248"/>
          </a:xfrm>
        </p:grpSpPr>
        <p:pic>
          <p:nvPicPr>
            <p:cNvPr id="13" name="图片 12" descr="26369678_225034435000_2"/>
            <p:cNvPicPr>
              <a:picLocks noChangeAspect="1"/>
            </p:cNvPicPr>
            <p:nvPr/>
          </p:nvPicPr>
          <p:blipFill>
            <a:blip r:embed="rId2"/>
            <a:srcRect l="9697" t="28602" r="11934" b="50083"/>
            <a:stretch>
              <a:fillRect/>
            </a:stretch>
          </p:blipFill>
          <p:spPr>
            <a:xfrm>
              <a:off x="13706" y="1949"/>
              <a:ext cx="6199" cy="1249"/>
            </a:xfrm>
            <a:prstGeom prst="rect">
              <a:avLst/>
            </a:prstGeom>
          </p:spPr>
        </p:pic>
        <p:sp>
          <p:nvSpPr>
            <p:cNvPr id="15" name="TextBox 3"/>
            <p:cNvSpPr txBox="1"/>
            <p:nvPr/>
          </p:nvSpPr>
          <p:spPr>
            <a:xfrm>
              <a:off x="13976" y="2162"/>
              <a:ext cx="5923" cy="822"/>
            </a:xfrm>
            <a:prstGeom prst="rect">
              <a:avLst/>
            </a:prstGeom>
            <a:noFill/>
            <a:ln w="9525">
              <a:noFill/>
            </a:ln>
          </p:spPr>
          <p:txBody>
            <a:bodyPr wrap="square">
              <a:spAutoFit/>
            </a:bodyPr>
            <a:p>
              <a:r>
                <a:rPr lang="en-US" altLang="zh-CN" sz="2800" dirty="0">
                  <a:latin typeface="+mn-ea"/>
                  <a:cs typeface="+mn-ea"/>
                </a:rPr>
                <a:t>3</a:t>
              </a:r>
              <a:r>
                <a:rPr lang="zh-CN" altLang="en-US" sz="2800" dirty="0">
                  <a:latin typeface="+mn-ea"/>
                  <a:cs typeface="+mn-ea"/>
                </a:rPr>
                <a:t>（   ）</a:t>
              </a:r>
              <a:r>
                <a:rPr lang="en-US" altLang="zh-CN" sz="2800" dirty="0">
                  <a:latin typeface="+mn-ea"/>
                  <a:cs typeface="+mn-ea"/>
                </a:rPr>
                <a:t>352 &gt;</a:t>
              </a:r>
              <a:r>
                <a:rPr lang="en-US" altLang="zh-CN" sz="2800" dirty="0">
                  <a:latin typeface="+mn-ea"/>
                  <a:cs typeface="+mn-ea"/>
                </a:rPr>
                <a:t> 34000        </a:t>
              </a:r>
              <a:endParaRPr lang="en-US" altLang="zh-CN" sz="2800" dirty="0">
                <a:latin typeface="+mn-ea"/>
                <a:cs typeface="+mn-ea"/>
              </a:endParaRPr>
            </a:p>
          </p:txBody>
        </p:sp>
      </p:grpSp>
      <p:grpSp>
        <p:nvGrpSpPr>
          <p:cNvPr id="19" name="组合 18"/>
          <p:cNvGrpSpPr/>
          <p:nvPr/>
        </p:nvGrpSpPr>
        <p:grpSpPr>
          <a:xfrm>
            <a:off x="1492250" y="4723130"/>
            <a:ext cx="3898900" cy="837565"/>
            <a:chOff x="12135" y="6311"/>
            <a:chExt cx="6140" cy="1319"/>
          </a:xfrm>
        </p:grpSpPr>
        <p:pic>
          <p:nvPicPr>
            <p:cNvPr id="12" name="图片 11" descr="26369678_225034435000_2"/>
            <p:cNvPicPr>
              <a:picLocks noChangeAspect="1"/>
            </p:cNvPicPr>
            <p:nvPr/>
          </p:nvPicPr>
          <p:blipFill>
            <a:blip r:embed="rId2"/>
            <a:srcRect l="10190" t="50093" r="12187" b="28407"/>
            <a:stretch>
              <a:fillRect/>
            </a:stretch>
          </p:blipFill>
          <p:spPr>
            <a:xfrm>
              <a:off x="12135" y="6311"/>
              <a:ext cx="6140" cy="1319"/>
            </a:xfrm>
            <a:prstGeom prst="rect">
              <a:avLst/>
            </a:prstGeom>
          </p:spPr>
        </p:pic>
        <p:sp>
          <p:nvSpPr>
            <p:cNvPr id="18" name="TextBox 5"/>
            <p:cNvSpPr txBox="1"/>
            <p:nvPr/>
          </p:nvSpPr>
          <p:spPr>
            <a:xfrm>
              <a:off x="12251" y="6579"/>
              <a:ext cx="5814" cy="822"/>
            </a:xfrm>
            <a:prstGeom prst="rect">
              <a:avLst/>
            </a:prstGeom>
            <a:noFill/>
            <a:ln w="9525">
              <a:noFill/>
            </a:ln>
          </p:spPr>
          <p:txBody>
            <a:bodyPr wrap="square">
              <a:spAutoFit/>
            </a:bodyPr>
            <a:p>
              <a:r>
                <a:rPr lang="zh-CN" altLang="en-US" sz="2800" dirty="0">
                  <a:latin typeface="+mn-ea"/>
                  <a:cs typeface="+mn-ea"/>
                </a:rPr>
                <a:t>（ </a:t>
              </a:r>
              <a:r>
                <a:rPr lang="en-US" altLang="zh-CN" sz="2800" dirty="0">
                  <a:latin typeface="+mn-ea"/>
                  <a:cs typeface="+mn-ea"/>
                </a:rPr>
                <a:t> </a:t>
              </a:r>
              <a:r>
                <a:rPr lang="zh-CN" altLang="en-US" sz="2800" dirty="0">
                  <a:latin typeface="+mn-ea"/>
                  <a:cs typeface="+mn-ea"/>
                </a:rPr>
                <a:t> ）</a:t>
              </a:r>
              <a:r>
                <a:rPr lang="en-US" altLang="zh-CN" sz="2800" dirty="0">
                  <a:latin typeface="+mn-ea"/>
                  <a:cs typeface="+mn-ea"/>
                </a:rPr>
                <a:t>3890 </a:t>
              </a:r>
              <a:r>
                <a:rPr lang="en-US" altLang="zh-CN" sz="2800" dirty="0">
                  <a:latin typeface="+mn-ea"/>
                  <a:cs typeface="+mn-ea"/>
                </a:rPr>
                <a:t>&gt; 19999</a:t>
              </a:r>
              <a:endParaRPr lang="zh-CN" altLang="en-US" sz="2800" dirty="0">
                <a:latin typeface="+mn-ea"/>
                <a:cs typeface="+mn-ea"/>
              </a:endParaRPr>
            </a:p>
          </p:txBody>
        </p:sp>
      </p:grpSp>
      <p:sp>
        <p:nvSpPr>
          <p:cNvPr id="9" name="TextBox 8"/>
          <p:cNvSpPr txBox="1"/>
          <p:nvPr/>
        </p:nvSpPr>
        <p:spPr>
          <a:xfrm>
            <a:off x="1991678" y="4893310"/>
            <a:ext cx="714375" cy="584200"/>
          </a:xfrm>
          <a:prstGeom prst="rect">
            <a:avLst/>
          </a:prstGeom>
          <a:noFill/>
          <a:ln w="9525">
            <a:noFill/>
          </a:ln>
        </p:spPr>
        <p:txBody>
          <a:bodyPr>
            <a:spAutoFit/>
          </a:bodyPr>
          <a:p>
            <a:r>
              <a:rPr lang="en-US" altLang="zh-CN" sz="3200" dirty="0">
                <a:solidFill>
                  <a:srgbClr val="FF0000"/>
                </a:solidFill>
                <a:latin typeface="Arial" panose="020B0604020202020204" pitchFamily="34" charset="0"/>
              </a:rPr>
              <a:t>2</a:t>
            </a:r>
            <a:endParaRPr lang="zh-CN" altLang="en-US" sz="3200" dirty="0">
              <a:solidFill>
                <a:srgbClr val="FF0000"/>
              </a:solidFill>
              <a:latin typeface="Arial" panose="020B0604020202020204" pitchFamily="34" charset="0"/>
            </a:endParaRPr>
          </a:p>
        </p:txBody>
      </p:sp>
      <p:sp>
        <p:nvSpPr>
          <p:cNvPr id="7" name="TextBox 6"/>
          <p:cNvSpPr txBox="1"/>
          <p:nvPr/>
        </p:nvSpPr>
        <p:spPr>
          <a:xfrm>
            <a:off x="7111365" y="2433320"/>
            <a:ext cx="496570" cy="583565"/>
          </a:xfrm>
          <a:prstGeom prst="rect">
            <a:avLst/>
          </a:prstGeom>
          <a:noFill/>
          <a:ln w="9525">
            <a:noFill/>
          </a:ln>
        </p:spPr>
        <p:txBody>
          <a:bodyPr wrap="square">
            <a:spAutoFit/>
          </a:bodyPr>
          <a:p>
            <a:r>
              <a:rPr lang="en-US" altLang="zh-CN" sz="3200" dirty="0">
                <a:solidFill>
                  <a:srgbClr val="FF0000"/>
                </a:solidFill>
                <a:latin typeface="Arial" panose="020B0604020202020204" pitchFamily="34" charset="0"/>
              </a:rPr>
              <a:t>9</a:t>
            </a:r>
            <a:endParaRPr lang="zh-CN" altLang="en-US" sz="32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1" nodeType="click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additive="base">
                                        <p:cTn id="19" dur="500"/>
                                        <p:tgtEl>
                                          <p:spTgt spid="10245"/>
                                        </p:tgtEl>
                                        <p:attrNameLst>
                                          <p:attrName>ppt_y</p:attrName>
                                        </p:attrNameLst>
                                      </p:cBhvr>
                                      <p:tavLst>
                                        <p:tav tm="0">
                                          <p:val>
                                            <p:strVal val="#ppt_y+#ppt_h*1.125000"/>
                                          </p:val>
                                        </p:tav>
                                        <p:tav tm="100000">
                                          <p:val>
                                            <p:strVal val="#ppt_y"/>
                                          </p:val>
                                        </p:tav>
                                      </p:tavLst>
                                    </p:anim>
                                    <p:animEffect transition="in" filter="wipe(up)">
                                      <p:cBhvr>
                                        <p:cTn id="20" dur="500"/>
                                        <p:tgtEl>
                                          <p:spTgt spid="10245"/>
                                        </p:tgtEl>
                                      </p:cBhvr>
                                    </p:animEffect>
                                  </p:childTnLst>
                                </p:cTn>
                              </p:par>
                              <p:par>
                                <p:cTn id="21" presetID="1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par>
                                <p:cTn id="25" presetID="1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par>
                                <p:cTn id="29" presetID="1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0245"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3" name="图片 72" descr="图片2"/>
          <p:cNvPicPr>
            <a:picLocks noChangeAspect="1"/>
          </p:cNvPicPr>
          <p:nvPr/>
        </p:nvPicPr>
        <p:blipFill>
          <a:blip r:embed="rId2"/>
          <a:srcRect b="29440"/>
          <a:stretch>
            <a:fillRect/>
          </a:stretch>
        </p:blipFill>
        <p:spPr>
          <a:xfrm flipH="1">
            <a:off x="5258435" y="2991485"/>
            <a:ext cx="1365885" cy="1257300"/>
          </a:xfrm>
          <a:prstGeom prst="rect">
            <a:avLst/>
          </a:prstGeom>
        </p:spPr>
      </p:pic>
      <p:pic>
        <p:nvPicPr>
          <p:cNvPr id="71" name="图片 70" descr="图片1"/>
          <p:cNvPicPr>
            <a:picLocks noChangeAspect="1"/>
          </p:cNvPicPr>
          <p:nvPr/>
        </p:nvPicPr>
        <p:blipFill>
          <a:blip r:embed="rId3"/>
          <a:srcRect b="27273"/>
          <a:stretch>
            <a:fillRect/>
          </a:stretch>
        </p:blipFill>
        <p:spPr>
          <a:xfrm>
            <a:off x="8251190" y="1609090"/>
            <a:ext cx="1316355" cy="969645"/>
          </a:xfrm>
          <a:prstGeom prst="rect">
            <a:avLst/>
          </a:prstGeom>
        </p:spPr>
      </p:pic>
      <p:pic>
        <p:nvPicPr>
          <p:cNvPr id="69" name="图片 68" descr="图片1"/>
          <p:cNvPicPr>
            <a:picLocks noChangeAspect="1"/>
          </p:cNvPicPr>
          <p:nvPr/>
        </p:nvPicPr>
        <p:blipFill>
          <a:blip r:embed="rId3"/>
          <a:srcRect b="27273"/>
          <a:stretch>
            <a:fillRect/>
          </a:stretch>
        </p:blipFill>
        <p:spPr>
          <a:xfrm>
            <a:off x="6256655" y="3046730"/>
            <a:ext cx="1595755" cy="1175385"/>
          </a:xfrm>
          <a:prstGeom prst="rect">
            <a:avLst/>
          </a:prstGeom>
        </p:spPr>
      </p:pic>
      <p:pic>
        <p:nvPicPr>
          <p:cNvPr id="38" name="图片 37" descr="图片3"/>
          <p:cNvPicPr>
            <a:picLocks noChangeAspect="1"/>
          </p:cNvPicPr>
          <p:nvPr/>
        </p:nvPicPr>
        <p:blipFill>
          <a:blip r:embed="rId4"/>
          <a:srcRect b="27742"/>
          <a:stretch>
            <a:fillRect/>
          </a:stretch>
        </p:blipFill>
        <p:spPr>
          <a:xfrm flipH="1">
            <a:off x="2092960" y="3014345"/>
            <a:ext cx="1492250" cy="1137920"/>
          </a:xfrm>
          <a:prstGeom prst="rect">
            <a:avLst/>
          </a:prstGeom>
        </p:spPr>
      </p:pic>
      <p:pic>
        <p:nvPicPr>
          <p:cNvPr id="68" name="图片 67" descr="图片1"/>
          <p:cNvPicPr>
            <a:picLocks noChangeAspect="1"/>
          </p:cNvPicPr>
          <p:nvPr/>
        </p:nvPicPr>
        <p:blipFill>
          <a:blip r:embed="rId3"/>
          <a:srcRect b="27273"/>
          <a:stretch>
            <a:fillRect/>
          </a:stretch>
        </p:blipFill>
        <p:spPr>
          <a:xfrm>
            <a:off x="4144645" y="4509770"/>
            <a:ext cx="2430145" cy="1498600"/>
          </a:xfrm>
          <a:prstGeom prst="rect">
            <a:avLst/>
          </a:prstGeom>
        </p:spPr>
      </p:pic>
      <p:pic>
        <p:nvPicPr>
          <p:cNvPr id="67" name="图片 66" descr="图片3"/>
          <p:cNvPicPr>
            <a:picLocks noChangeAspect="1"/>
          </p:cNvPicPr>
          <p:nvPr/>
        </p:nvPicPr>
        <p:blipFill>
          <a:blip r:embed="rId4"/>
          <a:srcRect b="27742"/>
          <a:stretch>
            <a:fillRect/>
          </a:stretch>
        </p:blipFill>
        <p:spPr>
          <a:xfrm flipH="1">
            <a:off x="3072765" y="4531995"/>
            <a:ext cx="2303780" cy="1550035"/>
          </a:xfrm>
          <a:prstGeom prst="rect">
            <a:avLst/>
          </a:prstGeom>
        </p:spPr>
      </p:pic>
      <p:grpSp>
        <p:nvGrpSpPr>
          <p:cNvPr id="11" name="组合 10"/>
          <p:cNvGrpSpPr/>
          <p:nvPr/>
        </p:nvGrpSpPr>
        <p:grpSpPr>
          <a:xfrm>
            <a:off x="3248561" y="5927277"/>
            <a:ext cx="3271270" cy="506137"/>
            <a:chOff x="6554" y="8902"/>
            <a:chExt cx="5013" cy="686"/>
          </a:xfrm>
        </p:grpSpPr>
        <p:grpSp>
          <p:nvGrpSpPr>
            <p:cNvPr id="24" name="组合 23"/>
            <p:cNvGrpSpPr/>
            <p:nvPr/>
          </p:nvGrpSpPr>
          <p:grpSpPr>
            <a:xfrm>
              <a:off x="6554" y="8902"/>
              <a:ext cx="4649" cy="686"/>
              <a:chOff x="1297" y="4601"/>
              <a:chExt cx="14940" cy="4428"/>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297" y="4601"/>
                <a:ext cx="14938" cy="4428"/>
              </a:xfrm>
              <a:prstGeom prst="roundRect">
                <a:avLst/>
              </a:prstGeom>
              <a:solidFill>
                <a:schemeClr val="bg2">
                  <a:lumMod val="75000"/>
                </a:schemeClr>
              </a:solidFill>
              <a:ln>
                <a:solidFill>
                  <a:schemeClr val="tx1">
                    <a:lumMod val="95000"/>
                    <a:lumOff val="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Text Box 19"/>
            <p:cNvSpPr txBox="1">
              <a:spLocks noChangeArrowheads="1"/>
            </p:cNvSpPr>
            <p:nvPr/>
          </p:nvSpPr>
          <p:spPr bwMode="auto">
            <a:xfrm>
              <a:off x="6616" y="8902"/>
              <a:ext cx="4951" cy="6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rPr>
                <a:t>亿以内数的大小比较</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600960" y="4104621"/>
            <a:ext cx="1894763" cy="507612"/>
            <a:chOff x="6673" y="8900"/>
            <a:chExt cx="2904" cy="688"/>
          </a:xfrm>
        </p:grpSpPr>
        <p:grpSp>
          <p:nvGrpSpPr>
            <p:cNvPr id="21" name="组合 20"/>
            <p:cNvGrpSpPr/>
            <p:nvPr/>
          </p:nvGrpSpPr>
          <p:grpSpPr>
            <a:xfrm>
              <a:off x="6673" y="8902"/>
              <a:ext cx="2904" cy="686"/>
              <a:chOff x="1679" y="4601"/>
              <a:chExt cx="9331" cy="4428"/>
            </a:xfrm>
            <a:effectLst>
              <a:outerShdw blurRad="76200" dir="13500000" sy="23000" kx="1200000" algn="br" rotWithShape="0">
                <a:prstClr val="black">
                  <a:alpha val="20000"/>
                </a:prstClr>
              </a:outerShdw>
            </a:effectLst>
          </p:grpSpPr>
          <p:sp>
            <p:nvSpPr>
              <p:cNvPr id="22" name="圆角矩形 21"/>
              <p:cNvSpPr/>
              <p:nvPr/>
            </p:nvSpPr>
            <p:spPr>
              <a:xfrm>
                <a:off x="1679" y="4601"/>
                <a:ext cx="9331" cy="4428"/>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679" y="4601"/>
                <a:ext cx="9331" cy="4428"/>
              </a:xfrm>
              <a:prstGeom prst="roundRect">
                <a:avLst/>
              </a:prstGeom>
              <a:solidFill>
                <a:srgbClr val="FFFF00"/>
              </a:solidFill>
              <a:ln>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Text Box 19"/>
            <p:cNvSpPr txBox="1">
              <a:spLocks noChangeArrowheads="1"/>
            </p:cNvSpPr>
            <p:nvPr/>
          </p:nvSpPr>
          <p:spPr bwMode="auto">
            <a:xfrm>
              <a:off x="7028" y="8900"/>
              <a:ext cx="2347" cy="6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rPr>
                <a:t>位数相同</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67911" y="2553970"/>
            <a:ext cx="2755121" cy="507365"/>
            <a:chOff x="6673" y="8900"/>
            <a:chExt cx="2987" cy="688"/>
          </a:xfrm>
        </p:grpSpPr>
        <p:grpSp>
          <p:nvGrpSpPr>
            <p:cNvPr id="34" name="组合 33"/>
            <p:cNvGrpSpPr/>
            <p:nvPr/>
          </p:nvGrpSpPr>
          <p:grpSpPr>
            <a:xfrm>
              <a:off x="6673" y="8902"/>
              <a:ext cx="2904" cy="686"/>
              <a:chOff x="1679" y="4601"/>
              <a:chExt cx="9331" cy="4428"/>
            </a:xfrm>
            <a:effectLst>
              <a:outerShdw blurRad="76200" dir="13500000" sy="23000" kx="1200000" algn="br" rotWithShape="0">
                <a:prstClr val="black">
                  <a:alpha val="20000"/>
                </a:prstClr>
              </a:outerShdw>
            </a:effectLst>
          </p:grpSpPr>
          <p:sp>
            <p:nvSpPr>
              <p:cNvPr id="35" name="圆角矩形 34"/>
              <p:cNvSpPr/>
              <p:nvPr/>
            </p:nvSpPr>
            <p:spPr>
              <a:xfrm>
                <a:off x="1679" y="4601"/>
                <a:ext cx="9331" cy="4428"/>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679" y="4601"/>
                <a:ext cx="9331" cy="4428"/>
              </a:xfrm>
              <a:prstGeom prst="roundRect">
                <a:avLst/>
              </a:prstGeom>
              <a:solidFill>
                <a:srgbClr val="FFFF00"/>
              </a:solidFill>
              <a:ln>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Text Box 19"/>
            <p:cNvSpPr txBox="1">
              <a:spLocks noChangeArrowheads="1"/>
            </p:cNvSpPr>
            <p:nvPr/>
          </p:nvSpPr>
          <p:spPr bwMode="auto">
            <a:xfrm>
              <a:off x="6756" y="8900"/>
              <a:ext cx="2904" cy="6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位数多的数就大</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444490" y="4107161"/>
            <a:ext cx="1969144" cy="507612"/>
            <a:chOff x="6673" y="8900"/>
            <a:chExt cx="3018" cy="688"/>
          </a:xfrm>
        </p:grpSpPr>
        <p:grpSp>
          <p:nvGrpSpPr>
            <p:cNvPr id="40" name="组合 39"/>
            <p:cNvGrpSpPr/>
            <p:nvPr/>
          </p:nvGrpSpPr>
          <p:grpSpPr>
            <a:xfrm>
              <a:off x="6673" y="8902"/>
              <a:ext cx="2904" cy="686"/>
              <a:chOff x="1679" y="4601"/>
              <a:chExt cx="9331" cy="4428"/>
            </a:xfrm>
            <a:effectLst>
              <a:outerShdw blurRad="76200" dir="13500000" sy="23000" kx="1200000" algn="br" rotWithShape="0">
                <a:prstClr val="black">
                  <a:alpha val="20000"/>
                </a:prstClr>
              </a:outerShdw>
            </a:effectLst>
          </p:grpSpPr>
          <p:sp>
            <p:nvSpPr>
              <p:cNvPr id="41" name="圆角矩形 40"/>
              <p:cNvSpPr/>
              <p:nvPr/>
            </p:nvSpPr>
            <p:spPr>
              <a:xfrm>
                <a:off x="1679" y="4601"/>
                <a:ext cx="9331" cy="4428"/>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9331" cy="4428"/>
              </a:xfrm>
              <a:prstGeom prst="roundRect">
                <a:avLst/>
              </a:prstGeom>
              <a:solidFill>
                <a:schemeClr val="accent6">
                  <a:lumMod val="60000"/>
                  <a:lumOff val="40000"/>
                </a:schemeClr>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Text Box 19"/>
            <p:cNvSpPr txBox="1">
              <a:spLocks noChangeArrowheads="1"/>
            </p:cNvSpPr>
            <p:nvPr/>
          </p:nvSpPr>
          <p:spPr bwMode="auto">
            <a:xfrm>
              <a:off x="6788" y="8900"/>
              <a:ext cx="2903" cy="6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rPr>
                <a:t>位数不相同</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968750" y="1661795"/>
            <a:ext cx="2655570" cy="1428019"/>
            <a:chOff x="6673" y="8900"/>
            <a:chExt cx="3018" cy="688"/>
          </a:xfrm>
        </p:grpSpPr>
        <p:grpSp>
          <p:nvGrpSpPr>
            <p:cNvPr id="46" name="组合 45"/>
            <p:cNvGrpSpPr/>
            <p:nvPr/>
          </p:nvGrpSpPr>
          <p:grpSpPr>
            <a:xfrm>
              <a:off x="6673" y="8902"/>
              <a:ext cx="2904" cy="686"/>
              <a:chOff x="1679" y="4601"/>
              <a:chExt cx="9331" cy="4428"/>
            </a:xfrm>
            <a:effectLst>
              <a:outerShdw blurRad="76200" dir="13500000" sy="23000" kx="1200000" algn="br" rotWithShape="0">
                <a:prstClr val="black">
                  <a:alpha val="20000"/>
                </a:prstClr>
              </a:outerShdw>
            </a:effectLst>
          </p:grpSpPr>
          <p:sp>
            <p:nvSpPr>
              <p:cNvPr id="47" name="圆角矩形 46"/>
              <p:cNvSpPr/>
              <p:nvPr/>
            </p:nvSpPr>
            <p:spPr>
              <a:xfrm>
                <a:off x="1679" y="4601"/>
                <a:ext cx="9331" cy="4428"/>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9331" cy="4428"/>
              </a:xfrm>
              <a:prstGeom prst="roundRect">
                <a:avLst/>
              </a:prstGeom>
              <a:solidFill>
                <a:schemeClr val="accent3">
                  <a:lumMod val="60000"/>
                  <a:lumOff val="40000"/>
                </a:schemeClr>
              </a:solidFill>
              <a:ln>
                <a:solidFill>
                  <a:schemeClr val="accent3">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Text Box 19"/>
            <p:cNvSpPr txBox="1">
              <a:spLocks noChangeArrowheads="1"/>
            </p:cNvSpPr>
            <p:nvPr/>
          </p:nvSpPr>
          <p:spPr bwMode="auto">
            <a:xfrm>
              <a:off x="6788" y="8900"/>
              <a:ext cx="2903" cy="6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从最高位比起，</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最高位上的数大</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a:p>
              <a:pPr fontAlgn="base">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的那个数</a:t>
              </a:r>
              <a:r>
                <a:rPr lang="zh-CN" altLang="en-US" sz="2400" dirty="0">
                  <a:latin typeface="微软雅黑" panose="020B0503020204020204" pitchFamily="34" charset="-122"/>
                  <a:ea typeface="微软雅黑" panose="020B0503020204020204" pitchFamily="34" charset="-122"/>
                  <a:sym typeface="+mn-ea"/>
                </a:rPr>
                <a:t>就</a:t>
              </a:r>
              <a:r>
                <a:rPr lang="zh-CN" altLang="en-US" sz="2400" dirty="0">
                  <a:solidFill>
                    <a:prstClr val="black"/>
                  </a:solidFill>
                  <a:latin typeface="微软雅黑" panose="020B0503020204020204" pitchFamily="34" charset="-122"/>
                  <a:ea typeface="微软雅黑" panose="020B0503020204020204" pitchFamily="34" charset="-122"/>
                  <a:sym typeface="+mn-ea"/>
                </a:rPr>
                <a:t>大。</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6768465" y="2548255"/>
            <a:ext cx="2955290" cy="505460"/>
            <a:chOff x="6873" y="8637"/>
            <a:chExt cx="4654" cy="796"/>
          </a:xfrm>
        </p:grpSpPr>
        <p:grpSp>
          <p:nvGrpSpPr>
            <p:cNvPr id="60" name="组合 59"/>
            <p:cNvGrpSpPr/>
            <p:nvPr/>
          </p:nvGrpSpPr>
          <p:grpSpPr>
            <a:xfrm rot="0">
              <a:off x="6873" y="8637"/>
              <a:ext cx="4655" cy="797"/>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chemeClr val="accent4">
                  <a:lumMod val="75000"/>
                </a:schemeClr>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文本框 52"/>
            <p:cNvSpPr txBox="1"/>
            <p:nvPr/>
          </p:nvSpPr>
          <p:spPr>
            <a:xfrm>
              <a:off x="7153" y="8704"/>
              <a:ext cx="4128" cy="725"/>
            </a:xfrm>
            <a:prstGeom prst="rect">
              <a:avLst/>
            </a:prstGeom>
            <a:noFill/>
          </p:spPr>
          <p:txBody>
            <a:bodyPr wrap="none" rtlCol="0">
              <a:spAutoFit/>
            </a:bodyPr>
            <a:p>
              <a:pPr algn="l"/>
              <a:r>
                <a:rPr lang="zh-CN" altLang="en-US" sz="2400" dirty="0">
                  <a:solidFill>
                    <a:prstClr val="black"/>
                  </a:solidFill>
                  <a:latin typeface="微软雅黑" panose="020B0503020204020204" pitchFamily="34" charset="-122"/>
                  <a:ea typeface="微软雅黑" panose="020B0503020204020204" pitchFamily="34" charset="-122"/>
                  <a:sym typeface="+mn-ea"/>
                </a:rPr>
                <a:t>最高位上的数相同</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70" name="组合 69"/>
          <p:cNvGrpSpPr/>
          <p:nvPr/>
        </p:nvGrpSpPr>
        <p:grpSpPr>
          <a:xfrm>
            <a:off x="7419467" y="612140"/>
            <a:ext cx="3585247" cy="999498"/>
            <a:chOff x="12676" y="7374"/>
            <a:chExt cx="4492" cy="1574"/>
          </a:xfrm>
        </p:grpSpPr>
        <p:grpSp>
          <p:nvGrpSpPr>
            <p:cNvPr id="55" name="组合 54"/>
            <p:cNvGrpSpPr/>
            <p:nvPr/>
          </p:nvGrpSpPr>
          <p:grpSpPr>
            <a:xfrm rot="0">
              <a:off x="12676" y="7374"/>
              <a:ext cx="4492" cy="1574"/>
              <a:chOff x="1238" y="4601"/>
              <a:chExt cx="9772" cy="3029"/>
            </a:xfrm>
            <a:effectLst>
              <a:outerShdw blurRad="76200" dir="13500000" sy="23000" kx="1200000" algn="br" rotWithShape="0">
                <a:prstClr val="black">
                  <a:alpha val="20000"/>
                </a:prstClr>
              </a:outerShdw>
            </a:effectLst>
          </p:grpSpPr>
          <p:sp>
            <p:nvSpPr>
              <p:cNvPr id="56" name="圆角矩形 55"/>
              <p:cNvSpPr/>
              <p:nvPr/>
            </p:nvSpPr>
            <p:spPr>
              <a:xfrm>
                <a:off x="1238" y="4601"/>
                <a:ext cx="9772" cy="3029"/>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238" y="4601"/>
                <a:ext cx="9772" cy="3029"/>
              </a:xfrm>
              <a:prstGeom prst="roundRect">
                <a:avLst/>
              </a:prstGeom>
              <a:solidFill>
                <a:schemeClr val="accent4">
                  <a:lumMod val="75000"/>
                </a:schemeClr>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12721" y="7459"/>
              <a:ext cx="4441" cy="1307"/>
            </a:xfrm>
            <a:prstGeom prst="rect">
              <a:avLst/>
            </a:prstGeom>
            <a:noFill/>
          </p:spPr>
          <p:txBody>
            <a:bodyPr wrap="square" rtlCol="0" anchor="t">
              <a:spAutoFit/>
            </a:bodyPr>
            <a:p>
              <a:pPr fontAlgn="base">
                <a:lnSpc>
                  <a:spcPct val="100000"/>
                </a:lnSpc>
                <a:spcBef>
                  <a:spcPts val="60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依次比较下一个数位上的数，直到比出大小为止。</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latin typeface="微软雅黑" panose="020B0503020204020204" pitchFamily="34" charset="-122"/>
                <a:ea typeface="微软雅黑" panose="020B0503020204020204" pitchFamily="34" charset="-122"/>
              </a:rPr>
              <a:t>课堂小结</a:t>
            </a:r>
            <a:endParaRPr kumimoji="1" lang="zh-CN" altLang="en-US"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wipe(down)">
                                      <p:cBhvr>
                                        <p:cTn id="13" dur="500"/>
                                        <p:tgtEl>
                                          <p:spTgt spid="6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down)">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ppt_y</p:attrName>
                                        </p:attrNameLst>
                                      </p:cBhvr>
                                      <p:tavLst>
                                        <p:tav tm="0">
                                          <p:val>
                                            <p:strVal val="#ppt_y+#ppt_h*1.125000"/>
                                          </p:val>
                                        </p:tav>
                                        <p:tav tm="100000">
                                          <p:val>
                                            <p:strVal val="#ppt_y"/>
                                          </p:val>
                                        </p:tav>
                                      </p:tavLst>
                                    </p:anim>
                                    <p:animEffect transition="in" filter="wipe(up)">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ppt_y</p:attrName>
                                        </p:attrNameLst>
                                      </p:cBhvr>
                                      <p:tavLst>
                                        <p:tav tm="0">
                                          <p:val>
                                            <p:strVal val="#ppt_y+#ppt_h*1.125000"/>
                                          </p:val>
                                        </p:tav>
                                        <p:tav tm="100000">
                                          <p:val>
                                            <p:strVal val="#ppt_y"/>
                                          </p:val>
                                        </p:tav>
                                      </p:tavLst>
                                    </p:anim>
                                    <p:animEffect transition="in" filter="wipe(up)">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500"/>
                                        <p:tgtEl>
                                          <p:spTgt spid="73"/>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p:tgtEl>
                                          <p:spTgt spid="45"/>
                                        </p:tgtEl>
                                        <p:attrNameLst>
                                          <p:attrName>ppt_y</p:attrName>
                                        </p:attrNameLst>
                                      </p:cBhvr>
                                      <p:tavLst>
                                        <p:tav tm="0">
                                          <p:val>
                                            <p:strVal val="#ppt_y+#ppt_h*1.125000"/>
                                          </p:val>
                                        </p:tav>
                                        <p:tav tm="100000">
                                          <p:val>
                                            <p:strVal val="#ppt_y"/>
                                          </p:val>
                                        </p:tav>
                                      </p:tavLst>
                                    </p:anim>
                                    <p:animEffect transition="in" filter="wipe(up)">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down)">
                                      <p:cBhvr>
                                        <p:cTn id="57" dur="500"/>
                                        <p:tgtEl>
                                          <p:spTgt spid="69"/>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additive="base">
                                        <p:cTn id="62" dur="500"/>
                                        <p:tgtEl>
                                          <p:spTgt spid="66"/>
                                        </p:tgtEl>
                                        <p:attrNameLst>
                                          <p:attrName>ppt_y</p:attrName>
                                        </p:attrNameLst>
                                      </p:cBhvr>
                                      <p:tavLst>
                                        <p:tav tm="0">
                                          <p:val>
                                            <p:strVal val="#ppt_y+#ppt_h*1.125000"/>
                                          </p:val>
                                        </p:tav>
                                        <p:tav tm="100000">
                                          <p:val>
                                            <p:strVal val="#ppt_y"/>
                                          </p:val>
                                        </p:tav>
                                      </p:tavLst>
                                    </p:anim>
                                    <p:animEffect transition="in" filter="wipe(up)">
                                      <p:cBhvr>
                                        <p:cTn id="63" dur="500"/>
                                        <p:tgtEl>
                                          <p:spTgt spid="6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down)">
                                      <p:cBhvr>
                                        <p:cTn id="68" dur="500"/>
                                        <p:tgtEl>
                                          <p:spTgt spid="71"/>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p:tgtEl>
                                          <p:spTgt spid="70"/>
                                        </p:tgtEl>
                                        <p:attrNameLst>
                                          <p:attrName>ppt_y</p:attrName>
                                        </p:attrNameLst>
                                      </p:cBhvr>
                                      <p:tavLst>
                                        <p:tav tm="0">
                                          <p:val>
                                            <p:strVal val="#ppt_y+#ppt_h*1.125000"/>
                                          </p:val>
                                        </p:tav>
                                        <p:tav tm="100000">
                                          <p:val>
                                            <p:strVal val="#ppt_y"/>
                                          </p:val>
                                        </p:tav>
                                      </p:tavLst>
                                    </p:anim>
                                    <p:animEffect transition="in" filter="wipe(up)">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0" name="组合 49"/>
          <p:cNvGrpSpPr/>
          <p:nvPr/>
        </p:nvGrpSpPr>
        <p:grpSpPr>
          <a:xfrm>
            <a:off x="9150985" y="1242695"/>
            <a:ext cx="2311400" cy="2992120"/>
            <a:chOff x="13480" y="1097"/>
            <a:chExt cx="3640" cy="4712"/>
          </a:xfrm>
        </p:grpSpPr>
        <p:pic>
          <p:nvPicPr>
            <p:cNvPr id="48" name="图片 47" descr="cb11a1b9620cfc66a2defaf8444f77a57bc4f52f786c-OqN1ou_fw658"/>
            <p:cNvPicPr>
              <a:picLocks noChangeAspect="1"/>
            </p:cNvPicPr>
            <p:nvPr/>
          </p:nvPicPr>
          <p:blipFill>
            <a:blip r:embed="rId2">
              <a:clrChange>
                <a:clrFrom>
                  <a:srgbClr val="FDFDFD">
                    <a:alpha val="100000"/>
                  </a:srgbClr>
                </a:clrFrom>
                <a:clrTo>
                  <a:srgbClr val="FDFDFD">
                    <a:alpha val="100000"/>
                    <a:alpha val="0"/>
                  </a:srgbClr>
                </a:clrTo>
              </a:clrChange>
            </a:blip>
            <a:srcRect l="40748" t="2648" r="8183" b="27269"/>
            <a:stretch>
              <a:fillRect/>
            </a:stretch>
          </p:blipFill>
          <p:spPr>
            <a:xfrm>
              <a:off x="13480" y="1097"/>
              <a:ext cx="3641" cy="4713"/>
            </a:xfrm>
            <a:prstGeom prst="rect">
              <a:avLst/>
            </a:prstGeom>
          </p:spPr>
        </p:pic>
        <p:sp>
          <p:nvSpPr>
            <p:cNvPr id="9" name="文本框 8"/>
            <p:cNvSpPr txBox="1"/>
            <p:nvPr/>
          </p:nvSpPr>
          <p:spPr>
            <a:xfrm>
              <a:off x="14284" y="3247"/>
              <a:ext cx="1728" cy="725"/>
            </a:xfrm>
            <a:prstGeom prst="rect">
              <a:avLst/>
            </a:prstGeom>
            <a:noFill/>
          </p:spPr>
          <p:txBody>
            <a:bodyPr wrap="none" rtlCol="0">
              <a:spAutoFit/>
            </a:bodyPr>
            <a:p>
              <a:r>
                <a:rPr lang="zh-CN" altLang="en-US" sz="2400"/>
                <a:t>五位数</a:t>
              </a:r>
              <a:endParaRPr lang="zh-CN" altLang="en-US" sz="2400"/>
            </a:p>
          </p:txBody>
        </p:sp>
        <p:sp>
          <p:nvSpPr>
            <p:cNvPr id="10" name="文本框 9"/>
            <p:cNvSpPr txBox="1"/>
            <p:nvPr/>
          </p:nvSpPr>
          <p:spPr>
            <a:xfrm>
              <a:off x="14524" y="4262"/>
              <a:ext cx="1248" cy="725"/>
            </a:xfrm>
            <a:prstGeom prst="rect">
              <a:avLst/>
            </a:prstGeom>
            <a:noFill/>
          </p:spPr>
          <p:txBody>
            <a:bodyPr wrap="none" rtlCol="0">
              <a:spAutoFit/>
            </a:bodyPr>
            <a:p>
              <a:r>
                <a:rPr lang="zh-CN" altLang="en-US" sz="2400"/>
                <a:t>万位</a:t>
              </a:r>
              <a:endParaRPr lang="zh-CN" altLang="en-US" sz="2400"/>
            </a:p>
          </p:txBody>
        </p:sp>
      </p:grpSp>
      <p:grpSp>
        <p:nvGrpSpPr>
          <p:cNvPr id="55" name="组合 54"/>
          <p:cNvGrpSpPr/>
          <p:nvPr/>
        </p:nvGrpSpPr>
        <p:grpSpPr>
          <a:xfrm>
            <a:off x="4206240" y="1230630"/>
            <a:ext cx="2312035" cy="2992755"/>
            <a:chOff x="13480" y="1097"/>
            <a:chExt cx="3641" cy="4713"/>
          </a:xfrm>
        </p:grpSpPr>
        <p:pic>
          <p:nvPicPr>
            <p:cNvPr id="56" name="图片 55" descr="cb11a1b9620cfc66a2defaf8444f77a57bc4f52f786c-OqN1ou_fw658"/>
            <p:cNvPicPr>
              <a:picLocks noChangeAspect="1"/>
            </p:cNvPicPr>
            <p:nvPr/>
          </p:nvPicPr>
          <p:blipFill>
            <a:blip r:embed="rId2">
              <a:clrChange>
                <a:clrFrom>
                  <a:srgbClr val="F9F9F9">
                    <a:alpha val="100000"/>
                  </a:srgbClr>
                </a:clrFrom>
                <a:clrTo>
                  <a:srgbClr val="F9F9F9">
                    <a:alpha val="100000"/>
                    <a:alpha val="0"/>
                  </a:srgbClr>
                </a:clrTo>
              </a:clrChange>
            </a:blip>
            <a:srcRect l="40748" t="2648" r="8183" b="27269"/>
            <a:stretch>
              <a:fillRect/>
            </a:stretch>
          </p:blipFill>
          <p:spPr>
            <a:xfrm>
              <a:off x="13480" y="1097"/>
              <a:ext cx="3641" cy="4713"/>
            </a:xfrm>
            <a:prstGeom prst="rect">
              <a:avLst/>
            </a:prstGeom>
          </p:spPr>
        </p:pic>
        <p:sp>
          <p:nvSpPr>
            <p:cNvPr id="57" name="文本框 56"/>
            <p:cNvSpPr txBox="1"/>
            <p:nvPr/>
          </p:nvSpPr>
          <p:spPr>
            <a:xfrm>
              <a:off x="14227" y="3247"/>
              <a:ext cx="1728" cy="725"/>
            </a:xfrm>
            <a:prstGeom prst="rect">
              <a:avLst/>
            </a:prstGeom>
            <a:noFill/>
          </p:spPr>
          <p:txBody>
            <a:bodyPr wrap="none" rtlCol="0">
              <a:spAutoFit/>
            </a:bodyPr>
            <a:p>
              <a:r>
                <a:rPr lang="zh-CN" altLang="en-US" sz="2400"/>
                <a:t>八位数</a:t>
              </a:r>
              <a:endParaRPr lang="zh-CN" altLang="en-US" sz="2400"/>
            </a:p>
          </p:txBody>
        </p:sp>
        <p:sp>
          <p:nvSpPr>
            <p:cNvPr id="58" name="文本框 57"/>
            <p:cNvSpPr txBox="1"/>
            <p:nvPr/>
          </p:nvSpPr>
          <p:spPr>
            <a:xfrm>
              <a:off x="14277" y="4162"/>
              <a:ext cx="1728" cy="725"/>
            </a:xfrm>
            <a:prstGeom prst="rect">
              <a:avLst/>
            </a:prstGeom>
            <a:noFill/>
          </p:spPr>
          <p:txBody>
            <a:bodyPr wrap="none" rtlCol="0">
              <a:spAutoFit/>
            </a:bodyPr>
            <a:p>
              <a:r>
                <a:rPr lang="zh-CN" altLang="en-US" sz="2400"/>
                <a:t>千万位</a:t>
              </a:r>
              <a:endParaRPr lang="zh-CN" altLang="en-US" sz="2400"/>
            </a:p>
          </p:txBody>
        </p:sp>
      </p:grpSp>
      <p:grpSp>
        <p:nvGrpSpPr>
          <p:cNvPr id="51" name="组合 50"/>
          <p:cNvGrpSpPr/>
          <p:nvPr/>
        </p:nvGrpSpPr>
        <p:grpSpPr>
          <a:xfrm>
            <a:off x="6666865" y="1242695"/>
            <a:ext cx="2312035" cy="2992755"/>
            <a:chOff x="13480" y="1097"/>
            <a:chExt cx="3641" cy="4713"/>
          </a:xfrm>
        </p:grpSpPr>
        <p:pic>
          <p:nvPicPr>
            <p:cNvPr id="52" name="图片 51" descr="cb11a1b9620cfc66a2defaf8444f77a57bc4f52f786c-OqN1ou_fw658"/>
            <p:cNvPicPr>
              <a:picLocks noChangeAspect="1"/>
            </p:cNvPicPr>
            <p:nvPr/>
          </p:nvPicPr>
          <p:blipFill>
            <a:blip r:embed="rId2">
              <a:clrChange>
                <a:clrFrom>
                  <a:srgbClr val="F9F9F9">
                    <a:alpha val="100000"/>
                  </a:srgbClr>
                </a:clrFrom>
                <a:clrTo>
                  <a:srgbClr val="F9F9F9">
                    <a:alpha val="100000"/>
                    <a:alpha val="0"/>
                  </a:srgbClr>
                </a:clrTo>
              </a:clrChange>
            </a:blip>
            <a:srcRect l="40748" t="2648" r="8183" b="27269"/>
            <a:stretch>
              <a:fillRect/>
            </a:stretch>
          </p:blipFill>
          <p:spPr>
            <a:xfrm>
              <a:off x="13480" y="1097"/>
              <a:ext cx="3641" cy="4713"/>
            </a:xfrm>
            <a:prstGeom prst="rect">
              <a:avLst/>
            </a:prstGeom>
          </p:spPr>
        </p:pic>
        <p:sp>
          <p:nvSpPr>
            <p:cNvPr id="53" name="文本框 52"/>
            <p:cNvSpPr txBox="1"/>
            <p:nvPr/>
          </p:nvSpPr>
          <p:spPr>
            <a:xfrm>
              <a:off x="14227" y="3247"/>
              <a:ext cx="1728" cy="725"/>
            </a:xfrm>
            <a:prstGeom prst="rect">
              <a:avLst/>
            </a:prstGeom>
            <a:noFill/>
          </p:spPr>
          <p:txBody>
            <a:bodyPr wrap="none" rtlCol="0">
              <a:spAutoFit/>
            </a:bodyPr>
            <a:p>
              <a:r>
                <a:rPr lang="zh-CN" altLang="en-US" sz="2400"/>
                <a:t>七位数</a:t>
              </a:r>
              <a:endParaRPr lang="zh-CN" altLang="en-US" sz="2400"/>
            </a:p>
          </p:txBody>
        </p:sp>
        <p:sp>
          <p:nvSpPr>
            <p:cNvPr id="54" name="文本框 53"/>
            <p:cNvSpPr txBox="1"/>
            <p:nvPr/>
          </p:nvSpPr>
          <p:spPr>
            <a:xfrm>
              <a:off x="14277" y="4162"/>
              <a:ext cx="1728" cy="725"/>
            </a:xfrm>
            <a:prstGeom prst="rect">
              <a:avLst/>
            </a:prstGeom>
            <a:noFill/>
          </p:spPr>
          <p:txBody>
            <a:bodyPr wrap="none" rtlCol="0">
              <a:spAutoFit/>
            </a:bodyPr>
            <a:p>
              <a:r>
                <a:rPr lang="zh-CN" altLang="en-US" sz="2400"/>
                <a:t>百万位</a:t>
              </a:r>
              <a:endParaRPr lang="zh-CN" altLang="en-US" sz="2400"/>
            </a:p>
          </p:txBody>
        </p:sp>
      </p:grpSp>
      <p:pic>
        <p:nvPicPr>
          <p:cNvPr id="46" name="图片 45" descr="图片1"/>
          <p:cNvPicPr>
            <a:picLocks noChangeAspect="1"/>
          </p:cNvPicPr>
          <p:nvPr/>
        </p:nvPicPr>
        <p:blipFill>
          <a:blip r:embed="rId3"/>
          <a:stretch>
            <a:fillRect/>
          </a:stretch>
        </p:blipFill>
        <p:spPr>
          <a:xfrm>
            <a:off x="8872220" y="3896995"/>
            <a:ext cx="1743710" cy="2060575"/>
          </a:xfrm>
          <a:prstGeom prst="rect">
            <a:avLst/>
          </a:prstGeom>
        </p:spPr>
      </p:pic>
      <p:pic>
        <p:nvPicPr>
          <p:cNvPr id="45" name="图片 44" descr="图片1"/>
          <p:cNvPicPr>
            <a:picLocks noChangeAspect="1"/>
          </p:cNvPicPr>
          <p:nvPr/>
        </p:nvPicPr>
        <p:blipFill>
          <a:blip r:embed="rId3"/>
          <a:stretch>
            <a:fillRect/>
          </a:stretch>
        </p:blipFill>
        <p:spPr>
          <a:xfrm>
            <a:off x="6371590" y="3896995"/>
            <a:ext cx="1743710" cy="2060575"/>
          </a:xfrm>
          <a:prstGeom prst="rect">
            <a:avLst/>
          </a:prstGeom>
        </p:spPr>
      </p:pic>
      <p:pic>
        <p:nvPicPr>
          <p:cNvPr id="33" name="图片 32" descr="图片1"/>
          <p:cNvPicPr>
            <a:picLocks noChangeAspect="1"/>
          </p:cNvPicPr>
          <p:nvPr/>
        </p:nvPicPr>
        <p:blipFill>
          <a:blip r:embed="rId3"/>
          <a:stretch>
            <a:fillRect/>
          </a:stretch>
        </p:blipFill>
        <p:spPr>
          <a:xfrm>
            <a:off x="3924300" y="3901440"/>
            <a:ext cx="1743710" cy="2060575"/>
          </a:xfrm>
          <a:prstGeom prst="rect">
            <a:avLst/>
          </a:prstGeom>
        </p:spPr>
      </p:pic>
      <p:pic>
        <p:nvPicPr>
          <p:cNvPr id="60433" name="图片 28" descr="图片10.jpg"/>
          <p:cNvPicPr>
            <a:picLocks noChangeAspect="1"/>
          </p:cNvPicPr>
          <p:nvPr/>
        </p:nvPicPr>
        <p:blipFill>
          <a:blip r:embed="rId4">
            <a:clrChange>
              <a:clrFrom>
                <a:srgbClr val="FFFFFF"/>
              </a:clrFrom>
              <a:clrTo>
                <a:srgbClr val="FFFFFF">
                  <a:alpha val="0"/>
                </a:srgbClr>
              </a:clrTo>
            </a:clrChange>
          </a:blip>
          <a:stretch>
            <a:fillRect/>
          </a:stretch>
        </p:blipFill>
        <p:spPr>
          <a:xfrm>
            <a:off x="673100" y="3649345"/>
            <a:ext cx="1179195" cy="1433195"/>
          </a:xfrm>
          <a:prstGeom prst="rect">
            <a:avLst/>
          </a:prstGeom>
          <a:noFill/>
          <a:ln w="9525">
            <a:noFill/>
          </a:ln>
        </p:spPr>
      </p:pic>
      <p:grpSp>
        <p:nvGrpSpPr>
          <p:cNvPr id="32" name="组合 31"/>
          <p:cNvGrpSpPr/>
          <p:nvPr/>
        </p:nvGrpSpPr>
        <p:grpSpPr>
          <a:xfrm rot="0">
            <a:off x="3046095" y="5520055"/>
            <a:ext cx="2162175" cy="801370"/>
            <a:chOff x="5028" y="4725"/>
            <a:chExt cx="3405" cy="1262"/>
          </a:xfrm>
        </p:grpSpPr>
        <p:grpSp>
          <p:nvGrpSpPr>
            <p:cNvPr id="31" name="组合 30"/>
            <p:cNvGrpSpPr/>
            <p:nvPr/>
          </p:nvGrpSpPr>
          <p:grpSpPr>
            <a:xfrm>
              <a:off x="5028" y="4725"/>
              <a:ext cx="3405" cy="1263"/>
              <a:chOff x="5028" y="4725"/>
              <a:chExt cx="2851" cy="1263"/>
            </a:xfrm>
          </p:grpSpPr>
          <p:pic>
            <p:nvPicPr>
              <p:cNvPr id="100" name="图片 99"/>
              <p:cNvPicPr/>
              <p:nvPr/>
            </p:nvPicPr>
            <p:blipFill>
              <a:blip r:embed="rId5"/>
              <a:srcRect l="12404" t="12421" r="38579" b="65421"/>
              <a:stretch>
                <a:fillRect/>
              </a:stretch>
            </p:blipFill>
            <p:spPr>
              <a:xfrm>
                <a:off x="5028" y="4725"/>
                <a:ext cx="2851" cy="1263"/>
              </a:xfrm>
              <a:prstGeom prst="rect">
                <a:avLst/>
              </a:prstGeom>
              <a:noFill/>
              <a:ln w="9525">
                <a:noFill/>
              </a:ln>
            </p:spPr>
          </p:pic>
          <p:sp>
            <p:nvSpPr>
              <p:cNvPr id="30" name="矩形 29"/>
              <p:cNvSpPr/>
              <p:nvPr/>
            </p:nvSpPr>
            <p:spPr>
              <a:xfrm>
                <a:off x="5143" y="5294"/>
                <a:ext cx="593" cy="554"/>
              </a:xfrm>
              <a:prstGeom prst="rect">
                <a:avLst/>
              </a:prstGeom>
              <a:solidFill>
                <a:srgbClr val="EE3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5897" y="4994"/>
              <a:ext cx="2536" cy="725"/>
            </a:xfrm>
            <a:prstGeom prst="rect">
              <a:avLst/>
            </a:prstGeom>
            <a:noFill/>
          </p:spPr>
          <p:txBody>
            <a:bodyPr wrap="none" rtlCol="0">
              <a:spAutoFit/>
            </a:bodyPr>
            <a:p>
              <a:pPr fontAlgn="base">
                <a:lnSpc>
                  <a:spcPct val="100000"/>
                </a:lnSpc>
                <a:spcBef>
                  <a:spcPct val="0"/>
                </a:spcBef>
                <a:spcAft>
                  <a:spcPct val="0"/>
                </a:spcAft>
                <a:buFont typeface="Arial" panose="020B0604020202020204" pitchFamily="34" charset="0"/>
                <a:buNone/>
              </a:pP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56432700</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5" name="组合 34"/>
          <p:cNvGrpSpPr/>
          <p:nvPr/>
        </p:nvGrpSpPr>
        <p:grpSpPr>
          <a:xfrm rot="0">
            <a:off x="8041005" y="5520055"/>
            <a:ext cx="2162175" cy="802005"/>
            <a:chOff x="5028" y="4725"/>
            <a:chExt cx="3405" cy="1263"/>
          </a:xfrm>
        </p:grpSpPr>
        <p:grpSp>
          <p:nvGrpSpPr>
            <p:cNvPr id="36" name="组合 35"/>
            <p:cNvGrpSpPr/>
            <p:nvPr/>
          </p:nvGrpSpPr>
          <p:grpSpPr>
            <a:xfrm>
              <a:off x="5028" y="4725"/>
              <a:ext cx="3405" cy="1263"/>
              <a:chOff x="5028" y="4725"/>
              <a:chExt cx="2851" cy="1263"/>
            </a:xfrm>
          </p:grpSpPr>
          <p:pic>
            <p:nvPicPr>
              <p:cNvPr id="37" name="图片 36"/>
              <p:cNvPicPr/>
              <p:nvPr/>
            </p:nvPicPr>
            <p:blipFill>
              <a:blip r:embed="rId5"/>
              <a:srcRect l="12404" t="12421" r="38579" b="65421"/>
              <a:stretch>
                <a:fillRect/>
              </a:stretch>
            </p:blipFill>
            <p:spPr>
              <a:xfrm>
                <a:off x="5028" y="4725"/>
                <a:ext cx="2851" cy="1263"/>
              </a:xfrm>
              <a:prstGeom prst="rect">
                <a:avLst/>
              </a:prstGeom>
              <a:noFill/>
              <a:ln w="9525">
                <a:noFill/>
              </a:ln>
            </p:spPr>
          </p:pic>
          <p:sp>
            <p:nvSpPr>
              <p:cNvPr id="38" name="矩形 37"/>
              <p:cNvSpPr/>
              <p:nvPr/>
            </p:nvSpPr>
            <p:spPr>
              <a:xfrm>
                <a:off x="5143" y="5294"/>
                <a:ext cx="593" cy="554"/>
              </a:xfrm>
              <a:prstGeom prst="rect">
                <a:avLst/>
              </a:prstGeom>
              <a:solidFill>
                <a:srgbClr val="EE3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文本框 38"/>
            <p:cNvSpPr txBox="1"/>
            <p:nvPr/>
          </p:nvSpPr>
          <p:spPr>
            <a:xfrm>
              <a:off x="6296" y="4994"/>
              <a:ext cx="1693" cy="725"/>
            </a:xfrm>
            <a:prstGeom prst="rect">
              <a:avLst/>
            </a:prstGeom>
            <a:noFill/>
          </p:spPr>
          <p:txBody>
            <a:bodyPr wrap="none" rtlCol="0">
              <a:spAutoFit/>
            </a:bodyPr>
            <a:p>
              <a:pPr algn="l" fontAlgn="base">
                <a:lnSpc>
                  <a:spcPct val="100000"/>
                </a:lnSpc>
                <a:spcBef>
                  <a:spcPct val="0"/>
                </a:spcBef>
                <a:spcAft>
                  <a:spcPct val="0"/>
                </a:spcAft>
                <a:buFont typeface="Arial" panose="020B0604020202020204" pitchFamily="34" charset="0"/>
                <a:buNone/>
              </a:pP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43500</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0" name="组合 39"/>
          <p:cNvGrpSpPr/>
          <p:nvPr/>
        </p:nvGrpSpPr>
        <p:grpSpPr>
          <a:xfrm rot="0">
            <a:off x="5532120" y="5520055"/>
            <a:ext cx="2428875" cy="802005"/>
            <a:chOff x="5028" y="4725"/>
            <a:chExt cx="3825" cy="1263"/>
          </a:xfrm>
        </p:grpSpPr>
        <p:grpSp>
          <p:nvGrpSpPr>
            <p:cNvPr id="41" name="组合 40"/>
            <p:cNvGrpSpPr/>
            <p:nvPr/>
          </p:nvGrpSpPr>
          <p:grpSpPr>
            <a:xfrm>
              <a:off x="5028" y="4725"/>
              <a:ext cx="3405" cy="1263"/>
              <a:chOff x="5028" y="4725"/>
              <a:chExt cx="2851" cy="1263"/>
            </a:xfrm>
          </p:grpSpPr>
          <p:pic>
            <p:nvPicPr>
              <p:cNvPr id="42" name="图片 41"/>
              <p:cNvPicPr/>
              <p:nvPr/>
            </p:nvPicPr>
            <p:blipFill>
              <a:blip r:embed="rId5"/>
              <a:srcRect l="12404" t="12421" r="38579" b="65421"/>
              <a:stretch>
                <a:fillRect/>
              </a:stretch>
            </p:blipFill>
            <p:spPr>
              <a:xfrm>
                <a:off x="5028" y="4725"/>
                <a:ext cx="2851" cy="1263"/>
              </a:xfrm>
              <a:prstGeom prst="rect">
                <a:avLst/>
              </a:prstGeom>
              <a:noFill/>
              <a:ln w="9525">
                <a:noFill/>
              </a:ln>
            </p:spPr>
          </p:pic>
          <p:sp>
            <p:nvSpPr>
              <p:cNvPr id="43" name="矩形 42"/>
              <p:cNvSpPr/>
              <p:nvPr/>
            </p:nvSpPr>
            <p:spPr>
              <a:xfrm>
                <a:off x="5143" y="5294"/>
                <a:ext cx="593" cy="554"/>
              </a:xfrm>
              <a:prstGeom prst="rect">
                <a:avLst/>
              </a:prstGeom>
              <a:solidFill>
                <a:srgbClr val="EE3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4" name="文本框 43"/>
            <p:cNvSpPr txBox="1"/>
            <p:nvPr/>
          </p:nvSpPr>
          <p:spPr>
            <a:xfrm>
              <a:off x="6030" y="4994"/>
              <a:ext cx="2823" cy="725"/>
            </a:xfrm>
            <a:prstGeom prst="rect">
              <a:avLst/>
            </a:prstGeom>
            <a:noFill/>
          </p:spPr>
          <p:txBody>
            <a:bodyPr wrap="none" rtlCol="0">
              <a:spAutoFit/>
            </a:bodyPr>
            <a:p>
              <a:pPr algn="l" fontAlgn="base">
                <a:lnSpc>
                  <a:spcPct val="100000"/>
                </a:lnSpc>
                <a:spcBef>
                  <a:spcPct val="0"/>
                </a:spcBef>
                <a:spcAft>
                  <a:spcPct val="0"/>
                </a:spcAft>
                <a:buFont typeface="Arial" panose="020B0604020202020204" pitchFamily="34" charset="0"/>
                <a:buNone/>
              </a:pP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6030045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9" name="组合 58"/>
          <p:cNvGrpSpPr/>
          <p:nvPr/>
        </p:nvGrpSpPr>
        <p:grpSpPr>
          <a:xfrm>
            <a:off x="1482090" y="1837690"/>
            <a:ext cx="3917315" cy="1218565"/>
            <a:chOff x="4677" y="5214"/>
            <a:chExt cx="6169" cy="1919"/>
          </a:xfrm>
        </p:grpSpPr>
        <p:sp>
          <p:nvSpPr>
            <p:cNvPr id="60" name="圆角矩形标注 59"/>
            <p:cNvSpPr/>
            <p:nvPr/>
          </p:nvSpPr>
          <p:spPr>
            <a:xfrm>
              <a:off x="4677" y="5392"/>
              <a:ext cx="4056" cy="1741"/>
            </a:xfrm>
            <a:prstGeom prst="wedgeRoundRectCallout">
              <a:avLst>
                <a:gd name="adj1" fmla="val -33210"/>
                <a:gd name="adj2" fmla="val 84233"/>
                <a:gd name="adj3" fmla="val 16667"/>
              </a:avLst>
            </a:prstGeom>
            <a:solidFill>
              <a:schemeClr val="accent4">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矩形 60"/>
            <p:cNvSpPr/>
            <p:nvPr/>
          </p:nvSpPr>
          <p:spPr>
            <a:xfrm>
              <a:off x="4766" y="5214"/>
              <a:ext cx="6080" cy="1852"/>
            </a:xfrm>
            <a:prstGeom prst="rect">
              <a:avLst/>
            </a:prstGeom>
            <a:noFill/>
          </p:spPr>
          <p:txBody>
            <a:bodyPr wrap="square" lIns="68580" tIns="34290" rIns="68580" bIns="34290" anchor="ctr">
              <a:spAutoFit/>
            </a:bodyPr>
            <a:p>
              <a:pPr algn="l">
                <a:lnSpc>
                  <a:spcPct val="150000"/>
                </a:lnSpc>
              </a:pPr>
              <a:r>
                <a:rPr lang="zh-CN"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这些数是几位数？</a:t>
              </a:r>
              <a:endParaRPr lang="zh-CN"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最高位是什么？</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anim calcmode="lin" valueType="num">
                                      <p:cBhvr>
                                        <p:cTn id="25" dur="1000" fill="hold"/>
                                        <p:tgtEl>
                                          <p:spTgt spid="51"/>
                                        </p:tgtEl>
                                        <p:attrNameLst>
                                          <p:attrName>ppt_x</p:attrName>
                                        </p:attrNameLst>
                                      </p:cBhvr>
                                      <p:tavLst>
                                        <p:tav tm="0">
                                          <p:val>
                                            <p:strVal val="#ppt_x"/>
                                          </p:val>
                                        </p:tav>
                                        <p:tav tm="100000">
                                          <p:val>
                                            <p:strVal val="#ppt_x"/>
                                          </p:val>
                                        </p:tav>
                                      </p:tavLst>
                                    </p:anim>
                                    <p:anim calcmode="lin" valueType="num">
                                      <p:cBhvr>
                                        <p:cTn id="2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2"/>
          <a:stretch>
            <a:fillRect/>
          </a:stretch>
        </p:blipFill>
        <p:spPr>
          <a:xfrm flipH="1">
            <a:off x="10128250" y="3429000"/>
            <a:ext cx="1828800" cy="1862455"/>
          </a:xfrm>
          <a:prstGeom prst="rect">
            <a:avLst/>
          </a:prstGeom>
          <a:noFill/>
          <a:ln w="9525">
            <a:noFill/>
          </a:ln>
        </p:spPr>
      </p:pic>
      <p:grpSp>
        <p:nvGrpSpPr>
          <p:cNvPr id="21" name="组合 20"/>
          <p:cNvGrpSpPr/>
          <p:nvPr/>
        </p:nvGrpSpPr>
        <p:grpSpPr>
          <a:xfrm>
            <a:off x="7952740" y="2477770"/>
            <a:ext cx="2581910" cy="1524635"/>
            <a:chOff x="10403" y="1183"/>
            <a:chExt cx="4066" cy="2540"/>
          </a:xfrm>
        </p:grpSpPr>
        <p:pic>
          <p:nvPicPr>
            <p:cNvPr id="5" name="图片 4" descr="7a0189e5-6ed7-44e0-a104-6d852dad02c7"/>
            <p:cNvPicPr>
              <a:picLocks noChangeAspect="1"/>
            </p:cNvPicPr>
            <p:nvPr/>
          </p:nvPicPr>
          <p:blipFill>
            <a:blip r:embed="rId3"/>
            <a:stretch>
              <a:fillRect/>
            </a:stretch>
          </p:blipFill>
          <p:spPr>
            <a:xfrm flipH="1" flipV="1">
              <a:off x="10403" y="1183"/>
              <a:ext cx="4066" cy="2540"/>
            </a:xfrm>
            <a:prstGeom prst="rect">
              <a:avLst/>
            </a:prstGeom>
          </p:spPr>
        </p:pic>
        <p:sp>
          <p:nvSpPr>
            <p:cNvPr id="8" name="文本框 7"/>
            <p:cNvSpPr txBox="1"/>
            <p:nvPr/>
          </p:nvSpPr>
          <p:spPr>
            <a:xfrm>
              <a:off x="10993" y="1276"/>
              <a:ext cx="3168" cy="1997"/>
            </a:xfrm>
            <a:prstGeom prst="rect">
              <a:avLst/>
            </a:prstGeom>
            <a:noFill/>
          </p:spPr>
          <p:txBody>
            <a:bodyPr wrap="square" rtlCol="0">
              <a:spAutoFit/>
            </a:bodyPr>
            <a:p>
              <a:pPr>
                <a:lnSpc>
                  <a:spcPct val="150000"/>
                </a:lnSpc>
              </a:pPr>
              <a:r>
                <a:rPr lang="zh-CN" altLang="en-US" sz="2400"/>
                <a:t>说一说你是</a:t>
              </a:r>
              <a:endParaRPr lang="zh-CN" altLang="en-US" sz="2400"/>
            </a:p>
            <a:p>
              <a:pPr>
                <a:lnSpc>
                  <a:spcPct val="150000"/>
                </a:lnSpc>
              </a:pPr>
              <a:r>
                <a:rPr lang="zh-CN" altLang="en-US" sz="2400"/>
                <a:t>怎么比较的。</a:t>
              </a:r>
              <a:endParaRPr lang="zh-CN" altLang="en-US" sz="2400"/>
            </a:p>
          </p:txBody>
        </p:sp>
      </p:grpSp>
      <p:grpSp>
        <p:nvGrpSpPr>
          <p:cNvPr id="24" name="组合 23"/>
          <p:cNvGrpSpPr/>
          <p:nvPr/>
        </p:nvGrpSpPr>
        <p:grpSpPr>
          <a:xfrm>
            <a:off x="647065" y="755015"/>
            <a:ext cx="7593330" cy="2858770"/>
            <a:chOff x="962" y="2709"/>
            <a:chExt cx="11958" cy="4502"/>
          </a:xfrm>
        </p:grpSpPr>
        <p:pic>
          <p:nvPicPr>
            <p:cNvPr id="22" name="图片 21" descr="0a801581940172ff93e74147d5a9eac1"/>
            <p:cNvPicPr>
              <a:picLocks noChangeAspect="1"/>
            </p:cNvPicPr>
            <p:nvPr/>
          </p:nvPicPr>
          <p:blipFill>
            <a:blip r:embed="rId4"/>
            <a:stretch>
              <a:fillRect/>
            </a:stretch>
          </p:blipFill>
          <p:spPr>
            <a:xfrm rot="5400000">
              <a:off x="4690" y="-1019"/>
              <a:ext cx="4502" cy="11958"/>
            </a:xfrm>
            <a:prstGeom prst="rect">
              <a:avLst/>
            </a:prstGeom>
          </p:spPr>
        </p:pic>
        <p:grpSp>
          <p:nvGrpSpPr>
            <p:cNvPr id="23" name="组合 22"/>
            <p:cNvGrpSpPr/>
            <p:nvPr/>
          </p:nvGrpSpPr>
          <p:grpSpPr>
            <a:xfrm>
              <a:off x="2531" y="4032"/>
              <a:ext cx="8793" cy="2162"/>
              <a:chOff x="2531" y="4032"/>
              <a:chExt cx="8793" cy="2162"/>
            </a:xfrm>
          </p:grpSpPr>
          <p:grpSp>
            <p:nvGrpSpPr>
              <p:cNvPr id="11" name="组合 10"/>
              <p:cNvGrpSpPr/>
              <p:nvPr/>
            </p:nvGrpSpPr>
            <p:grpSpPr>
              <a:xfrm>
                <a:off x="2842" y="4032"/>
                <a:ext cx="3090" cy="822"/>
                <a:chOff x="2654" y="4484"/>
                <a:chExt cx="3090" cy="822"/>
              </a:xfrm>
            </p:grpSpPr>
            <p:sp>
              <p:nvSpPr>
                <p:cNvPr id="9" name="文本框 8"/>
                <p:cNvSpPr txBox="1"/>
                <p:nvPr/>
              </p:nvSpPr>
              <p:spPr>
                <a:xfrm>
                  <a:off x="2654" y="4484"/>
                  <a:ext cx="3090" cy="822"/>
                </a:xfrm>
                <a:prstGeom prst="rect">
                  <a:avLst/>
                </a:prstGeom>
                <a:noFill/>
              </p:spPr>
              <p:txBody>
                <a:bodyPr wrap="none" rtlCol="0">
                  <a:spAutoFit/>
                </a:bodyPr>
                <a:p>
                  <a:r>
                    <a:rPr lang="en-US" altLang="zh-CN" sz="2800"/>
                    <a:t>435      453</a:t>
                  </a:r>
                  <a:endParaRPr lang="en-US" altLang="zh-CN" sz="2800"/>
                </a:p>
              </p:txBody>
            </p:sp>
            <p:sp>
              <p:nvSpPr>
                <p:cNvPr id="10" name="椭圆 9"/>
                <p:cNvSpPr/>
                <p:nvPr/>
              </p:nvSpPr>
              <p:spPr>
                <a:xfrm>
                  <a:off x="3831" y="4526"/>
                  <a:ext cx="737" cy="737"/>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2531" y="5372"/>
                <a:ext cx="3401" cy="822"/>
                <a:chOff x="2369" y="4484"/>
                <a:chExt cx="3401" cy="822"/>
              </a:xfrm>
            </p:grpSpPr>
            <p:sp>
              <p:nvSpPr>
                <p:cNvPr id="13" name="文本框 12"/>
                <p:cNvSpPr txBox="1"/>
                <p:nvPr/>
              </p:nvSpPr>
              <p:spPr>
                <a:xfrm>
                  <a:off x="2369" y="4484"/>
                  <a:ext cx="3401" cy="822"/>
                </a:xfrm>
                <a:prstGeom prst="rect">
                  <a:avLst/>
                </a:prstGeom>
                <a:noFill/>
              </p:spPr>
              <p:txBody>
                <a:bodyPr wrap="none" rtlCol="0">
                  <a:spAutoFit/>
                </a:bodyPr>
                <a:p>
                  <a:r>
                    <a:rPr lang="en-US" altLang="zh-CN" sz="2800"/>
                    <a:t>1089      989</a:t>
                  </a:r>
                  <a:endParaRPr lang="en-US" altLang="zh-CN" sz="2800"/>
                </a:p>
              </p:txBody>
            </p:sp>
            <p:sp>
              <p:nvSpPr>
                <p:cNvPr id="14" name="椭圆 13"/>
                <p:cNvSpPr/>
                <p:nvPr/>
              </p:nvSpPr>
              <p:spPr>
                <a:xfrm>
                  <a:off x="3831" y="4526"/>
                  <a:ext cx="737" cy="737"/>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组合 14"/>
              <p:cNvGrpSpPr/>
              <p:nvPr/>
            </p:nvGrpSpPr>
            <p:grpSpPr>
              <a:xfrm>
                <a:off x="7562" y="4074"/>
                <a:ext cx="3712" cy="822"/>
                <a:chOff x="2350" y="4484"/>
                <a:chExt cx="3712" cy="822"/>
              </a:xfrm>
            </p:grpSpPr>
            <p:sp>
              <p:nvSpPr>
                <p:cNvPr id="16" name="文本框 15"/>
                <p:cNvSpPr txBox="1"/>
                <p:nvPr/>
              </p:nvSpPr>
              <p:spPr>
                <a:xfrm>
                  <a:off x="2350" y="4484"/>
                  <a:ext cx="3712" cy="822"/>
                </a:xfrm>
                <a:prstGeom prst="rect">
                  <a:avLst/>
                </a:prstGeom>
                <a:noFill/>
              </p:spPr>
              <p:txBody>
                <a:bodyPr wrap="none" rtlCol="0">
                  <a:spAutoFit/>
                </a:bodyPr>
                <a:p>
                  <a:r>
                    <a:rPr lang="en-US" altLang="zh-CN" sz="2800"/>
                    <a:t>4375      4357</a:t>
                  </a:r>
                  <a:endParaRPr lang="en-US" altLang="zh-CN" sz="2800"/>
                </a:p>
              </p:txBody>
            </p:sp>
            <p:sp>
              <p:nvSpPr>
                <p:cNvPr id="17" name="椭圆 16"/>
                <p:cNvSpPr/>
                <p:nvPr/>
              </p:nvSpPr>
              <p:spPr>
                <a:xfrm>
                  <a:off x="3831" y="4526"/>
                  <a:ext cx="737" cy="737"/>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a:off x="7612" y="5309"/>
                <a:ext cx="3712" cy="822"/>
                <a:chOff x="2350" y="4484"/>
                <a:chExt cx="3712" cy="822"/>
              </a:xfrm>
            </p:grpSpPr>
            <p:sp>
              <p:nvSpPr>
                <p:cNvPr id="19" name="文本框 18"/>
                <p:cNvSpPr txBox="1"/>
                <p:nvPr/>
              </p:nvSpPr>
              <p:spPr>
                <a:xfrm>
                  <a:off x="2350" y="4484"/>
                  <a:ext cx="3712" cy="822"/>
                </a:xfrm>
                <a:prstGeom prst="rect">
                  <a:avLst/>
                </a:prstGeom>
                <a:noFill/>
              </p:spPr>
              <p:txBody>
                <a:bodyPr wrap="none" rtlCol="0">
                  <a:spAutoFit/>
                </a:bodyPr>
                <a:p>
                  <a:r>
                    <a:rPr lang="en-US" altLang="zh-CN" sz="2800"/>
                    <a:t>8901      8910</a:t>
                  </a:r>
                  <a:endParaRPr lang="en-US" altLang="zh-CN" sz="2800"/>
                </a:p>
              </p:txBody>
            </p:sp>
            <p:sp>
              <p:nvSpPr>
                <p:cNvPr id="20" name="椭圆 19"/>
                <p:cNvSpPr/>
                <p:nvPr/>
              </p:nvSpPr>
              <p:spPr>
                <a:xfrm>
                  <a:off x="3831" y="4526"/>
                  <a:ext cx="737" cy="737"/>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25" name="文本框 24"/>
          <p:cNvSpPr txBox="1"/>
          <p:nvPr/>
        </p:nvSpPr>
        <p:spPr>
          <a:xfrm>
            <a:off x="2553335" y="1542415"/>
            <a:ext cx="484505" cy="583565"/>
          </a:xfrm>
          <a:prstGeom prst="rect">
            <a:avLst/>
          </a:prstGeom>
          <a:noFill/>
        </p:spPr>
        <p:txBody>
          <a:bodyPr wrap="none" rtlCol="0" anchor="t">
            <a:spAutoFit/>
          </a:bodyPr>
          <a:p>
            <a:r>
              <a:rPr lang="zh-CN" altLang="en-US" sz="3200">
                <a:solidFill>
                  <a:srgbClr val="FF0000"/>
                </a:solidFill>
                <a:latin typeface="微软雅黑" panose="020B0503020204020204" pitchFamily="34" charset="-122"/>
                <a:ea typeface="微软雅黑" panose="020B0503020204020204" pitchFamily="34" charset="-122"/>
              </a:rPr>
              <a:t>&lt;</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793740" y="2353310"/>
            <a:ext cx="484505" cy="583565"/>
          </a:xfrm>
          <a:prstGeom prst="rect">
            <a:avLst/>
          </a:prstGeom>
          <a:noFill/>
        </p:spPr>
        <p:txBody>
          <a:bodyPr wrap="none" rtlCol="0" anchor="t">
            <a:spAutoFit/>
          </a:bodyPr>
          <a:p>
            <a:r>
              <a:rPr lang="zh-CN" altLang="en-US" sz="3200">
                <a:solidFill>
                  <a:srgbClr val="FF0000"/>
                </a:solidFill>
                <a:latin typeface="微软雅黑" panose="020B0503020204020204" pitchFamily="34" charset="-122"/>
                <a:ea typeface="微软雅黑" panose="020B0503020204020204" pitchFamily="34" charset="-122"/>
              </a:rPr>
              <a:t>&lt;</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77865" y="1566545"/>
            <a:ext cx="484505" cy="583565"/>
          </a:xfrm>
          <a:prstGeom prst="rect">
            <a:avLst/>
          </a:prstGeom>
          <a:noFill/>
        </p:spPr>
        <p:txBody>
          <a:bodyPr wrap="none" rtlCol="0">
            <a:spAutoFit/>
          </a:bodyPr>
          <a:p>
            <a:r>
              <a:rPr lang="zh-CN" altLang="en-US" sz="3200">
                <a:solidFill>
                  <a:srgbClr val="FF0000"/>
                </a:solidFill>
                <a:latin typeface="微软雅黑" panose="020B0503020204020204" pitchFamily="34" charset="-122"/>
                <a:ea typeface="微软雅黑" panose="020B0503020204020204" pitchFamily="34" charset="-122"/>
              </a:rPr>
              <a:t>&gt;</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567305" y="2408555"/>
            <a:ext cx="484505" cy="583565"/>
          </a:xfrm>
          <a:prstGeom prst="rect">
            <a:avLst/>
          </a:prstGeom>
          <a:noFill/>
        </p:spPr>
        <p:txBody>
          <a:bodyPr wrap="square" rtlCol="0">
            <a:spAutoFit/>
          </a:bodyPr>
          <a:p>
            <a:r>
              <a:rPr lang="zh-CN" altLang="en-US" sz="3200">
                <a:solidFill>
                  <a:srgbClr val="FF0000"/>
                </a:solidFill>
                <a:latin typeface="微软雅黑" panose="020B0503020204020204" pitchFamily="34" charset="-122"/>
                <a:ea typeface="微软雅黑" panose="020B0503020204020204" pitchFamily="34" charset="-122"/>
              </a:rPr>
              <a:t>&gt;</a:t>
            </a:r>
            <a:endParaRPr lang="zh-CN" altLang="en-US" sz="3200">
              <a:solidFill>
                <a:srgbClr val="FF0000"/>
              </a:solidFill>
              <a:latin typeface="微软雅黑" panose="020B0503020204020204" pitchFamily="34" charset="-122"/>
              <a:ea typeface="微软雅黑" panose="020B0503020204020204" pitchFamily="34" charset="-122"/>
            </a:endParaRPr>
          </a:p>
        </p:txBody>
      </p:sp>
      <p:pic>
        <p:nvPicPr>
          <p:cNvPr id="18459" name="Picture 27" descr="人物14"/>
          <p:cNvPicPr>
            <a:picLocks noChangeAspect="1"/>
          </p:cNvPicPr>
          <p:nvPr/>
        </p:nvPicPr>
        <p:blipFill>
          <a:blip r:embed="rId5"/>
          <a:stretch>
            <a:fillRect/>
          </a:stretch>
        </p:blipFill>
        <p:spPr>
          <a:xfrm>
            <a:off x="577850" y="4564380"/>
            <a:ext cx="1065530" cy="1569720"/>
          </a:xfrm>
          <a:prstGeom prst="rect">
            <a:avLst/>
          </a:prstGeom>
          <a:noFill/>
          <a:ln w="9525">
            <a:noFill/>
          </a:ln>
        </p:spPr>
      </p:pic>
      <p:grpSp>
        <p:nvGrpSpPr>
          <p:cNvPr id="31" name="组合 30"/>
          <p:cNvGrpSpPr/>
          <p:nvPr/>
        </p:nvGrpSpPr>
        <p:grpSpPr>
          <a:xfrm>
            <a:off x="2540635" y="3907790"/>
            <a:ext cx="5773420" cy="2226310"/>
            <a:chOff x="2899" y="6154"/>
            <a:chExt cx="9092" cy="3506"/>
          </a:xfrm>
        </p:grpSpPr>
        <p:grpSp>
          <p:nvGrpSpPr>
            <p:cNvPr id="64" name="组合 63"/>
            <p:cNvGrpSpPr/>
            <p:nvPr/>
          </p:nvGrpSpPr>
          <p:grpSpPr>
            <a:xfrm rot="0">
              <a:off x="2899" y="6154"/>
              <a:ext cx="9093" cy="3506"/>
              <a:chOff x="10439" y="4084"/>
              <a:chExt cx="6281" cy="3054"/>
            </a:xfrm>
          </p:grpSpPr>
          <p:sp>
            <p:nvSpPr>
              <p:cNvPr id="61" name="圆角矩形标注 60"/>
              <p:cNvSpPr/>
              <p:nvPr/>
            </p:nvSpPr>
            <p:spPr>
              <a:xfrm>
                <a:off x="10439" y="4084"/>
                <a:ext cx="6281" cy="3054"/>
              </a:xfrm>
              <a:prstGeom prst="wedgeRoundRectCallout">
                <a:avLst>
                  <a:gd name="adj1" fmla="val -58863"/>
                  <a:gd name="adj2" fmla="val -1229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58" y="4214"/>
                <a:ext cx="6031" cy="2716"/>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3393" y="6645"/>
              <a:ext cx="8448" cy="2470"/>
            </a:xfrm>
            <a:prstGeom prst="rect">
              <a:avLst/>
            </a:prstGeom>
            <a:noFill/>
          </p:spPr>
          <p:txBody>
            <a:bodyPr wrap="none" rtlCol="0">
              <a:spAutoFit/>
            </a:bodyPr>
            <a:p>
              <a:pPr algn="l"/>
              <a:r>
                <a:rPr lang="zh-CN" altLang="en-US" sz="2400">
                  <a:sym typeface="+mn-ea"/>
                </a:rPr>
                <a:t>先看位数，位数多的那个数较大；</a:t>
              </a:r>
              <a:endParaRPr lang="zh-CN" altLang="en-US" sz="2400"/>
            </a:p>
            <a:p>
              <a:pPr algn="l"/>
              <a:r>
                <a:rPr lang="zh-CN" altLang="en-US" sz="2400"/>
                <a:t>如果位数相同，就比较最高位上的数，</a:t>
              </a:r>
              <a:endParaRPr lang="zh-CN" altLang="en-US" sz="2400"/>
            </a:p>
            <a:p>
              <a:pPr algn="l"/>
              <a:r>
                <a:rPr lang="zh-CN" altLang="en-US" sz="2400"/>
                <a:t>如果最高位上的数相同，就比较下一</a:t>
              </a:r>
              <a:endParaRPr lang="zh-CN" altLang="en-US" sz="2400"/>
            </a:p>
            <a:p>
              <a:pPr algn="l"/>
              <a:r>
                <a:rPr lang="zh-CN" altLang="en-US" sz="2400"/>
                <a:t>个数位上的数。</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p:tgtEl>
                                          <p:spTgt spid="27"/>
                                        </p:tgtEl>
                                        <p:attrNameLst>
                                          <p:attrName>ppt_y</p:attrName>
                                        </p:attrNameLst>
                                      </p:cBhvr>
                                      <p:tavLst>
                                        <p:tav tm="0">
                                          <p:val>
                                            <p:strVal val="#ppt_y+#ppt_h*1.125000"/>
                                          </p:val>
                                        </p:tav>
                                        <p:tav tm="100000">
                                          <p:val>
                                            <p:strVal val="#ppt_y"/>
                                          </p:val>
                                        </p:tav>
                                      </p:tavLst>
                                    </p:anim>
                                    <p:animEffect transition="in" filter="wipe(up)">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8459"/>
                                        </p:tgtEl>
                                        <p:attrNameLst>
                                          <p:attrName>style.visibility</p:attrName>
                                        </p:attrNameLst>
                                      </p:cBhvr>
                                      <p:to>
                                        <p:strVal val="visible"/>
                                      </p:to>
                                    </p:set>
                                    <p:animEffect transition="in" filter="wipe(down)">
                                      <p:cBhvr>
                                        <p:cTn id="43" dur="500"/>
                                        <p:tgtEl>
                                          <p:spTgt spid="18459"/>
                                        </p:tgtEl>
                                      </p:cBhvr>
                                    </p:animEffect>
                                  </p:childTnLst>
                                </p:cTn>
                              </p:par>
                              <p:par>
                                <p:cTn id="44" presetID="22" presetClass="entr" presetSubtype="4"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8" name="文本框 37"/>
          <p:cNvSpPr txBox="1"/>
          <p:nvPr/>
        </p:nvSpPr>
        <p:spPr>
          <a:xfrm>
            <a:off x="2420620" y="780415"/>
            <a:ext cx="7297420" cy="460375"/>
          </a:xfrm>
          <a:prstGeom prst="rect">
            <a:avLst/>
          </a:prstGeom>
          <a:noFill/>
        </p:spPr>
        <p:txBody>
          <a:bodyPr wrap="none" rtlCol="0" anchor="t">
            <a:spAutoFit/>
          </a:bodyPr>
          <a:p>
            <a:pPr fontAlgn="base">
              <a:spcBef>
                <a:spcPct val="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下面</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年黑龙江省主要农产品的产量（单位：吨）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文本框 38"/>
          <p:cNvSpPr txBox="1"/>
          <p:nvPr/>
        </p:nvSpPr>
        <p:spPr>
          <a:xfrm>
            <a:off x="2805430" y="3585210"/>
            <a:ext cx="252476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水稻：</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28982000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文本框 39"/>
          <p:cNvSpPr txBox="1"/>
          <p:nvPr/>
        </p:nvSpPr>
        <p:spPr>
          <a:xfrm>
            <a:off x="7073900" y="3585210"/>
            <a:ext cx="216789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187000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a:off x="2992120" y="6063615"/>
            <a:ext cx="216789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高粱：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115000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a:off x="6918325" y="6063615"/>
            <a:ext cx="2346325"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大豆：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9203000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54" name="图片 53" descr="图片1"/>
          <p:cNvPicPr>
            <a:picLocks noChangeAspect="1"/>
          </p:cNvPicPr>
          <p:nvPr/>
        </p:nvPicPr>
        <p:blipFill>
          <a:blip r:embed="rId2"/>
          <a:stretch>
            <a:fillRect/>
          </a:stretch>
        </p:blipFill>
        <p:spPr>
          <a:xfrm>
            <a:off x="2647315" y="1329055"/>
            <a:ext cx="2810510" cy="2103120"/>
          </a:xfrm>
          <a:prstGeom prst="rect">
            <a:avLst/>
          </a:prstGeom>
        </p:spPr>
      </p:pic>
      <p:pic>
        <p:nvPicPr>
          <p:cNvPr id="55" name="图片 54" descr="图片2"/>
          <p:cNvPicPr>
            <a:picLocks noChangeAspect="1"/>
          </p:cNvPicPr>
          <p:nvPr/>
        </p:nvPicPr>
        <p:blipFill>
          <a:blip r:embed="rId3"/>
          <a:stretch>
            <a:fillRect/>
          </a:stretch>
        </p:blipFill>
        <p:spPr>
          <a:xfrm>
            <a:off x="6549390" y="1320800"/>
            <a:ext cx="2810510" cy="2103120"/>
          </a:xfrm>
          <a:prstGeom prst="rect">
            <a:avLst/>
          </a:prstGeom>
        </p:spPr>
      </p:pic>
      <p:pic>
        <p:nvPicPr>
          <p:cNvPr id="56" name="图片 55" descr="图片3"/>
          <p:cNvPicPr>
            <a:picLocks noChangeAspect="1"/>
          </p:cNvPicPr>
          <p:nvPr/>
        </p:nvPicPr>
        <p:blipFill>
          <a:blip r:embed="rId4"/>
          <a:stretch>
            <a:fillRect/>
          </a:stretch>
        </p:blipFill>
        <p:spPr>
          <a:xfrm>
            <a:off x="2647315" y="4021455"/>
            <a:ext cx="2810510" cy="2103120"/>
          </a:xfrm>
          <a:prstGeom prst="rect">
            <a:avLst/>
          </a:prstGeom>
        </p:spPr>
      </p:pic>
      <p:pic>
        <p:nvPicPr>
          <p:cNvPr id="57" name="图片 56" descr="图片4"/>
          <p:cNvPicPr>
            <a:picLocks noChangeAspect="1"/>
          </p:cNvPicPr>
          <p:nvPr/>
        </p:nvPicPr>
        <p:blipFill>
          <a:blip r:embed="rId5"/>
          <a:stretch>
            <a:fillRect/>
          </a:stretch>
        </p:blipFill>
        <p:spPr>
          <a:xfrm>
            <a:off x="6549390" y="4021455"/>
            <a:ext cx="2810510"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Scale>
                                      <p:cBhvr>
                                        <p:cTn id="17"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2"/>
                                        </p:tgtEl>
                                        <p:attrNameLst>
                                          <p:attrName>ppt_x</p:attrName>
                                          <p:attrName>ppt_y</p:attrName>
                                        </p:attrNameLst>
                                      </p:cBhvr>
                                    </p:animMotion>
                                    <p:animEffect transition="in" filter="fade">
                                      <p:cBhvr>
                                        <p:cTn id="19" dur="1000"/>
                                        <p:tgtEl>
                                          <p:spTgt spid="4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Scale>
                                      <p:cBhvr>
                                        <p:cTn id="22"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3"/>
                                        </p:tgtEl>
                                        <p:attrNameLst>
                                          <p:attrName>ppt_x</p:attrName>
                                          <p:attrName>ppt_y</p:attrName>
                                        </p:attrNameLst>
                                      </p:cBhvr>
                                    </p:animMotion>
                                    <p:animEffect transition="in" filter="fade">
                                      <p:cBhvr>
                                        <p:cTn id="24" dur="1000"/>
                                        <p:tgtEl>
                                          <p:spTgt spid="43"/>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 calcmode="lin" valueType="num">
                                      <p:cBhvr>
                                        <p:cTn id="37" dur="500" fill="hold"/>
                                        <p:tgtEl>
                                          <p:spTgt spid="55"/>
                                        </p:tgtEl>
                                        <p:attrNameLst>
                                          <p:attrName>style.rotation</p:attrName>
                                        </p:attrNameLst>
                                      </p:cBhvr>
                                      <p:tavLst>
                                        <p:tav tm="0">
                                          <p:val>
                                            <p:fltVal val="360"/>
                                          </p:val>
                                        </p:tav>
                                        <p:tav tm="100000">
                                          <p:val>
                                            <p:fltVal val="0"/>
                                          </p:val>
                                        </p:tav>
                                      </p:tavLst>
                                    </p:anim>
                                    <p:animEffect transition="in" filter="fade">
                                      <p:cBhvr>
                                        <p:cTn id="38" dur="500"/>
                                        <p:tgtEl>
                                          <p:spTgt spid="55"/>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 calcmode="lin" valueType="num">
                                      <p:cBhvr>
                                        <p:cTn id="43" dur="500" fill="hold"/>
                                        <p:tgtEl>
                                          <p:spTgt spid="56"/>
                                        </p:tgtEl>
                                        <p:attrNameLst>
                                          <p:attrName>style.rotation</p:attrName>
                                        </p:attrNameLst>
                                      </p:cBhvr>
                                      <p:tavLst>
                                        <p:tav tm="0">
                                          <p:val>
                                            <p:fltVal val="360"/>
                                          </p:val>
                                        </p:tav>
                                        <p:tav tm="100000">
                                          <p:val>
                                            <p:fltVal val="0"/>
                                          </p:val>
                                        </p:tav>
                                      </p:tavLst>
                                    </p:anim>
                                    <p:animEffect transition="in" filter="fade">
                                      <p:cBhvr>
                                        <p:cTn id="44" dur="500"/>
                                        <p:tgtEl>
                                          <p:spTgt spid="56"/>
                                        </p:tgtEl>
                                      </p:cBhvr>
                                    </p:animEffect>
                                  </p:childTnLst>
                                </p:cTn>
                              </p:par>
                              <p:par>
                                <p:cTn id="45" presetID="49" presetClass="entr" presetSubtype="0" decel="10000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 calcmode="lin" valueType="num">
                                      <p:cBhvr>
                                        <p:cTn id="49" dur="500" fill="hold"/>
                                        <p:tgtEl>
                                          <p:spTgt spid="57"/>
                                        </p:tgtEl>
                                        <p:attrNameLst>
                                          <p:attrName>style.rotation</p:attrName>
                                        </p:attrNameLst>
                                      </p:cBhvr>
                                      <p:tavLst>
                                        <p:tav tm="0">
                                          <p:val>
                                            <p:fltVal val="360"/>
                                          </p:val>
                                        </p:tav>
                                        <p:tav tm="100000">
                                          <p:val>
                                            <p:fltVal val="0"/>
                                          </p:val>
                                        </p:tav>
                                      </p:tavLst>
                                    </p:anim>
                                    <p:animEffect transition="in" filter="fade">
                                      <p:cBhvr>
                                        <p:cTn id="5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0741" name="图片 30740" descr="cw8"/>
          <p:cNvPicPr>
            <a:picLocks noChangeAspect="1"/>
          </p:cNvPicPr>
          <p:nvPr/>
        </p:nvPicPr>
        <p:blipFill>
          <a:blip r:embed="rId2"/>
          <a:stretch>
            <a:fillRect/>
          </a:stretch>
        </p:blipFill>
        <p:spPr>
          <a:xfrm flipH="1">
            <a:off x="10300970" y="721360"/>
            <a:ext cx="1580515" cy="1376680"/>
          </a:xfrm>
          <a:prstGeom prst="rect">
            <a:avLst/>
          </a:prstGeom>
          <a:noFill/>
          <a:ln w="9525">
            <a:noFill/>
          </a:ln>
        </p:spPr>
      </p:pic>
      <p:grpSp>
        <p:nvGrpSpPr>
          <p:cNvPr id="65" name="组合 64"/>
          <p:cNvGrpSpPr/>
          <p:nvPr/>
        </p:nvGrpSpPr>
        <p:grpSpPr>
          <a:xfrm>
            <a:off x="5791200" y="811530"/>
            <a:ext cx="4000500" cy="1376680"/>
            <a:chOff x="10185" y="4084"/>
            <a:chExt cx="6809"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56680"/>
                  <a:gd name="adj2" fmla="val -12869"/>
                  <a:gd name="adj3" fmla="val 16667"/>
                </a:avLst>
              </a:prstGeom>
              <a:noFill/>
              <a:ln>
                <a:solidFill>
                  <a:schemeClr val="accent6">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4">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fontAlgn="base">
                <a:lnSpc>
                  <a:spcPct val="150000"/>
                </a:lnSpc>
                <a:spcBef>
                  <a:spcPct val="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比较</a:t>
              </a:r>
              <a:r>
                <a:rPr lang="zh-CN" altLang="en-US" sz="2400" b="1" dirty="0">
                  <a:solidFill>
                    <a:srgbClr val="FF0000"/>
                  </a:solidFill>
                  <a:latin typeface="微软雅黑" panose="020B0503020204020204" pitchFamily="34" charset="-122"/>
                  <a:ea typeface="微软雅黑" panose="020B0503020204020204" pitchFamily="34" charset="-122"/>
                  <a:sym typeface="+mn-ea"/>
                </a:rPr>
                <a:t>水稻</a:t>
              </a:r>
              <a:r>
                <a:rPr lang="zh-CN" altLang="en-US" sz="2400" dirty="0">
                  <a:solidFill>
                    <a:prstClr val="black"/>
                  </a:solidFill>
                  <a:latin typeface="微软雅黑" panose="020B0503020204020204" pitchFamily="34" charset="-122"/>
                  <a:ea typeface="微软雅黑" panose="020B0503020204020204" pitchFamily="34" charset="-122"/>
                  <a:sym typeface="+mn-ea"/>
                </a:rPr>
                <a:t>和</a:t>
              </a:r>
              <a:r>
                <a:rPr lang="zh-CN" altLang="en-US" sz="2400" b="1" dirty="0">
                  <a:solidFill>
                    <a:srgbClr val="FF0000"/>
                  </a:solidFill>
                  <a:latin typeface="微软雅黑" panose="020B0503020204020204" pitchFamily="34" charset="-122"/>
                  <a:ea typeface="微软雅黑" panose="020B0503020204020204" pitchFamily="34" charset="-122"/>
                  <a:sym typeface="+mn-ea"/>
                </a:rPr>
                <a:t>大豆</a:t>
              </a:r>
              <a:r>
                <a:rPr lang="zh-CN" altLang="en-US" sz="2400" dirty="0">
                  <a:solidFill>
                    <a:prstClr val="black"/>
                  </a:solidFill>
                  <a:latin typeface="微软雅黑" panose="020B0503020204020204" pitchFamily="34" charset="-122"/>
                  <a:ea typeface="微软雅黑" panose="020B0503020204020204" pitchFamily="34" charset="-122"/>
                  <a:sym typeface="+mn-ea"/>
                </a:rPr>
                <a:t>的产量，哪个产量高呢？</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6270625" y="3207385"/>
            <a:ext cx="4166235" cy="559435"/>
            <a:chOff x="9875" y="5051"/>
            <a:chExt cx="6561" cy="881"/>
          </a:xfrm>
        </p:grpSpPr>
        <p:sp>
          <p:nvSpPr>
            <p:cNvPr id="14" name="文本框 13"/>
            <p:cNvSpPr txBox="1"/>
            <p:nvPr/>
          </p:nvSpPr>
          <p:spPr>
            <a:xfrm>
              <a:off x="9875" y="5086"/>
              <a:ext cx="2912"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28982000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文本框 20"/>
            <p:cNvSpPr txBox="1"/>
            <p:nvPr/>
          </p:nvSpPr>
          <p:spPr>
            <a:xfrm>
              <a:off x="13852" y="5110"/>
              <a:ext cx="2584"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9203000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椭圆 22"/>
            <p:cNvSpPr/>
            <p:nvPr/>
          </p:nvSpPr>
          <p:spPr>
            <a:xfrm>
              <a:off x="12805" y="5051"/>
              <a:ext cx="850" cy="8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6631940" y="3810635"/>
            <a:ext cx="1323975" cy="473075"/>
            <a:chOff x="10444" y="6001"/>
            <a:chExt cx="2085" cy="745"/>
          </a:xfrm>
        </p:grpSpPr>
        <p:sp>
          <p:nvSpPr>
            <p:cNvPr id="47" name="圆角矩形 46"/>
            <p:cNvSpPr/>
            <p:nvPr/>
          </p:nvSpPr>
          <p:spPr>
            <a:xfrm>
              <a:off x="10444"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10537" y="6001"/>
              <a:ext cx="1728" cy="725"/>
            </a:xfrm>
            <a:prstGeom prst="rect">
              <a:avLst/>
            </a:prstGeom>
            <a:noFill/>
          </p:spPr>
          <p:txBody>
            <a:bodyPr wrap="none" rtlCol="0">
              <a:spAutoFit/>
            </a:bodyPr>
            <a:p>
              <a:r>
                <a:rPr lang="zh-CN" altLang="en-US" sz="2400">
                  <a:solidFill>
                    <a:srgbClr val="FF0000"/>
                  </a:solidFill>
                </a:rPr>
                <a:t>八位数</a:t>
              </a:r>
              <a:endParaRPr lang="zh-CN" altLang="en-US" sz="2400">
                <a:solidFill>
                  <a:srgbClr val="FF0000"/>
                </a:solidFill>
              </a:endParaRPr>
            </a:p>
          </p:txBody>
        </p:sp>
      </p:grpSp>
      <p:grpSp>
        <p:nvGrpSpPr>
          <p:cNvPr id="50" name="组合 49"/>
          <p:cNvGrpSpPr/>
          <p:nvPr/>
        </p:nvGrpSpPr>
        <p:grpSpPr>
          <a:xfrm>
            <a:off x="8774430" y="3810635"/>
            <a:ext cx="1323975" cy="473075"/>
            <a:chOff x="13818" y="6001"/>
            <a:chExt cx="2085" cy="745"/>
          </a:xfrm>
        </p:grpSpPr>
        <p:sp>
          <p:nvSpPr>
            <p:cNvPr id="49" name="圆角矩形 48"/>
            <p:cNvSpPr/>
            <p:nvPr/>
          </p:nvSpPr>
          <p:spPr>
            <a:xfrm>
              <a:off x="13818"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14044" y="6001"/>
              <a:ext cx="1728" cy="725"/>
            </a:xfrm>
            <a:prstGeom prst="rect">
              <a:avLst/>
            </a:prstGeom>
            <a:noFill/>
          </p:spPr>
          <p:txBody>
            <a:bodyPr wrap="none" rtlCol="0">
              <a:spAutoFit/>
            </a:bodyPr>
            <a:p>
              <a:r>
                <a:rPr lang="zh-CN" altLang="en-US" sz="2400">
                  <a:solidFill>
                    <a:srgbClr val="FF0000"/>
                  </a:solidFill>
                </a:rPr>
                <a:t>七位数</a:t>
              </a:r>
              <a:endParaRPr lang="zh-CN" altLang="en-US" sz="2400">
                <a:solidFill>
                  <a:srgbClr val="FF0000"/>
                </a:solidFill>
              </a:endParaRPr>
            </a:p>
          </p:txBody>
        </p:sp>
      </p:grpSp>
      <p:sp>
        <p:nvSpPr>
          <p:cNvPr id="52" name="文本框 51"/>
          <p:cNvSpPr txBox="1"/>
          <p:nvPr/>
        </p:nvSpPr>
        <p:spPr>
          <a:xfrm>
            <a:off x="8164195" y="3183255"/>
            <a:ext cx="484505" cy="583565"/>
          </a:xfrm>
          <a:prstGeom prst="rect">
            <a:avLst/>
          </a:prstGeom>
          <a:noFill/>
        </p:spPr>
        <p:txBody>
          <a:bodyPr wrap="none" rtlCol="0">
            <a:spAutoFit/>
          </a:bodyPr>
          <a:p>
            <a:r>
              <a:rPr lang="zh-CN" altLang="en-US" sz="3200">
                <a:solidFill>
                  <a:srgbClr val="FF0000"/>
                </a:solidFill>
                <a:latin typeface="微软雅黑" panose="020B0503020204020204" pitchFamily="34" charset="-122"/>
                <a:ea typeface="微软雅黑" panose="020B0503020204020204" pitchFamily="34" charset="-122"/>
              </a:rPr>
              <a:t>&gt;</a:t>
            </a:r>
            <a:endParaRPr lang="zh-CN" altLang="en-US" sz="3200">
              <a:solidFill>
                <a:srgbClr val="FF0000"/>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702175" y="4593590"/>
            <a:ext cx="3333750" cy="1817370"/>
            <a:chOff x="7405" y="7234"/>
            <a:chExt cx="5250" cy="2862"/>
          </a:xfrm>
        </p:grpSpPr>
        <p:pic>
          <p:nvPicPr>
            <p:cNvPr id="53" name="图片 52" descr="f4e030206f30c1eb54508123f7510ea5"/>
            <p:cNvPicPr>
              <a:picLocks noChangeAspect="1"/>
            </p:cNvPicPr>
            <p:nvPr/>
          </p:nvPicPr>
          <p:blipFill>
            <a:blip r:embed="rId3"/>
            <a:stretch>
              <a:fillRect/>
            </a:stretch>
          </p:blipFill>
          <p:spPr>
            <a:xfrm>
              <a:off x="7405" y="7234"/>
              <a:ext cx="5250" cy="2863"/>
            </a:xfrm>
            <a:prstGeom prst="rect">
              <a:avLst/>
            </a:prstGeom>
          </p:spPr>
        </p:pic>
        <p:sp>
          <p:nvSpPr>
            <p:cNvPr id="54" name="文本框 53"/>
            <p:cNvSpPr txBox="1"/>
            <p:nvPr/>
          </p:nvSpPr>
          <p:spPr>
            <a:xfrm>
              <a:off x="8611" y="8002"/>
              <a:ext cx="2688" cy="725"/>
            </a:xfrm>
            <a:prstGeom prst="rect">
              <a:avLst/>
            </a:prstGeom>
            <a:noFill/>
          </p:spPr>
          <p:txBody>
            <a:bodyPr wrap="none" rtlCol="0">
              <a:spAutoFit/>
            </a:bodyPr>
            <a:p>
              <a:r>
                <a:rPr lang="zh-CN" altLang="en-US" sz="2400">
                  <a:solidFill>
                    <a:schemeClr val="tx1"/>
                  </a:solidFill>
                </a:rPr>
                <a:t>位数不相同</a:t>
              </a:r>
              <a:endParaRPr lang="zh-CN" altLang="en-US" sz="2400">
                <a:solidFill>
                  <a:schemeClr val="tx1"/>
                </a:solidFill>
              </a:endParaRPr>
            </a:p>
          </p:txBody>
        </p:sp>
      </p:grpSp>
      <p:grpSp>
        <p:nvGrpSpPr>
          <p:cNvPr id="60" name="组合 59"/>
          <p:cNvGrpSpPr/>
          <p:nvPr/>
        </p:nvGrpSpPr>
        <p:grpSpPr>
          <a:xfrm>
            <a:off x="7843520" y="5079365"/>
            <a:ext cx="2733675" cy="473075"/>
            <a:chOff x="11993" y="7049"/>
            <a:chExt cx="4305" cy="745"/>
          </a:xfrm>
        </p:grpSpPr>
        <p:sp>
          <p:nvSpPr>
            <p:cNvPr id="58" name="圆角矩形 57"/>
            <p:cNvSpPr/>
            <p:nvPr/>
          </p:nvSpPr>
          <p:spPr>
            <a:xfrm>
              <a:off x="11993" y="7049"/>
              <a:ext cx="4228" cy="745"/>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55"/>
            <p:cNvSpPr txBox="1"/>
            <p:nvPr/>
          </p:nvSpPr>
          <p:spPr>
            <a:xfrm>
              <a:off x="12170" y="7052"/>
              <a:ext cx="4128" cy="725"/>
            </a:xfrm>
            <a:prstGeom prst="rect">
              <a:avLst/>
            </a:prstGeom>
            <a:noFill/>
          </p:spPr>
          <p:txBody>
            <a:bodyPr wrap="none" rtlCol="0">
              <a:spAutoFit/>
            </a:bodyPr>
            <a:p>
              <a:r>
                <a:rPr lang="zh-CN" altLang="en-US" sz="2400"/>
                <a:t>位数多的数就大。</a:t>
              </a:r>
              <a:endParaRPr lang="zh-CN" altLang="en-US" sz="2400"/>
            </a:p>
          </p:txBody>
        </p:sp>
      </p:grpSp>
      <p:pic>
        <p:nvPicPr>
          <p:cNvPr id="25" name="图片 24" descr="图片1"/>
          <p:cNvPicPr>
            <a:picLocks noChangeAspect="1"/>
          </p:cNvPicPr>
          <p:nvPr/>
        </p:nvPicPr>
        <p:blipFill>
          <a:blip r:embed="rId4"/>
          <a:stretch>
            <a:fillRect/>
          </a:stretch>
        </p:blipFill>
        <p:spPr>
          <a:xfrm>
            <a:off x="443230" y="1485900"/>
            <a:ext cx="1821815" cy="1363345"/>
          </a:xfrm>
          <a:prstGeom prst="rect">
            <a:avLst/>
          </a:prstGeom>
        </p:spPr>
      </p:pic>
      <p:pic>
        <p:nvPicPr>
          <p:cNvPr id="46" name="图片 45" descr="图片2"/>
          <p:cNvPicPr>
            <a:picLocks noChangeAspect="1"/>
          </p:cNvPicPr>
          <p:nvPr/>
        </p:nvPicPr>
        <p:blipFill>
          <a:blip r:embed="rId5"/>
          <a:stretch>
            <a:fillRect/>
          </a:stretch>
        </p:blipFill>
        <p:spPr>
          <a:xfrm>
            <a:off x="2865120" y="1488440"/>
            <a:ext cx="1821815" cy="1363345"/>
          </a:xfrm>
          <a:prstGeom prst="rect">
            <a:avLst/>
          </a:prstGeom>
        </p:spPr>
      </p:pic>
      <p:pic>
        <p:nvPicPr>
          <p:cNvPr id="51" name="图片 50" descr="图片3"/>
          <p:cNvPicPr>
            <a:picLocks noChangeAspect="1"/>
          </p:cNvPicPr>
          <p:nvPr/>
        </p:nvPicPr>
        <p:blipFill>
          <a:blip r:embed="rId6"/>
          <a:stretch>
            <a:fillRect/>
          </a:stretch>
        </p:blipFill>
        <p:spPr>
          <a:xfrm>
            <a:off x="443230" y="3736340"/>
            <a:ext cx="1821815" cy="1363345"/>
          </a:xfrm>
          <a:prstGeom prst="rect">
            <a:avLst/>
          </a:prstGeom>
        </p:spPr>
      </p:pic>
      <p:pic>
        <p:nvPicPr>
          <p:cNvPr id="57" name="图片 56" descr="图片4"/>
          <p:cNvPicPr>
            <a:picLocks noChangeAspect="1"/>
          </p:cNvPicPr>
          <p:nvPr/>
        </p:nvPicPr>
        <p:blipFill>
          <a:blip r:embed="rId7"/>
          <a:stretch>
            <a:fillRect/>
          </a:stretch>
        </p:blipFill>
        <p:spPr>
          <a:xfrm>
            <a:off x="2865120" y="3747135"/>
            <a:ext cx="1821815" cy="1363345"/>
          </a:xfrm>
          <a:prstGeom prst="rect">
            <a:avLst/>
          </a:prstGeom>
        </p:spPr>
      </p:pic>
      <p:sp>
        <p:nvSpPr>
          <p:cNvPr id="59" name="文本框 58"/>
          <p:cNvSpPr txBox="1"/>
          <p:nvPr/>
        </p:nvSpPr>
        <p:spPr>
          <a:xfrm>
            <a:off x="489585" y="2986405"/>
            <a:ext cx="213868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水稻：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28982000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文本框 65"/>
          <p:cNvSpPr txBox="1"/>
          <p:nvPr/>
        </p:nvSpPr>
        <p:spPr>
          <a:xfrm>
            <a:off x="2944495" y="2986405"/>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小麦：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187000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文本框 66"/>
          <p:cNvSpPr txBox="1"/>
          <p:nvPr/>
        </p:nvSpPr>
        <p:spPr>
          <a:xfrm>
            <a:off x="478155" y="5236210"/>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高粱：</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115000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文本框 67"/>
          <p:cNvSpPr txBox="1"/>
          <p:nvPr/>
        </p:nvSpPr>
        <p:spPr>
          <a:xfrm>
            <a:off x="2788920" y="5236210"/>
            <a:ext cx="1989455"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9203000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1"/>
                                        </p:tgtEl>
                                        <p:attrNameLst>
                                          <p:attrName>style.visibility</p:attrName>
                                        </p:attrNameLst>
                                      </p:cBhvr>
                                      <p:to>
                                        <p:strVal val="visible"/>
                                      </p:to>
                                    </p:set>
                                    <p:anim calcmode="lin" valueType="num">
                                      <p:cBhvr>
                                        <p:cTn id="7" dur="500" fill="hold"/>
                                        <p:tgtEl>
                                          <p:spTgt spid="30741"/>
                                        </p:tgtEl>
                                        <p:attrNameLst>
                                          <p:attrName>ppt_w</p:attrName>
                                        </p:attrNameLst>
                                      </p:cBhvr>
                                      <p:tavLst>
                                        <p:tav tm="0">
                                          <p:val>
                                            <p:fltVal val="0"/>
                                          </p:val>
                                        </p:tav>
                                        <p:tav tm="100000">
                                          <p:val>
                                            <p:strVal val="#ppt_w"/>
                                          </p:val>
                                        </p:tav>
                                      </p:tavLst>
                                    </p:anim>
                                    <p:anim calcmode="lin" valueType="num">
                                      <p:cBhvr>
                                        <p:cTn id="8" dur="500" fill="hold"/>
                                        <p:tgtEl>
                                          <p:spTgt spid="30741"/>
                                        </p:tgtEl>
                                        <p:attrNameLst>
                                          <p:attrName>ppt_h</p:attrName>
                                        </p:attrNameLst>
                                      </p:cBhvr>
                                      <p:tavLst>
                                        <p:tav tm="0">
                                          <p:val>
                                            <p:fltVal val="0"/>
                                          </p:val>
                                        </p:tav>
                                        <p:tav tm="100000">
                                          <p:val>
                                            <p:strVal val="#ppt_h"/>
                                          </p:val>
                                        </p:tav>
                                      </p:tavLst>
                                    </p:anim>
                                    <p:animEffect transition="in" filter="fade">
                                      <p:cBhvr>
                                        <p:cTn id="9" dur="500"/>
                                        <p:tgtEl>
                                          <p:spTgt spid="30741"/>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500"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p:tgtEl>
                                          <p:spTgt spid="48"/>
                                        </p:tgtEl>
                                        <p:attrNameLst>
                                          <p:attrName>ppt_y</p:attrName>
                                        </p:attrNameLst>
                                      </p:cBhvr>
                                      <p:tavLst>
                                        <p:tav tm="0">
                                          <p:val>
                                            <p:strVal val="#ppt_y-#ppt_h*1.125000"/>
                                          </p:val>
                                        </p:tav>
                                        <p:tav tm="100000">
                                          <p:val>
                                            <p:strVal val="#ppt_y"/>
                                          </p:val>
                                        </p:tav>
                                      </p:tavLst>
                                    </p:anim>
                                    <p:animEffect transition="in" filter="wipe(down)">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ppt_y</p:attrName>
                                        </p:attrNameLst>
                                      </p:cBhvr>
                                      <p:tavLst>
                                        <p:tav tm="0">
                                          <p:val>
                                            <p:strVal val="#ppt_y-#ppt_h*1.125000"/>
                                          </p:val>
                                        </p:tav>
                                        <p:tav tm="100000">
                                          <p:val>
                                            <p:strVal val="#ppt_y"/>
                                          </p:val>
                                        </p:tav>
                                      </p:tavLst>
                                    </p:anim>
                                    <p:animEffect transition="in" filter="wipe(down)">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0741" name="图片 30740" descr="cw8"/>
          <p:cNvPicPr>
            <a:picLocks noChangeAspect="1"/>
          </p:cNvPicPr>
          <p:nvPr/>
        </p:nvPicPr>
        <p:blipFill>
          <a:blip r:embed="rId2"/>
          <a:stretch>
            <a:fillRect/>
          </a:stretch>
        </p:blipFill>
        <p:spPr>
          <a:xfrm flipH="1">
            <a:off x="10300970" y="721360"/>
            <a:ext cx="1580515" cy="1376680"/>
          </a:xfrm>
          <a:prstGeom prst="rect">
            <a:avLst/>
          </a:prstGeom>
          <a:noFill/>
          <a:ln w="9525">
            <a:noFill/>
          </a:ln>
        </p:spPr>
      </p:pic>
      <p:grpSp>
        <p:nvGrpSpPr>
          <p:cNvPr id="24" name="组合 23"/>
          <p:cNvGrpSpPr/>
          <p:nvPr/>
        </p:nvGrpSpPr>
        <p:grpSpPr>
          <a:xfrm>
            <a:off x="6346825" y="2826385"/>
            <a:ext cx="3836035" cy="559435"/>
            <a:chOff x="9995" y="5051"/>
            <a:chExt cx="6041" cy="881"/>
          </a:xfrm>
        </p:grpSpPr>
        <p:sp>
          <p:nvSpPr>
            <p:cNvPr id="21" name="文本框 20"/>
            <p:cNvSpPr txBox="1"/>
            <p:nvPr/>
          </p:nvSpPr>
          <p:spPr>
            <a:xfrm>
              <a:off x="9995" y="5086"/>
              <a:ext cx="225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187000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22"/>
            <p:cNvSpPr txBox="1"/>
            <p:nvPr/>
          </p:nvSpPr>
          <p:spPr>
            <a:xfrm>
              <a:off x="13780" y="5110"/>
              <a:ext cx="225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115000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椭圆 24"/>
            <p:cNvSpPr/>
            <p:nvPr/>
          </p:nvSpPr>
          <p:spPr>
            <a:xfrm>
              <a:off x="12805" y="5051"/>
              <a:ext cx="850" cy="8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6631940" y="3429635"/>
            <a:ext cx="1323340" cy="473075"/>
            <a:chOff x="10444" y="6001"/>
            <a:chExt cx="2084" cy="745"/>
          </a:xfrm>
        </p:grpSpPr>
        <p:sp>
          <p:nvSpPr>
            <p:cNvPr id="47" name="圆角矩形 46"/>
            <p:cNvSpPr/>
            <p:nvPr/>
          </p:nvSpPr>
          <p:spPr>
            <a:xfrm>
              <a:off x="10444"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10537" y="6001"/>
              <a:ext cx="1728" cy="725"/>
            </a:xfrm>
            <a:prstGeom prst="rect">
              <a:avLst/>
            </a:prstGeom>
            <a:noFill/>
          </p:spPr>
          <p:txBody>
            <a:bodyPr wrap="none" rtlCol="0">
              <a:spAutoFit/>
            </a:bodyPr>
            <a:p>
              <a:r>
                <a:rPr lang="zh-CN" altLang="en-US" sz="2400">
                  <a:solidFill>
                    <a:srgbClr val="FF0000"/>
                  </a:solidFill>
                </a:rPr>
                <a:t>七位数</a:t>
              </a:r>
              <a:endParaRPr lang="zh-CN" altLang="en-US" sz="2400">
                <a:solidFill>
                  <a:srgbClr val="FF0000"/>
                </a:solidFill>
              </a:endParaRPr>
            </a:p>
          </p:txBody>
        </p:sp>
      </p:grpSp>
      <p:grpSp>
        <p:nvGrpSpPr>
          <p:cNvPr id="50" name="组合 49"/>
          <p:cNvGrpSpPr/>
          <p:nvPr/>
        </p:nvGrpSpPr>
        <p:grpSpPr>
          <a:xfrm>
            <a:off x="8774430" y="3429635"/>
            <a:ext cx="1323975" cy="473075"/>
            <a:chOff x="13818" y="6001"/>
            <a:chExt cx="2085" cy="745"/>
          </a:xfrm>
        </p:grpSpPr>
        <p:sp>
          <p:nvSpPr>
            <p:cNvPr id="49" name="圆角矩形 48"/>
            <p:cNvSpPr/>
            <p:nvPr/>
          </p:nvSpPr>
          <p:spPr>
            <a:xfrm>
              <a:off x="13818"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14044" y="6001"/>
              <a:ext cx="1728" cy="725"/>
            </a:xfrm>
            <a:prstGeom prst="rect">
              <a:avLst/>
            </a:prstGeom>
            <a:noFill/>
          </p:spPr>
          <p:txBody>
            <a:bodyPr wrap="none" rtlCol="0">
              <a:spAutoFit/>
            </a:bodyPr>
            <a:p>
              <a:r>
                <a:rPr lang="zh-CN" altLang="en-US" sz="2400">
                  <a:solidFill>
                    <a:srgbClr val="FF0000"/>
                  </a:solidFill>
                </a:rPr>
                <a:t>七位数</a:t>
              </a:r>
              <a:endParaRPr lang="zh-CN" altLang="en-US" sz="2400">
                <a:solidFill>
                  <a:srgbClr val="FF0000"/>
                </a:solidFill>
              </a:endParaRPr>
            </a:p>
          </p:txBody>
        </p:sp>
      </p:grpSp>
      <p:sp>
        <p:nvSpPr>
          <p:cNvPr id="51" name="圆角矩形 50"/>
          <p:cNvSpPr/>
          <p:nvPr/>
        </p:nvSpPr>
        <p:spPr>
          <a:xfrm>
            <a:off x="6417310" y="291020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8810625" y="292417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4702175" y="3816350"/>
            <a:ext cx="3086100" cy="1818005"/>
            <a:chOff x="7405" y="7234"/>
            <a:chExt cx="4860" cy="2863"/>
          </a:xfrm>
        </p:grpSpPr>
        <p:pic>
          <p:nvPicPr>
            <p:cNvPr id="67" name="图片 66" descr="f4e030206f30c1eb54508123f7510ea5"/>
            <p:cNvPicPr>
              <a:picLocks noChangeAspect="1"/>
            </p:cNvPicPr>
            <p:nvPr/>
          </p:nvPicPr>
          <p:blipFill>
            <a:blip r:embed="rId3"/>
            <a:stretch>
              <a:fillRect/>
            </a:stretch>
          </p:blipFill>
          <p:spPr>
            <a:xfrm>
              <a:off x="7405" y="7234"/>
              <a:ext cx="4860" cy="2863"/>
            </a:xfrm>
            <a:prstGeom prst="rect">
              <a:avLst/>
            </a:prstGeom>
          </p:spPr>
        </p:pic>
        <p:sp>
          <p:nvSpPr>
            <p:cNvPr id="68" name="文本框 67"/>
            <p:cNvSpPr txBox="1"/>
            <p:nvPr/>
          </p:nvSpPr>
          <p:spPr>
            <a:xfrm>
              <a:off x="8611" y="8002"/>
              <a:ext cx="2208" cy="725"/>
            </a:xfrm>
            <a:prstGeom prst="rect">
              <a:avLst/>
            </a:prstGeom>
            <a:noFill/>
          </p:spPr>
          <p:txBody>
            <a:bodyPr wrap="none" rtlCol="0">
              <a:spAutoFit/>
            </a:bodyPr>
            <a:p>
              <a:r>
                <a:rPr lang="zh-CN" altLang="en-US" sz="2400">
                  <a:solidFill>
                    <a:schemeClr val="tx1"/>
                  </a:solidFill>
                </a:rPr>
                <a:t>位数相同</a:t>
              </a:r>
              <a:endParaRPr lang="zh-CN" altLang="en-US" sz="2400">
                <a:solidFill>
                  <a:schemeClr val="tx1"/>
                </a:solidFill>
              </a:endParaRPr>
            </a:p>
          </p:txBody>
        </p:sp>
      </p:grpSp>
      <p:grpSp>
        <p:nvGrpSpPr>
          <p:cNvPr id="69" name="组合 68"/>
          <p:cNvGrpSpPr/>
          <p:nvPr/>
        </p:nvGrpSpPr>
        <p:grpSpPr>
          <a:xfrm>
            <a:off x="7843520" y="4302125"/>
            <a:ext cx="2684780" cy="473075"/>
            <a:chOff x="11993" y="7049"/>
            <a:chExt cx="4228" cy="745"/>
          </a:xfrm>
        </p:grpSpPr>
        <p:sp>
          <p:nvSpPr>
            <p:cNvPr id="70" name="圆角矩形 69"/>
            <p:cNvSpPr/>
            <p:nvPr/>
          </p:nvSpPr>
          <p:spPr>
            <a:xfrm>
              <a:off x="11993" y="7049"/>
              <a:ext cx="4228" cy="745"/>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12170" y="7052"/>
              <a:ext cx="3648" cy="725"/>
            </a:xfrm>
            <a:prstGeom prst="rect">
              <a:avLst/>
            </a:prstGeom>
            <a:noFill/>
          </p:spPr>
          <p:txBody>
            <a:bodyPr wrap="none" rtlCol="0">
              <a:spAutoFit/>
            </a:bodyPr>
            <a:p>
              <a:r>
                <a:rPr lang="zh-CN" altLang="en-US" sz="2400"/>
                <a:t>从最高位比起。</a:t>
              </a:r>
              <a:endParaRPr lang="zh-CN" altLang="en-US" sz="2400"/>
            </a:p>
          </p:txBody>
        </p:sp>
      </p:grpSp>
      <p:pic>
        <p:nvPicPr>
          <p:cNvPr id="53" name="图片 52" descr="图片1"/>
          <p:cNvPicPr>
            <a:picLocks noChangeAspect="1"/>
          </p:cNvPicPr>
          <p:nvPr/>
        </p:nvPicPr>
        <p:blipFill>
          <a:blip r:embed="rId4"/>
          <a:stretch>
            <a:fillRect/>
          </a:stretch>
        </p:blipFill>
        <p:spPr>
          <a:xfrm>
            <a:off x="443230" y="1485900"/>
            <a:ext cx="1821815" cy="1363345"/>
          </a:xfrm>
          <a:prstGeom prst="rect">
            <a:avLst/>
          </a:prstGeom>
        </p:spPr>
      </p:pic>
      <p:pic>
        <p:nvPicPr>
          <p:cNvPr id="54" name="图片 53" descr="图片2"/>
          <p:cNvPicPr>
            <a:picLocks noChangeAspect="1"/>
          </p:cNvPicPr>
          <p:nvPr/>
        </p:nvPicPr>
        <p:blipFill>
          <a:blip r:embed="rId5"/>
          <a:stretch>
            <a:fillRect/>
          </a:stretch>
        </p:blipFill>
        <p:spPr>
          <a:xfrm>
            <a:off x="2865120" y="1488440"/>
            <a:ext cx="1821815" cy="1363345"/>
          </a:xfrm>
          <a:prstGeom prst="rect">
            <a:avLst/>
          </a:prstGeom>
        </p:spPr>
      </p:pic>
      <p:pic>
        <p:nvPicPr>
          <p:cNvPr id="55" name="图片 54" descr="图片3"/>
          <p:cNvPicPr>
            <a:picLocks noChangeAspect="1"/>
          </p:cNvPicPr>
          <p:nvPr/>
        </p:nvPicPr>
        <p:blipFill>
          <a:blip r:embed="rId6"/>
          <a:stretch>
            <a:fillRect/>
          </a:stretch>
        </p:blipFill>
        <p:spPr>
          <a:xfrm>
            <a:off x="443230" y="3736340"/>
            <a:ext cx="1821815" cy="1363345"/>
          </a:xfrm>
          <a:prstGeom prst="rect">
            <a:avLst/>
          </a:prstGeom>
        </p:spPr>
      </p:pic>
      <p:pic>
        <p:nvPicPr>
          <p:cNvPr id="57" name="图片 56" descr="图片4"/>
          <p:cNvPicPr>
            <a:picLocks noChangeAspect="1"/>
          </p:cNvPicPr>
          <p:nvPr/>
        </p:nvPicPr>
        <p:blipFill>
          <a:blip r:embed="rId7"/>
          <a:stretch>
            <a:fillRect/>
          </a:stretch>
        </p:blipFill>
        <p:spPr>
          <a:xfrm>
            <a:off x="2865120" y="3747135"/>
            <a:ext cx="1821815" cy="1363345"/>
          </a:xfrm>
          <a:prstGeom prst="rect">
            <a:avLst/>
          </a:prstGeom>
        </p:spPr>
      </p:pic>
      <p:sp>
        <p:nvSpPr>
          <p:cNvPr id="59" name="文本框 58"/>
          <p:cNvSpPr txBox="1"/>
          <p:nvPr/>
        </p:nvSpPr>
        <p:spPr>
          <a:xfrm>
            <a:off x="489585" y="2986405"/>
            <a:ext cx="213868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水稻：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28982000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文本框 65"/>
          <p:cNvSpPr txBox="1"/>
          <p:nvPr/>
        </p:nvSpPr>
        <p:spPr>
          <a:xfrm>
            <a:off x="2944495" y="2986405"/>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小麦：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187000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478155" y="5236210"/>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高粱：</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115000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文本框 57"/>
          <p:cNvSpPr txBox="1"/>
          <p:nvPr/>
        </p:nvSpPr>
        <p:spPr>
          <a:xfrm>
            <a:off x="2788920" y="5236210"/>
            <a:ext cx="1989455"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9203000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0" name="组合 59"/>
          <p:cNvGrpSpPr/>
          <p:nvPr/>
        </p:nvGrpSpPr>
        <p:grpSpPr>
          <a:xfrm>
            <a:off x="5791200" y="811530"/>
            <a:ext cx="4000500" cy="1376680"/>
            <a:chOff x="10185" y="4084"/>
            <a:chExt cx="6809" cy="3054"/>
          </a:xfrm>
        </p:grpSpPr>
        <p:grpSp>
          <p:nvGrpSpPr>
            <p:cNvPr id="72" name="组合 71"/>
            <p:cNvGrpSpPr/>
            <p:nvPr/>
          </p:nvGrpSpPr>
          <p:grpSpPr>
            <a:xfrm>
              <a:off x="10185" y="4084"/>
              <a:ext cx="6809" cy="3054"/>
              <a:chOff x="10439" y="4084"/>
              <a:chExt cx="6280" cy="3054"/>
            </a:xfrm>
          </p:grpSpPr>
          <p:sp>
            <p:nvSpPr>
              <p:cNvPr id="73" name="圆角矩形标注 72"/>
              <p:cNvSpPr/>
              <p:nvPr/>
            </p:nvSpPr>
            <p:spPr>
              <a:xfrm>
                <a:off x="10439" y="4084"/>
                <a:ext cx="6281" cy="3054"/>
              </a:xfrm>
              <a:prstGeom prst="wedgeRoundRectCallout">
                <a:avLst>
                  <a:gd name="adj1" fmla="val 56680"/>
                  <a:gd name="adj2" fmla="val -12869"/>
                  <a:gd name="adj3" fmla="val 16667"/>
                </a:avLst>
              </a:prstGeom>
              <a:noFill/>
              <a:ln>
                <a:solidFill>
                  <a:schemeClr val="accent6">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74" name="圆角矩形 73"/>
              <p:cNvSpPr/>
              <p:nvPr/>
            </p:nvSpPr>
            <p:spPr>
              <a:xfrm>
                <a:off x="10619" y="4282"/>
                <a:ext cx="5921" cy="2657"/>
              </a:xfrm>
              <a:prstGeom prst="roundRect">
                <a:avLst/>
              </a:prstGeom>
              <a:solidFill>
                <a:schemeClr val="accent4">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5" name="矩形 74"/>
            <p:cNvSpPr/>
            <p:nvPr/>
          </p:nvSpPr>
          <p:spPr>
            <a:xfrm>
              <a:off x="10585" y="4155"/>
              <a:ext cx="6281" cy="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fontAlgn="base">
                <a:lnSpc>
                  <a:spcPct val="150000"/>
                </a:lnSpc>
                <a:spcBef>
                  <a:spcPct val="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比较</a:t>
              </a:r>
              <a:r>
                <a:rPr lang="zh-CN" altLang="en-US" sz="2400" b="1" dirty="0">
                  <a:solidFill>
                    <a:srgbClr val="FF0000"/>
                  </a:solidFill>
                  <a:latin typeface="微软雅黑" panose="020B0503020204020204" pitchFamily="34" charset="-122"/>
                  <a:ea typeface="微软雅黑" panose="020B0503020204020204" pitchFamily="34" charset="-122"/>
                  <a:sym typeface="+mn-ea"/>
                </a:rPr>
                <a:t>小麦</a:t>
              </a:r>
              <a:r>
                <a:rPr lang="zh-CN" altLang="en-US" sz="2400" dirty="0">
                  <a:solidFill>
                    <a:prstClr val="black"/>
                  </a:solidFill>
                  <a:latin typeface="微软雅黑" panose="020B0503020204020204" pitchFamily="34" charset="-122"/>
                  <a:ea typeface="微软雅黑" panose="020B0503020204020204" pitchFamily="34" charset="-122"/>
                  <a:sym typeface="+mn-ea"/>
                </a:rPr>
                <a:t>和</a:t>
              </a:r>
              <a:r>
                <a:rPr lang="zh-CN" altLang="en-US" sz="2400" b="1" dirty="0">
                  <a:solidFill>
                    <a:srgbClr val="FF0000"/>
                  </a:solidFill>
                  <a:latin typeface="微软雅黑" panose="020B0503020204020204" pitchFamily="34" charset="-122"/>
                  <a:ea typeface="微软雅黑" panose="020B0503020204020204" pitchFamily="34" charset="-122"/>
                  <a:sym typeface="+mn-ea"/>
                </a:rPr>
                <a:t>高粱</a:t>
              </a:r>
              <a:r>
                <a:rPr lang="zh-CN" altLang="en-US" sz="2400" dirty="0">
                  <a:solidFill>
                    <a:prstClr val="black"/>
                  </a:solidFill>
                  <a:latin typeface="微软雅黑" panose="020B0503020204020204" pitchFamily="34" charset="-122"/>
                  <a:ea typeface="微软雅黑" panose="020B0503020204020204" pitchFamily="34" charset="-122"/>
                  <a:sym typeface="+mn-ea"/>
                </a:rPr>
                <a:t>的产量，哪个产量高呢？</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0741"/>
                                        </p:tgtEl>
                                        <p:attrNameLst>
                                          <p:attrName>style.visibility</p:attrName>
                                        </p:attrNameLst>
                                      </p:cBhvr>
                                      <p:to>
                                        <p:strVal val="visible"/>
                                      </p:to>
                                    </p:set>
                                    <p:anim calcmode="lin" valueType="num">
                                      <p:cBhvr>
                                        <p:cTn id="14" dur="500" fill="hold"/>
                                        <p:tgtEl>
                                          <p:spTgt spid="30741"/>
                                        </p:tgtEl>
                                        <p:attrNameLst>
                                          <p:attrName>ppt_w</p:attrName>
                                        </p:attrNameLst>
                                      </p:cBhvr>
                                      <p:tavLst>
                                        <p:tav tm="0">
                                          <p:val>
                                            <p:fltVal val="0"/>
                                          </p:val>
                                        </p:tav>
                                        <p:tav tm="100000">
                                          <p:val>
                                            <p:strVal val="#ppt_w"/>
                                          </p:val>
                                        </p:tav>
                                      </p:tavLst>
                                    </p:anim>
                                    <p:anim calcmode="lin" valueType="num">
                                      <p:cBhvr>
                                        <p:cTn id="15" dur="500" fill="hold"/>
                                        <p:tgtEl>
                                          <p:spTgt spid="30741"/>
                                        </p:tgtEl>
                                        <p:attrNameLst>
                                          <p:attrName>ppt_h</p:attrName>
                                        </p:attrNameLst>
                                      </p:cBhvr>
                                      <p:tavLst>
                                        <p:tav tm="0">
                                          <p:val>
                                            <p:fltVal val="0"/>
                                          </p:val>
                                        </p:tav>
                                        <p:tav tm="100000">
                                          <p:val>
                                            <p:strVal val="#ppt_h"/>
                                          </p:val>
                                        </p:tav>
                                      </p:tavLst>
                                    </p:anim>
                                    <p:animEffect transition="in" filter="fade">
                                      <p:cBhvr>
                                        <p:cTn id="16" dur="500"/>
                                        <p:tgtEl>
                                          <p:spTgt spid="3074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ppt_y</p:attrName>
                                        </p:attrNameLst>
                                      </p:cBhvr>
                                      <p:tavLst>
                                        <p:tav tm="0">
                                          <p:val>
                                            <p:strVal val="#ppt_y+#ppt_h*1.125000"/>
                                          </p:val>
                                        </p:tav>
                                        <p:tav tm="100000">
                                          <p:val>
                                            <p:strVal val="#ppt_y"/>
                                          </p:val>
                                        </p:tav>
                                      </p:tavLst>
                                    </p:anim>
                                    <p:animEffect transition="in" filter="wipe(u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p:tgtEl>
                                          <p:spTgt spid="48"/>
                                        </p:tgtEl>
                                        <p:attrNameLst>
                                          <p:attrName>ppt_y</p:attrName>
                                        </p:attrNameLst>
                                      </p:cBhvr>
                                      <p:tavLst>
                                        <p:tav tm="0">
                                          <p:val>
                                            <p:strVal val="#ppt_y-#ppt_h*1.125000"/>
                                          </p:val>
                                        </p:tav>
                                        <p:tav tm="100000">
                                          <p:val>
                                            <p:strVal val="#ppt_y"/>
                                          </p:val>
                                        </p:tav>
                                      </p:tavLst>
                                    </p:anim>
                                    <p:animEffect transition="in" filter="wipe(down)">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p:tgtEl>
                                          <p:spTgt spid="50"/>
                                        </p:tgtEl>
                                        <p:attrNameLst>
                                          <p:attrName>ppt_y</p:attrName>
                                        </p:attrNameLst>
                                      </p:cBhvr>
                                      <p:tavLst>
                                        <p:tav tm="0">
                                          <p:val>
                                            <p:strVal val="#ppt_y-#ppt_h*1.125000"/>
                                          </p:val>
                                        </p:tav>
                                        <p:tav tm="100000">
                                          <p:val>
                                            <p:strVal val="#ppt_y"/>
                                          </p:val>
                                        </p:tav>
                                      </p:tavLst>
                                    </p:anim>
                                    <p:animEffect transition="in" filter="wipe(down)">
                                      <p:cBhvr>
                                        <p:cTn id="34" dur="500"/>
                                        <p:tgtEl>
                                          <p:spTgt spid="5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left)">
                                      <p:cBhvr>
                                        <p:cTn id="44" dur="500"/>
                                        <p:tgtEl>
                                          <p:spTgt spid="69"/>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heel(1)">
                                      <p:cBhvr>
                                        <p:cTn id="49" dur="2000"/>
                                        <p:tgtEl>
                                          <p:spTgt spid="51"/>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5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0741" name="图片 30740" descr="cw8"/>
          <p:cNvPicPr>
            <a:picLocks noChangeAspect="1"/>
          </p:cNvPicPr>
          <p:nvPr/>
        </p:nvPicPr>
        <p:blipFill>
          <a:blip r:embed="rId2"/>
          <a:stretch>
            <a:fillRect/>
          </a:stretch>
        </p:blipFill>
        <p:spPr>
          <a:xfrm flipH="1">
            <a:off x="10300970" y="721360"/>
            <a:ext cx="1580515" cy="1376680"/>
          </a:xfrm>
          <a:prstGeom prst="rect">
            <a:avLst/>
          </a:prstGeom>
          <a:noFill/>
          <a:ln w="9525">
            <a:noFill/>
          </a:ln>
        </p:spPr>
      </p:pic>
      <p:grpSp>
        <p:nvGrpSpPr>
          <p:cNvPr id="24" name="组合 23"/>
          <p:cNvGrpSpPr/>
          <p:nvPr/>
        </p:nvGrpSpPr>
        <p:grpSpPr>
          <a:xfrm>
            <a:off x="6346825" y="2826385"/>
            <a:ext cx="3836035" cy="559435"/>
            <a:chOff x="9995" y="5051"/>
            <a:chExt cx="6041" cy="881"/>
          </a:xfrm>
        </p:grpSpPr>
        <p:sp>
          <p:nvSpPr>
            <p:cNvPr id="21" name="文本框 20"/>
            <p:cNvSpPr txBox="1"/>
            <p:nvPr/>
          </p:nvSpPr>
          <p:spPr>
            <a:xfrm>
              <a:off x="9995" y="5086"/>
              <a:ext cx="225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187000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22"/>
            <p:cNvSpPr txBox="1"/>
            <p:nvPr/>
          </p:nvSpPr>
          <p:spPr>
            <a:xfrm>
              <a:off x="13780" y="5110"/>
              <a:ext cx="225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115000</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椭圆 24"/>
            <p:cNvSpPr/>
            <p:nvPr/>
          </p:nvSpPr>
          <p:spPr>
            <a:xfrm>
              <a:off x="12805" y="5051"/>
              <a:ext cx="850" cy="8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6631940" y="3429635"/>
            <a:ext cx="1323340" cy="473075"/>
            <a:chOff x="10444" y="6001"/>
            <a:chExt cx="2084" cy="745"/>
          </a:xfrm>
        </p:grpSpPr>
        <p:sp>
          <p:nvSpPr>
            <p:cNvPr id="47" name="圆角矩形 46"/>
            <p:cNvSpPr/>
            <p:nvPr/>
          </p:nvSpPr>
          <p:spPr>
            <a:xfrm>
              <a:off x="10444"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10537" y="6001"/>
              <a:ext cx="1728" cy="725"/>
            </a:xfrm>
            <a:prstGeom prst="rect">
              <a:avLst/>
            </a:prstGeom>
            <a:noFill/>
          </p:spPr>
          <p:txBody>
            <a:bodyPr wrap="none" rtlCol="0">
              <a:spAutoFit/>
            </a:bodyPr>
            <a:p>
              <a:r>
                <a:rPr lang="zh-CN" altLang="en-US" sz="2400">
                  <a:solidFill>
                    <a:srgbClr val="FF0000"/>
                  </a:solidFill>
                </a:rPr>
                <a:t>七位数</a:t>
              </a:r>
              <a:endParaRPr lang="zh-CN" altLang="en-US" sz="2400">
                <a:solidFill>
                  <a:srgbClr val="FF0000"/>
                </a:solidFill>
              </a:endParaRPr>
            </a:p>
          </p:txBody>
        </p:sp>
      </p:grpSp>
      <p:grpSp>
        <p:nvGrpSpPr>
          <p:cNvPr id="50" name="组合 49"/>
          <p:cNvGrpSpPr/>
          <p:nvPr/>
        </p:nvGrpSpPr>
        <p:grpSpPr>
          <a:xfrm>
            <a:off x="8774430" y="3429635"/>
            <a:ext cx="1323975" cy="473075"/>
            <a:chOff x="13818" y="6001"/>
            <a:chExt cx="2085" cy="745"/>
          </a:xfrm>
        </p:grpSpPr>
        <p:sp>
          <p:nvSpPr>
            <p:cNvPr id="49" name="圆角矩形 48"/>
            <p:cNvSpPr/>
            <p:nvPr/>
          </p:nvSpPr>
          <p:spPr>
            <a:xfrm>
              <a:off x="13818" y="6018"/>
              <a:ext cx="2085" cy="728"/>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14044" y="6001"/>
              <a:ext cx="1728" cy="725"/>
            </a:xfrm>
            <a:prstGeom prst="rect">
              <a:avLst/>
            </a:prstGeom>
            <a:noFill/>
          </p:spPr>
          <p:txBody>
            <a:bodyPr wrap="none" rtlCol="0">
              <a:spAutoFit/>
            </a:bodyPr>
            <a:p>
              <a:r>
                <a:rPr lang="zh-CN" altLang="en-US" sz="2400">
                  <a:solidFill>
                    <a:srgbClr val="FF0000"/>
                  </a:solidFill>
                </a:rPr>
                <a:t>七位数</a:t>
              </a:r>
              <a:endParaRPr lang="zh-CN" altLang="en-US" sz="2400">
                <a:solidFill>
                  <a:srgbClr val="FF0000"/>
                </a:solidFill>
              </a:endParaRPr>
            </a:p>
          </p:txBody>
        </p:sp>
      </p:grpSp>
      <p:sp>
        <p:nvSpPr>
          <p:cNvPr id="51" name="圆角矩形 50"/>
          <p:cNvSpPr/>
          <p:nvPr/>
        </p:nvSpPr>
        <p:spPr>
          <a:xfrm>
            <a:off x="6417310" y="291020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8810625" y="2924175"/>
            <a:ext cx="237490" cy="40005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3" name="图片 52" descr="图片1"/>
          <p:cNvPicPr>
            <a:picLocks noChangeAspect="1"/>
          </p:cNvPicPr>
          <p:nvPr/>
        </p:nvPicPr>
        <p:blipFill>
          <a:blip r:embed="rId3"/>
          <a:stretch>
            <a:fillRect/>
          </a:stretch>
        </p:blipFill>
        <p:spPr>
          <a:xfrm>
            <a:off x="443230" y="1485900"/>
            <a:ext cx="1821815" cy="1363345"/>
          </a:xfrm>
          <a:prstGeom prst="rect">
            <a:avLst/>
          </a:prstGeom>
        </p:spPr>
      </p:pic>
      <p:pic>
        <p:nvPicPr>
          <p:cNvPr id="54" name="图片 53" descr="图片2"/>
          <p:cNvPicPr>
            <a:picLocks noChangeAspect="1"/>
          </p:cNvPicPr>
          <p:nvPr/>
        </p:nvPicPr>
        <p:blipFill>
          <a:blip r:embed="rId4"/>
          <a:stretch>
            <a:fillRect/>
          </a:stretch>
        </p:blipFill>
        <p:spPr>
          <a:xfrm>
            <a:off x="2865120" y="1488440"/>
            <a:ext cx="1821815" cy="1363345"/>
          </a:xfrm>
          <a:prstGeom prst="rect">
            <a:avLst/>
          </a:prstGeom>
        </p:spPr>
      </p:pic>
      <p:pic>
        <p:nvPicPr>
          <p:cNvPr id="55" name="图片 54" descr="图片3"/>
          <p:cNvPicPr>
            <a:picLocks noChangeAspect="1"/>
          </p:cNvPicPr>
          <p:nvPr/>
        </p:nvPicPr>
        <p:blipFill>
          <a:blip r:embed="rId5"/>
          <a:stretch>
            <a:fillRect/>
          </a:stretch>
        </p:blipFill>
        <p:spPr>
          <a:xfrm>
            <a:off x="443230" y="3736340"/>
            <a:ext cx="1821815" cy="1363345"/>
          </a:xfrm>
          <a:prstGeom prst="rect">
            <a:avLst/>
          </a:prstGeom>
        </p:spPr>
      </p:pic>
      <p:pic>
        <p:nvPicPr>
          <p:cNvPr id="57" name="图片 56" descr="图片4"/>
          <p:cNvPicPr>
            <a:picLocks noChangeAspect="1"/>
          </p:cNvPicPr>
          <p:nvPr/>
        </p:nvPicPr>
        <p:blipFill>
          <a:blip r:embed="rId6"/>
          <a:stretch>
            <a:fillRect/>
          </a:stretch>
        </p:blipFill>
        <p:spPr>
          <a:xfrm>
            <a:off x="2865120" y="3747135"/>
            <a:ext cx="1821815" cy="1363345"/>
          </a:xfrm>
          <a:prstGeom prst="rect">
            <a:avLst/>
          </a:prstGeom>
        </p:spPr>
      </p:pic>
      <p:sp>
        <p:nvSpPr>
          <p:cNvPr id="59" name="文本框 58"/>
          <p:cNvSpPr txBox="1"/>
          <p:nvPr/>
        </p:nvSpPr>
        <p:spPr>
          <a:xfrm>
            <a:off x="489585" y="2986405"/>
            <a:ext cx="213868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水稻：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28982000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文本框 65"/>
          <p:cNvSpPr txBox="1"/>
          <p:nvPr/>
        </p:nvSpPr>
        <p:spPr>
          <a:xfrm>
            <a:off x="2944495" y="2986405"/>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小麦：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187000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478155" y="5236210"/>
            <a:ext cx="1840230"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高粱：</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115000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文本框 57"/>
          <p:cNvSpPr txBox="1"/>
          <p:nvPr/>
        </p:nvSpPr>
        <p:spPr>
          <a:xfrm>
            <a:off x="2788920" y="5236210"/>
            <a:ext cx="1989455" cy="398780"/>
          </a:xfrm>
          <a:prstGeom prst="rect">
            <a:avLst/>
          </a:prstGeom>
          <a:noFill/>
        </p:spPr>
        <p:txBody>
          <a:bodyPr wrap="non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9203000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0" name="组合 59"/>
          <p:cNvGrpSpPr/>
          <p:nvPr/>
        </p:nvGrpSpPr>
        <p:grpSpPr>
          <a:xfrm>
            <a:off x="5791200" y="811530"/>
            <a:ext cx="4000500" cy="1376680"/>
            <a:chOff x="10185" y="4084"/>
            <a:chExt cx="6809" cy="3054"/>
          </a:xfrm>
        </p:grpSpPr>
        <p:grpSp>
          <p:nvGrpSpPr>
            <p:cNvPr id="72" name="组合 71"/>
            <p:cNvGrpSpPr/>
            <p:nvPr/>
          </p:nvGrpSpPr>
          <p:grpSpPr>
            <a:xfrm>
              <a:off x="10185" y="4084"/>
              <a:ext cx="6809" cy="3054"/>
              <a:chOff x="10439" y="4084"/>
              <a:chExt cx="6280" cy="3054"/>
            </a:xfrm>
          </p:grpSpPr>
          <p:sp>
            <p:nvSpPr>
              <p:cNvPr id="73" name="圆角矩形标注 72"/>
              <p:cNvSpPr/>
              <p:nvPr/>
            </p:nvSpPr>
            <p:spPr>
              <a:xfrm>
                <a:off x="10439" y="4084"/>
                <a:ext cx="6281" cy="3054"/>
              </a:xfrm>
              <a:prstGeom prst="wedgeRoundRectCallout">
                <a:avLst>
                  <a:gd name="adj1" fmla="val 56680"/>
                  <a:gd name="adj2" fmla="val -12869"/>
                  <a:gd name="adj3" fmla="val 16667"/>
                </a:avLst>
              </a:prstGeom>
              <a:noFill/>
              <a:ln>
                <a:solidFill>
                  <a:schemeClr val="accent6">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74" name="圆角矩形 73"/>
              <p:cNvSpPr/>
              <p:nvPr/>
            </p:nvSpPr>
            <p:spPr>
              <a:xfrm>
                <a:off x="10619" y="4282"/>
                <a:ext cx="5921" cy="2657"/>
              </a:xfrm>
              <a:prstGeom prst="roundRect">
                <a:avLst/>
              </a:prstGeom>
              <a:solidFill>
                <a:schemeClr val="accent4">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5" name="矩形 74"/>
            <p:cNvSpPr/>
            <p:nvPr/>
          </p:nvSpPr>
          <p:spPr>
            <a:xfrm>
              <a:off x="10585" y="4155"/>
              <a:ext cx="6281" cy="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fontAlgn="base">
                <a:lnSpc>
                  <a:spcPct val="150000"/>
                </a:lnSpc>
                <a:spcBef>
                  <a:spcPct val="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sym typeface="+mn-ea"/>
                </a:rPr>
                <a:t>比较</a:t>
              </a:r>
              <a:r>
                <a:rPr lang="zh-CN" altLang="en-US" sz="2400" b="1" dirty="0">
                  <a:solidFill>
                    <a:srgbClr val="FF0000"/>
                  </a:solidFill>
                  <a:latin typeface="微软雅黑" panose="020B0503020204020204" pitchFamily="34" charset="-122"/>
                  <a:ea typeface="微软雅黑" panose="020B0503020204020204" pitchFamily="34" charset="-122"/>
                  <a:sym typeface="+mn-ea"/>
                </a:rPr>
                <a:t>小麦</a:t>
              </a:r>
              <a:r>
                <a:rPr lang="zh-CN" altLang="en-US" sz="2400" dirty="0">
                  <a:solidFill>
                    <a:prstClr val="black"/>
                  </a:solidFill>
                  <a:latin typeface="微软雅黑" panose="020B0503020204020204" pitchFamily="34" charset="-122"/>
                  <a:ea typeface="微软雅黑" panose="020B0503020204020204" pitchFamily="34" charset="-122"/>
                  <a:sym typeface="+mn-ea"/>
                </a:rPr>
                <a:t>和</a:t>
              </a:r>
              <a:r>
                <a:rPr lang="zh-CN" altLang="en-US" sz="2400" b="1" dirty="0">
                  <a:solidFill>
                    <a:srgbClr val="FF0000"/>
                  </a:solidFill>
                  <a:latin typeface="微软雅黑" panose="020B0503020204020204" pitchFamily="34" charset="-122"/>
                  <a:ea typeface="微软雅黑" panose="020B0503020204020204" pitchFamily="34" charset="-122"/>
                  <a:sym typeface="+mn-ea"/>
                </a:rPr>
                <a:t>高粱</a:t>
              </a:r>
              <a:r>
                <a:rPr lang="zh-CN" altLang="en-US" sz="2400" dirty="0">
                  <a:solidFill>
                    <a:prstClr val="black"/>
                  </a:solidFill>
                  <a:latin typeface="微软雅黑" panose="020B0503020204020204" pitchFamily="34" charset="-122"/>
                  <a:ea typeface="微软雅黑" panose="020B0503020204020204" pitchFamily="34" charset="-122"/>
                  <a:sym typeface="+mn-ea"/>
                </a:rPr>
                <a:t>的产量，哪个产量高呢？</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6010275" y="5387975"/>
            <a:ext cx="4385343" cy="969010"/>
            <a:chOff x="8039" y="7999"/>
            <a:chExt cx="6672" cy="1325"/>
          </a:xfrm>
        </p:grpSpPr>
        <p:sp>
          <p:nvSpPr>
            <p:cNvPr id="5" name="圆角矩形 4"/>
            <p:cNvSpPr/>
            <p:nvPr/>
          </p:nvSpPr>
          <p:spPr>
            <a:xfrm>
              <a:off x="8039" y="7999"/>
              <a:ext cx="6253" cy="1325"/>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183" y="8067"/>
              <a:ext cx="6528" cy="1135"/>
            </a:xfrm>
            <a:prstGeom prst="rect">
              <a:avLst/>
            </a:prstGeom>
            <a:noFill/>
          </p:spPr>
          <p:txBody>
            <a:bodyPr wrap="square" rtlCol="0" anchor="t">
              <a:spAutoFit/>
            </a:bodyPr>
            <a:p>
              <a:r>
                <a:rPr lang="zh-CN" altLang="en-US" sz="2400" dirty="0">
                  <a:solidFill>
                    <a:prstClr val="black"/>
                  </a:solidFill>
                  <a:latin typeface="微软雅黑" panose="020B0503020204020204" pitchFamily="34" charset="-122"/>
                  <a:ea typeface="微软雅黑" panose="020B0503020204020204" pitchFamily="34" charset="-122"/>
                  <a:sym typeface="+mn-ea"/>
                </a:rPr>
                <a:t>依次比较下一个数位上的数，</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a:p>
              <a:r>
                <a:rPr lang="zh-CN" altLang="en-US" sz="2400" dirty="0">
                  <a:solidFill>
                    <a:prstClr val="black"/>
                  </a:solidFill>
                  <a:latin typeface="微软雅黑" panose="020B0503020204020204" pitchFamily="34" charset="-122"/>
                  <a:ea typeface="微软雅黑" panose="020B0503020204020204" pitchFamily="34" charset="-122"/>
                  <a:sym typeface="+mn-ea"/>
                </a:rPr>
                <a:t>直到比出大小为止。</a:t>
              </a:r>
              <a:endParaRPr lang="zh-CN" altLang="en-US" sz="240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407910" y="4288155"/>
            <a:ext cx="3651250" cy="771525"/>
            <a:chOff x="11875" y="7733"/>
            <a:chExt cx="5750" cy="1215"/>
          </a:xfrm>
        </p:grpSpPr>
        <p:pic>
          <p:nvPicPr>
            <p:cNvPr id="8" name="图片 7" descr="e6e9205ff9f44027c61a844dd0414fea"/>
            <p:cNvPicPr>
              <a:picLocks noChangeAspect="1"/>
            </p:cNvPicPr>
            <p:nvPr/>
          </p:nvPicPr>
          <p:blipFill>
            <a:blip r:embed="rId7">
              <a:clrChange>
                <a:clrFrom>
                  <a:srgbClr val="F6F6F6">
                    <a:alpha val="100000"/>
                  </a:srgbClr>
                </a:clrFrom>
                <a:clrTo>
                  <a:srgbClr val="F6F6F6">
                    <a:alpha val="100000"/>
                    <a:alpha val="0"/>
                  </a:srgbClr>
                </a:clrTo>
              </a:clrChange>
            </a:blip>
            <a:srcRect t="78074"/>
            <a:stretch>
              <a:fillRect/>
            </a:stretch>
          </p:blipFill>
          <p:spPr>
            <a:xfrm>
              <a:off x="11875" y="7733"/>
              <a:ext cx="5750" cy="1215"/>
            </a:xfrm>
            <a:prstGeom prst="rect">
              <a:avLst/>
            </a:prstGeom>
          </p:spPr>
        </p:pic>
        <p:sp>
          <p:nvSpPr>
            <p:cNvPr id="9" name="文本框 8"/>
            <p:cNvSpPr txBox="1"/>
            <p:nvPr/>
          </p:nvSpPr>
          <p:spPr>
            <a:xfrm>
              <a:off x="12206" y="7943"/>
              <a:ext cx="4128" cy="725"/>
            </a:xfrm>
            <a:prstGeom prst="rect">
              <a:avLst/>
            </a:prstGeom>
            <a:noFill/>
          </p:spPr>
          <p:txBody>
            <a:bodyPr wrap="none" rtlCol="0">
              <a:spAutoFit/>
            </a:bodyPr>
            <a:p>
              <a:r>
                <a:rPr lang="zh-CN" altLang="en-US" sz="2400"/>
                <a:t>最高位上的数相同</a:t>
              </a:r>
              <a:endParaRPr lang="zh-CN" altLang="en-US" sz="2400"/>
            </a:p>
          </p:txBody>
        </p:sp>
      </p:grpSp>
      <p:sp>
        <p:nvSpPr>
          <p:cNvPr id="10" name="圆角矩形 9"/>
          <p:cNvSpPr/>
          <p:nvPr/>
        </p:nvSpPr>
        <p:spPr>
          <a:xfrm>
            <a:off x="6640830" y="2922905"/>
            <a:ext cx="237490" cy="400050"/>
          </a:xfrm>
          <a:prstGeom prst="roundRect">
            <a:avLst/>
          </a:prstGeom>
          <a:noFill/>
          <a:ln w="3175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9048115" y="2934970"/>
            <a:ext cx="237490" cy="400050"/>
          </a:xfrm>
          <a:prstGeom prst="roundRect">
            <a:avLst/>
          </a:prstGeom>
          <a:noFill/>
          <a:ln w="3175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4702175" y="3816350"/>
            <a:ext cx="3086100" cy="1818005"/>
            <a:chOff x="7405" y="7234"/>
            <a:chExt cx="4860" cy="2863"/>
          </a:xfrm>
        </p:grpSpPr>
        <p:pic>
          <p:nvPicPr>
            <p:cNvPr id="13" name="图片 12" descr="f4e030206f30c1eb54508123f7510ea5"/>
            <p:cNvPicPr>
              <a:picLocks noChangeAspect="1"/>
            </p:cNvPicPr>
            <p:nvPr/>
          </p:nvPicPr>
          <p:blipFill>
            <a:blip r:embed="rId8"/>
            <a:stretch>
              <a:fillRect/>
            </a:stretch>
          </p:blipFill>
          <p:spPr>
            <a:xfrm>
              <a:off x="7405" y="7234"/>
              <a:ext cx="4860" cy="2863"/>
            </a:xfrm>
            <a:prstGeom prst="rect">
              <a:avLst/>
            </a:prstGeom>
          </p:spPr>
        </p:pic>
        <p:sp>
          <p:nvSpPr>
            <p:cNvPr id="14" name="文本框 13"/>
            <p:cNvSpPr txBox="1"/>
            <p:nvPr/>
          </p:nvSpPr>
          <p:spPr>
            <a:xfrm>
              <a:off x="8611" y="8002"/>
              <a:ext cx="2208" cy="725"/>
            </a:xfrm>
            <a:prstGeom prst="rect">
              <a:avLst/>
            </a:prstGeom>
            <a:noFill/>
          </p:spPr>
          <p:txBody>
            <a:bodyPr wrap="none" rtlCol="0">
              <a:spAutoFit/>
            </a:bodyPr>
            <a:p>
              <a:r>
                <a:rPr lang="zh-CN" altLang="en-US" sz="2400">
                  <a:solidFill>
                    <a:schemeClr val="tx1"/>
                  </a:solidFill>
                </a:rPr>
                <a:t>位数相同</a:t>
              </a:r>
              <a:endParaRPr lang="zh-CN" altLang="en-US" sz="2400">
                <a:solidFill>
                  <a:schemeClr val="tx1"/>
                </a:solidFill>
              </a:endParaRPr>
            </a:p>
          </p:txBody>
        </p:sp>
      </p:grpSp>
      <p:sp>
        <p:nvSpPr>
          <p:cNvPr id="15" name="文本框 14"/>
          <p:cNvSpPr txBox="1"/>
          <p:nvPr/>
        </p:nvSpPr>
        <p:spPr>
          <a:xfrm>
            <a:off x="8164195" y="2802255"/>
            <a:ext cx="484505" cy="583565"/>
          </a:xfrm>
          <a:prstGeom prst="rect">
            <a:avLst/>
          </a:prstGeom>
          <a:noFill/>
        </p:spPr>
        <p:txBody>
          <a:bodyPr wrap="none" rtlCol="0">
            <a:spAutoFit/>
          </a:bodyPr>
          <a:p>
            <a:r>
              <a:rPr lang="zh-CN" altLang="en-US" sz="3200">
                <a:solidFill>
                  <a:srgbClr val="FF0000"/>
                </a:solidFill>
                <a:latin typeface="微软雅黑" panose="020B0503020204020204" pitchFamily="34" charset="-122"/>
                <a:ea typeface="微软雅黑" panose="020B0503020204020204" pitchFamily="34" charset="-122"/>
              </a:rPr>
              <a:t>&gt;</a:t>
            </a:r>
            <a:endParaRPr lang="zh-CN" altLang="en-US" sz="32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e723d0db-8cda-472d-af21-82fd1ba5e088"/>
          <p:cNvPicPr>
            <a:picLocks noChangeAspect="1"/>
          </p:cNvPicPr>
          <p:nvPr/>
        </p:nvPicPr>
        <p:blipFill>
          <a:blip r:embed="rId2"/>
          <a:stretch>
            <a:fillRect/>
          </a:stretch>
        </p:blipFill>
        <p:spPr>
          <a:xfrm>
            <a:off x="1965325" y="-264795"/>
            <a:ext cx="8260715" cy="712279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48305" y="1865630"/>
            <a:ext cx="6583680" cy="2306955"/>
          </a:xfrm>
          <a:prstGeom prst="rect">
            <a:avLst/>
          </a:prstGeom>
          <a:noFill/>
        </p:spPr>
        <p:txBody>
          <a:bodyPr wrap="none" rtlCol="0" anchor="t">
            <a:spAutoFit/>
          </a:bodyPr>
          <a:p>
            <a:pPr fontAlgn="base">
              <a:lnSpc>
                <a:spcPct val="150000"/>
              </a:lnSpc>
              <a:spcBef>
                <a:spcPct val="0"/>
              </a:spcBef>
              <a:spcAft>
                <a:spcPct val="0"/>
              </a:spcAft>
              <a:buFont typeface="Arial" panose="020B0604020202020204" pitchFamily="34" charset="0"/>
              <a:buNone/>
            </a:pPr>
            <a:r>
              <a:rPr lang="zh-CN" altLang="en-US" sz="2400" b="1" dirty="0">
                <a:solidFill>
                  <a:srgbClr val="FF0000"/>
                </a:solidFill>
                <a:latin typeface="+mn-ea"/>
                <a:sym typeface="+mn-ea"/>
              </a:rPr>
              <a:t>位数不同时，</a:t>
            </a:r>
            <a:r>
              <a:rPr lang="zh-CN" altLang="en-US" sz="2400" dirty="0">
                <a:solidFill>
                  <a:schemeClr val="bg1"/>
                </a:solidFill>
                <a:latin typeface="+mn-ea"/>
                <a:sym typeface="+mn-ea"/>
              </a:rPr>
              <a:t>位数多的数就大；</a:t>
            </a:r>
            <a:endParaRPr lang="zh-CN" altLang="en-US" sz="2400" dirty="0">
              <a:solidFill>
                <a:schemeClr val="bg1"/>
              </a:solidFill>
              <a:latin typeface="+mn-ea"/>
              <a:sym typeface="+mn-ea"/>
            </a:endParaRPr>
          </a:p>
          <a:p>
            <a:pPr fontAlgn="base">
              <a:lnSpc>
                <a:spcPct val="150000"/>
              </a:lnSpc>
              <a:spcBef>
                <a:spcPct val="0"/>
              </a:spcBef>
              <a:spcAft>
                <a:spcPct val="0"/>
              </a:spcAft>
              <a:buFont typeface="Arial" panose="020B0604020202020204" pitchFamily="34" charset="0"/>
              <a:buNone/>
            </a:pPr>
            <a:r>
              <a:rPr lang="zh-CN" altLang="en-US" sz="2400" b="1" dirty="0">
                <a:solidFill>
                  <a:srgbClr val="FF0000"/>
                </a:solidFill>
                <a:latin typeface="+mn-ea"/>
                <a:sym typeface="+mn-ea"/>
              </a:rPr>
              <a:t>位数相同时，</a:t>
            </a:r>
            <a:r>
              <a:rPr lang="zh-CN" altLang="en-US" sz="2400" dirty="0">
                <a:solidFill>
                  <a:schemeClr val="bg1"/>
                </a:solidFill>
                <a:latin typeface="+mn-ea"/>
                <a:sym typeface="+mn-ea"/>
              </a:rPr>
              <a:t>从最高位比起，最高位上的数大</a:t>
            </a:r>
            <a:endParaRPr lang="zh-CN" altLang="en-US" sz="2400" dirty="0">
              <a:solidFill>
                <a:schemeClr val="bg1"/>
              </a:solidFill>
              <a:latin typeface="+mn-ea"/>
              <a:sym typeface="+mn-ea"/>
            </a:endParaRPr>
          </a:p>
          <a:p>
            <a:pPr fontAlgn="base">
              <a:lnSpc>
                <a:spcPct val="150000"/>
              </a:lnSpc>
              <a:spcBef>
                <a:spcPct val="0"/>
              </a:spcBef>
              <a:spcAft>
                <a:spcPct val="0"/>
              </a:spcAft>
              <a:buFont typeface="Arial" panose="020B0604020202020204" pitchFamily="34" charset="0"/>
              <a:buNone/>
            </a:pPr>
            <a:r>
              <a:rPr lang="zh-CN" altLang="en-US" sz="2400" dirty="0">
                <a:solidFill>
                  <a:schemeClr val="bg1"/>
                </a:solidFill>
                <a:latin typeface="+mn-ea"/>
                <a:sym typeface="+mn-ea"/>
              </a:rPr>
              <a:t>的那个数就大，如果最高位上的数相同，就依</a:t>
            </a:r>
            <a:endParaRPr lang="zh-CN" altLang="en-US" sz="2400" dirty="0">
              <a:solidFill>
                <a:schemeClr val="bg1"/>
              </a:solidFill>
              <a:latin typeface="+mn-ea"/>
              <a:sym typeface="+mn-ea"/>
            </a:endParaRPr>
          </a:p>
          <a:p>
            <a:pPr fontAlgn="base">
              <a:lnSpc>
                <a:spcPct val="150000"/>
              </a:lnSpc>
              <a:spcBef>
                <a:spcPct val="0"/>
              </a:spcBef>
              <a:spcAft>
                <a:spcPct val="0"/>
              </a:spcAft>
              <a:buFont typeface="Arial" panose="020B0604020202020204" pitchFamily="34" charset="0"/>
              <a:buNone/>
            </a:pPr>
            <a:r>
              <a:rPr lang="zh-CN" altLang="en-US" sz="2400" dirty="0">
                <a:solidFill>
                  <a:schemeClr val="bg1"/>
                </a:solidFill>
                <a:latin typeface="+mn-ea"/>
                <a:sym typeface="+mn-ea"/>
              </a:rPr>
              <a:t>次比较下一个数位上的数，直到比出大小为止。</a:t>
            </a:r>
            <a:endParaRPr lang="zh-CN" altLang="en-US" sz="2400" dirty="0">
              <a:solidFill>
                <a:schemeClr val="bg1"/>
              </a:solidFill>
              <a:latin typeface="+mn-ea"/>
              <a:sym typeface="+mn-ea"/>
            </a:endParaRPr>
          </a:p>
        </p:txBody>
      </p:sp>
      <p:pic>
        <p:nvPicPr>
          <p:cNvPr id="28678" name="图片 28677" descr="cw2"/>
          <p:cNvPicPr>
            <a:picLocks noChangeAspect="1"/>
          </p:cNvPicPr>
          <p:nvPr/>
        </p:nvPicPr>
        <p:blipFill>
          <a:blip r:embed="rId3"/>
          <a:stretch>
            <a:fillRect/>
          </a:stretch>
        </p:blipFill>
        <p:spPr>
          <a:xfrm>
            <a:off x="1165225" y="2009775"/>
            <a:ext cx="1783080" cy="39058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28678"/>
                                        </p:tgtEl>
                                        <p:attrNameLst>
                                          <p:attrName>style.visibility</p:attrName>
                                        </p:attrNameLst>
                                      </p:cBhvr>
                                      <p:to>
                                        <p:strVal val="visible"/>
                                      </p:to>
                                    </p:set>
                                    <p:animEffect transition="in" filter="barn(inVertical)">
                                      <p:cBhvr>
                                        <p:cTn id="13"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32410" y="795020"/>
            <a:ext cx="7508240" cy="5857240"/>
            <a:chOff x="3166" y="1575"/>
            <a:chExt cx="11824" cy="9224"/>
          </a:xfrm>
        </p:grpSpPr>
        <p:pic>
          <p:nvPicPr>
            <p:cNvPr id="25" name="图片 24" descr="3288aeb0451703fd416f705b50c56fcd"/>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3166" y="1575"/>
              <a:ext cx="11825" cy="9225"/>
            </a:xfrm>
            <a:prstGeom prst="rect">
              <a:avLst/>
            </a:prstGeom>
          </p:spPr>
        </p:pic>
        <p:grpSp>
          <p:nvGrpSpPr>
            <p:cNvPr id="21" name="组合 20"/>
            <p:cNvGrpSpPr/>
            <p:nvPr/>
          </p:nvGrpSpPr>
          <p:grpSpPr>
            <a:xfrm>
              <a:off x="5452" y="3359"/>
              <a:ext cx="5058" cy="840"/>
              <a:chOff x="2029" y="2519"/>
              <a:chExt cx="5058" cy="840"/>
            </a:xfrm>
          </p:grpSpPr>
          <p:sp>
            <p:nvSpPr>
              <p:cNvPr id="6" name="文本框 5"/>
              <p:cNvSpPr txBox="1"/>
              <p:nvPr/>
            </p:nvSpPr>
            <p:spPr>
              <a:xfrm>
                <a:off x="2029" y="2537"/>
                <a:ext cx="5058" cy="822"/>
              </a:xfrm>
              <a:prstGeom prst="rect">
                <a:avLst/>
              </a:prstGeom>
              <a:noFill/>
            </p:spPr>
            <p:txBody>
              <a:bodyPr wrap="non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92504      103600 </a:t>
                </a:r>
                <a:endPar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椭圆 1"/>
              <p:cNvSpPr>
                <a:spLocks noChangeArrowheads="1"/>
              </p:cNvSpPr>
              <p:nvPr/>
            </p:nvSpPr>
            <p:spPr bwMode="auto">
              <a:xfrm>
                <a:off x="3913" y="2519"/>
                <a:ext cx="840" cy="840"/>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endParaRPr lang="zh-CN" altLang="en-US" sz="2800">
                  <a:solidFill>
                    <a:prstClr val="black"/>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47" y="6935"/>
              <a:ext cx="4896" cy="840"/>
              <a:chOff x="2009" y="6617"/>
              <a:chExt cx="4896" cy="840"/>
            </a:xfrm>
          </p:grpSpPr>
          <p:sp>
            <p:nvSpPr>
              <p:cNvPr id="18" name="文本框 17"/>
              <p:cNvSpPr txBox="1"/>
              <p:nvPr/>
            </p:nvSpPr>
            <p:spPr>
              <a:xfrm>
                <a:off x="2009" y="6629"/>
                <a:ext cx="4896" cy="822"/>
              </a:xfrm>
              <a:prstGeom prst="rect">
                <a:avLst/>
              </a:prstGeom>
              <a:noFill/>
            </p:spPr>
            <p:txBody>
              <a:bodyPr wrap="non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28906      28890  </a:t>
                </a:r>
                <a:endPar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23"/>
              <p:cNvSpPr>
                <a:spLocks noChangeArrowheads="1"/>
              </p:cNvSpPr>
              <p:nvPr/>
            </p:nvSpPr>
            <p:spPr bwMode="auto">
              <a:xfrm>
                <a:off x="3894" y="6617"/>
                <a:ext cx="840" cy="840"/>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endParaRPr lang="zh-CN" altLang="en-US" sz="2800">
                  <a:solidFill>
                    <a:prstClr val="black"/>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176" y="4646"/>
              <a:ext cx="5220" cy="840"/>
              <a:chOff x="12219" y="2867"/>
              <a:chExt cx="5220" cy="840"/>
            </a:xfrm>
          </p:grpSpPr>
          <p:sp>
            <p:nvSpPr>
              <p:cNvPr id="10" name="椭圆 22"/>
              <p:cNvSpPr>
                <a:spLocks noChangeArrowheads="1"/>
              </p:cNvSpPr>
              <p:nvPr/>
            </p:nvSpPr>
            <p:spPr bwMode="auto">
              <a:xfrm>
                <a:off x="14447" y="2867"/>
                <a:ext cx="840" cy="840"/>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2219" y="2885"/>
                <a:ext cx="5220" cy="822"/>
              </a:xfrm>
              <a:prstGeom prst="rect">
                <a:avLst/>
              </a:prstGeom>
              <a:noFill/>
            </p:spPr>
            <p:txBody>
              <a:bodyPr wrap="none" rtlCol="0">
                <a:spAutoFit/>
              </a:bodyPr>
              <a:p>
                <a:pPr algn="l" fontAlgn="base">
                  <a:spcBef>
                    <a:spcPct val="0"/>
                  </a:spcBef>
                  <a:spcAft>
                    <a:spcPct val="0"/>
                  </a:spcAft>
                  <a:buFont typeface="Arial" panose="020B0604020202020204" pitchFamily="34" charset="0"/>
                  <a:buNone/>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620300      307300</a:t>
                </a:r>
                <a:endPar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8424" y="8264"/>
              <a:ext cx="4564" cy="860"/>
              <a:chOff x="9695" y="6906"/>
              <a:chExt cx="4564" cy="860"/>
            </a:xfrm>
          </p:grpSpPr>
          <p:sp>
            <p:nvSpPr>
              <p:cNvPr id="12" name="椭圆 24"/>
              <p:cNvSpPr>
                <a:spLocks noChangeArrowheads="1"/>
              </p:cNvSpPr>
              <p:nvPr/>
            </p:nvSpPr>
            <p:spPr bwMode="auto">
              <a:xfrm>
                <a:off x="11537" y="6906"/>
                <a:ext cx="840" cy="840"/>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695" y="6944"/>
                <a:ext cx="4564" cy="822"/>
              </a:xfrm>
              <a:prstGeom prst="rect">
                <a:avLst/>
              </a:prstGeom>
              <a:noFill/>
            </p:spPr>
            <p:txBody>
              <a:bodyPr wrap="non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50140      63140</a:t>
                </a:r>
                <a:endPar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 name="Rectangle 2"/>
          <p:cNvSpPr>
            <a:spLocks noChangeArrowheads="1"/>
          </p:cNvSpPr>
          <p:nvPr/>
        </p:nvSpPr>
        <p:spPr bwMode="auto">
          <a:xfrm>
            <a:off x="2827664" y="1902083"/>
            <a:ext cx="633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dirty="0">
                <a:solidFill>
                  <a:schemeClr val="tx1"/>
                </a:solidFill>
                <a:latin typeface="楷体" panose="02010609060101010101" pitchFamily="49" charset="-122"/>
                <a:ea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4" name="Rectangle 2"/>
          <p:cNvSpPr>
            <a:spLocks noChangeArrowheads="1"/>
          </p:cNvSpPr>
          <p:nvPr/>
        </p:nvSpPr>
        <p:spPr bwMode="auto">
          <a:xfrm>
            <a:off x="4704317" y="5010875"/>
            <a:ext cx="633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dirty="0">
                <a:solidFill>
                  <a:schemeClr val="tx1"/>
                </a:solidFill>
                <a:latin typeface="楷体" panose="02010609060101010101" pitchFamily="49" charset="-122"/>
                <a:ea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6" name="Rectangle 2"/>
          <p:cNvSpPr>
            <a:spLocks noChangeArrowheads="1"/>
          </p:cNvSpPr>
          <p:nvPr/>
        </p:nvSpPr>
        <p:spPr bwMode="auto">
          <a:xfrm>
            <a:off x="4840455" y="2711807"/>
            <a:ext cx="633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dirty="0">
                <a:solidFill>
                  <a:schemeClr val="tx1"/>
                </a:solidFill>
                <a:latin typeface="楷体" panose="02010609060101010101" pitchFamily="49" charset="-122"/>
                <a:ea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7" name="Rectangle 2"/>
          <p:cNvSpPr>
            <a:spLocks noChangeArrowheads="1"/>
          </p:cNvSpPr>
          <p:nvPr/>
        </p:nvSpPr>
        <p:spPr bwMode="auto">
          <a:xfrm>
            <a:off x="2878126" y="4160242"/>
            <a:ext cx="633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dirty="0">
                <a:solidFill>
                  <a:schemeClr val="tx1"/>
                </a:solidFill>
                <a:latin typeface="楷体" panose="02010609060101010101" pitchFamily="49" charset="-122"/>
                <a:ea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3293745" y="698500"/>
            <a:ext cx="4450080" cy="460375"/>
          </a:xfrm>
          <a:prstGeom prst="rect">
            <a:avLst/>
          </a:prstGeom>
          <a:noFill/>
        </p:spPr>
        <p:txBody>
          <a:bodyPr wrap="none" rtlCol="0">
            <a:spAutoFit/>
          </a:bodyPr>
          <a:p>
            <a:pPr algn="l" fontAlgn="base">
              <a:spcBef>
                <a:spcPct val="0"/>
              </a:spcBef>
              <a:spcAft>
                <a:spcPct val="0"/>
              </a:spcAft>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比较下面每组中两个数的大小。</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7" name="直接连接符 26"/>
          <p:cNvCxnSpPr/>
          <p:nvPr/>
        </p:nvCxnSpPr>
        <p:spPr>
          <a:xfrm>
            <a:off x="1970405" y="1891030"/>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858895" y="1864995"/>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23030" y="2675890"/>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10885" y="2669540"/>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970405" y="4125595"/>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646805" y="4126230"/>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858895" y="4974590"/>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518785" y="4970145"/>
            <a:ext cx="0" cy="684000"/>
          </a:xfrm>
          <a:prstGeom prst="line">
            <a:avLst/>
          </a:prstGeom>
          <a:ln w="34925"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271385" y="1492885"/>
            <a:ext cx="3169920" cy="2143760"/>
            <a:chOff x="9543" y="5361"/>
            <a:chExt cx="4992" cy="3376"/>
          </a:xfrm>
        </p:grpSpPr>
        <p:pic>
          <p:nvPicPr>
            <p:cNvPr id="35" name="图片 34" descr="778689f2-5e4c-4f9f-b4ea-d5cd88084406"/>
            <p:cNvPicPr>
              <a:picLocks noChangeAspect="1"/>
            </p:cNvPicPr>
            <p:nvPr/>
          </p:nvPicPr>
          <p:blipFill>
            <a:blip r:embed="rId3"/>
            <a:stretch>
              <a:fillRect/>
            </a:stretch>
          </p:blipFill>
          <p:spPr>
            <a:xfrm>
              <a:off x="9543" y="5361"/>
              <a:ext cx="4992" cy="3376"/>
            </a:xfrm>
            <a:prstGeom prst="rect">
              <a:avLst/>
            </a:prstGeom>
          </p:spPr>
        </p:pic>
        <p:sp>
          <p:nvSpPr>
            <p:cNvPr id="3" name="矩形 2"/>
            <p:cNvSpPr/>
            <p:nvPr/>
          </p:nvSpPr>
          <p:spPr>
            <a:xfrm>
              <a:off x="10336" y="6103"/>
              <a:ext cx="4128" cy="1598"/>
            </a:xfrm>
            <a:prstGeom prst="rect">
              <a:avLst/>
            </a:prstGeom>
          </p:spPr>
          <p:txBody>
            <a:bodyPr wrap="none">
              <a:spAutoFit/>
            </a:bodyPr>
            <a:p>
              <a:r>
                <a:rPr lang="zh-CN" altLang="en-US" sz="2400" dirty="0">
                  <a:solidFill>
                    <a:prstClr val="black"/>
                  </a:solidFill>
                  <a:latin typeface="微软雅黑" panose="020B0503020204020204" pitchFamily="34" charset="-122"/>
                  <a:ea typeface="微软雅黑" panose="020B0503020204020204" pitchFamily="34" charset="-122"/>
                </a:rPr>
                <a:t>大数比较大小时，</a:t>
              </a:r>
              <a:endParaRPr lang="zh-CN" altLang="en-US" sz="2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prstClr val="black"/>
                  </a:solidFill>
                  <a:latin typeface="微软雅黑" panose="020B0503020204020204" pitchFamily="34" charset="-122"/>
                  <a:ea typeface="微软雅黑" panose="020B0503020204020204" pitchFamily="34" charset="-122"/>
                </a:rPr>
                <a:t>先分数级。</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pic>
        <p:nvPicPr>
          <p:cNvPr id="6146" name="图片 6145" descr="图片15"/>
          <p:cNvPicPr>
            <a:picLocks noChangeAspect="1"/>
          </p:cNvPicPr>
          <p:nvPr/>
        </p:nvPicPr>
        <p:blipFill>
          <a:blip r:embed="rId4"/>
          <a:stretch>
            <a:fillRect/>
          </a:stretch>
        </p:blipFill>
        <p:spPr>
          <a:xfrm flipH="1">
            <a:off x="9385935" y="3754120"/>
            <a:ext cx="1543685" cy="18218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up)">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blinds(horizontal)">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6146"/>
                                        </p:tgtEl>
                                        <p:attrNameLst>
                                          <p:attrName>style.visibility</p:attrName>
                                        </p:attrNameLst>
                                      </p:cBhvr>
                                      <p:to>
                                        <p:strVal val="visible"/>
                                      </p:to>
                                    </p:set>
                                    <p:anim calcmode="lin" valueType="num">
                                      <p:cBhvr>
                                        <p:cTn id="69" dur="500" fill="hold"/>
                                        <p:tgtEl>
                                          <p:spTgt spid="6146"/>
                                        </p:tgtEl>
                                        <p:attrNameLst>
                                          <p:attrName>ppt_w</p:attrName>
                                        </p:attrNameLst>
                                      </p:cBhvr>
                                      <p:tavLst>
                                        <p:tav tm="0">
                                          <p:val>
                                            <p:fltVal val="0"/>
                                          </p:val>
                                        </p:tav>
                                        <p:tav tm="100000">
                                          <p:val>
                                            <p:strVal val="#ppt_w"/>
                                          </p:val>
                                        </p:tav>
                                      </p:tavLst>
                                    </p:anim>
                                    <p:anim calcmode="lin" valueType="num">
                                      <p:cBhvr>
                                        <p:cTn id="70" dur="500" fill="hold"/>
                                        <p:tgtEl>
                                          <p:spTgt spid="6146"/>
                                        </p:tgtEl>
                                        <p:attrNameLst>
                                          <p:attrName>ppt_h</p:attrName>
                                        </p:attrNameLst>
                                      </p:cBhvr>
                                      <p:tavLst>
                                        <p:tav tm="0">
                                          <p:val>
                                            <p:fltVal val="0"/>
                                          </p:val>
                                        </p:tav>
                                        <p:tav tm="100000">
                                          <p:val>
                                            <p:strVal val="#ppt_h"/>
                                          </p:val>
                                        </p:tav>
                                      </p:tavLst>
                                    </p:anim>
                                    <p:animEffect transition="in" filter="fade">
                                      <p:cBhvr>
                                        <p:cTn id="71" dur="500"/>
                                        <p:tgtEl>
                                          <p:spTgt spid="6146"/>
                                        </p:tgtEl>
                                      </p:cBhvr>
                                    </p:animEffect>
                                  </p:childTnLst>
                                </p:cTn>
                              </p:par>
                              <p:par>
                                <p:cTn id="72" presetID="53" presetClass="entr" presetSubtype="16" fill="hold" nodeType="with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1340</Words>
  <Application>WPS 演示</Application>
  <PresentationFormat>宽屏</PresentationFormat>
  <Paragraphs>269</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196</cp:revision>
  <dcterms:created xsi:type="dcterms:W3CDTF">2019-06-19T02:08:00Z</dcterms:created>
  <dcterms:modified xsi:type="dcterms:W3CDTF">2023-09-28T14:15:10Z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301DACFCB0094C6F9E82B126CDA3B7A4</vt:lpwstr>
  </property>
</Properties>
</file>