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40"/>
  </p:handoutMasterIdLst>
  <p:sldIdLst>
    <p:sldId id="257" r:id="rId4"/>
    <p:sldId id="441" r:id="rId6"/>
    <p:sldId id="442" r:id="rId7"/>
    <p:sldId id="443" r:id="rId8"/>
    <p:sldId id="444" r:id="rId9"/>
    <p:sldId id="445" r:id="rId10"/>
    <p:sldId id="446" r:id="rId11"/>
    <p:sldId id="447" r:id="rId12"/>
    <p:sldId id="448" r:id="rId13"/>
    <p:sldId id="472" r:id="rId14"/>
    <p:sldId id="449" r:id="rId15"/>
    <p:sldId id="450" r:id="rId16"/>
    <p:sldId id="475" r:id="rId17"/>
    <p:sldId id="436" r:id="rId18"/>
    <p:sldId id="474" r:id="rId19"/>
    <p:sldId id="452" r:id="rId20"/>
    <p:sldId id="453" r:id="rId21"/>
    <p:sldId id="454" r:id="rId22"/>
    <p:sldId id="455" r:id="rId23"/>
    <p:sldId id="473" r:id="rId24"/>
    <p:sldId id="456" r:id="rId25"/>
    <p:sldId id="458" r:id="rId26"/>
    <p:sldId id="460" r:id="rId27"/>
    <p:sldId id="461" r:id="rId28"/>
    <p:sldId id="462" r:id="rId29"/>
    <p:sldId id="463" r:id="rId30"/>
    <p:sldId id="464" r:id="rId31"/>
    <p:sldId id="465" r:id="rId32"/>
    <p:sldId id="466" r:id="rId33"/>
    <p:sldId id="467" r:id="rId34"/>
    <p:sldId id="468" r:id="rId35"/>
    <p:sldId id="469" r:id="rId36"/>
    <p:sldId id="470" r:id="rId37"/>
    <p:sldId id="471" r:id="rId38"/>
    <p:sldId id="497" r:id="rId39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9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" initials="w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5925"/>
  </p:normalViewPr>
  <p:slideViewPr>
    <p:cSldViewPr showGuides="1">
      <p:cViewPr varScale="1">
        <p:scale>
          <a:sx n="145" d="100"/>
          <a:sy n="145" d="100"/>
        </p:scale>
        <p:origin x="480" y="108"/>
      </p:cViewPr>
      <p:guideLst>
        <p:guide orient="horz" pos="239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5F29D1-CA73-45FD-9076-DA8FC020715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85B410-DAC7-40D3-93F2-15D9374FFF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396299DD-9591-43AC-B006-2019325740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A0895DF6-CE66-4391-8422-6FA5189B27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5294" y="267494"/>
            <a:ext cx="8303170" cy="4464496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90759" cy="98246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5294" y="267494"/>
            <a:ext cx="8303170" cy="4464496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7" y="56676"/>
            <a:ext cx="3624067" cy="93926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5294" y="267494"/>
            <a:ext cx="8303170" cy="4464496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5294" y="267494"/>
            <a:ext cx="8303170" cy="4464496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5"/>
          <a:stretch>
            <a:fillRect/>
          </a:stretch>
        </p:blipFill>
        <p:spPr>
          <a:xfrm>
            <a:off x="0" y="0"/>
            <a:ext cx="9096375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5"/>
          <a:stretch>
            <a:fillRect/>
          </a:stretch>
        </p:blipFill>
        <p:spPr>
          <a:xfrm>
            <a:off x="0" y="0"/>
            <a:ext cx="9096375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9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slide" Target="slide17.xml"/><Relationship Id="rId4" Type="http://schemas.openxmlformats.org/officeDocument/2006/relationships/slide" Target="slide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microsoft.com/office/2007/relationships/media" Target="../media/media3.mp4"/><Relationship Id="rId7" Type="http://schemas.openxmlformats.org/officeDocument/2006/relationships/video" Target="../media/media3.mp4"/><Relationship Id="rId6" Type="http://schemas.openxmlformats.org/officeDocument/2006/relationships/image" Target="../media/image32.png"/><Relationship Id="rId5" Type="http://schemas.microsoft.com/office/2007/relationships/media" Target="../media/media2.mp4"/><Relationship Id="rId4" Type="http://schemas.openxmlformats.org/officeDocument/2006/relationships/video" Target="../media/media2.mp4"/><Relationship Id="rId3" Type="http://schemas.openxmlformats.org/officeDocument/2006/relationships/image" Target="../media/image31.png"/><Relationship Id="rId2" Type="http://schemas.microsoft.com/office/2007/relationships/media" Target="../media/media1.mp4"/><Relationship Id="rId10" Type="http://schemas.openxmlformats.org/officeDocument/2006/relationships/slideLayout" Target="../slideLayouts/slideLayout3.xml"/><Relationship Id="rId1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microsoft.com/office/2007/relationships/hdphoto" Target="../media/image36.wdp"/><Relationship Id="rId2" Type="http://schemas.openxmlformats.org/officeDocument/2006/relationships/image" Target="../media/image35.png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3" Type="http://schemas.microsoft.com/office/2007/relationships/hdphoto" Target="../media/image50.wdp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2"/>
          <a:stretch>
            <a:fillRect/>
          </a:stretch>
        </p:blipFill>
        <p:spPr>
          <a:xfrm>
            <a:off x="1354" y="0"/>
            <a:ext cx="9142646" cy="51435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117684" y="1952477"/>
            <a:ext cx="576263" cy="5762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5" name="标题 1"/>
          <p:cNvSpPr txBox="1"/>
          <p:nvPr/>
        </p:nvSpPr>
        <p:spPr>
          <a:xfrm>
            <a:off x="1979712" y="1851670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44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花的学校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4"/>
          <a:stretch>
            <a:fillRect/>
          </a:stretch>
        </p:blipFill>
        <p:spPr>
          <a:xfrm>
            <a:off x="251520" y="4515966"/>
            <a:ext cx="2445974" cy="499915"/>
          </a:xfrm>
          <a:prstGeom prst="rect">
            <a:avLst/>
          </a:prstGeom>
        </p:spPr>
      </p:pic>
      <p:sp>
        <p:nvSpPr>
          <p:cNvPr id="5" name="矩形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64707" y="4011910"/>
            <a:ext cx="189071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868144" y="4011910"/>
            <a:ext cx="189071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000" y="339502"/>
            <a:ext cx="2958157" cy="4219166"/>
          </a:xfrm>
          <a:prstGeom prst="rect">
            <a:avLst/>
          </a:prstGeom>
          <a:ln>
            <a:noFill/>
          </a:ln>
          <a:effectLst>
            <a:outerShdw blurRad="2921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211960" y="1059582"/>
            <a:ext cx="4177938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画面三：</a:t>
            </a:r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花孩子们穿着各色的衣裳，在雨中冲了出来。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482569"/>
            <a:ext cx="2664296" cy="578948"/>
          </a:xfrm>
          <a:prstGeom prst="rect">
            <a:avLst/>
          </a:prstGeom>
          <a:noFill/>
          <a:ln>
            <a:solidFill>
              <a:srgbClr val="FC8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1960" y="2597617"/>
            <a:ext cx="435699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b="1">
                <a:solidFill>
                  <a:srgbClr val="216575"/>
                </a:solidFill>
                <a:latin typeface="宋体" panose="02010600030101010101" pitchFamily="2" charset="-122"/>
              </a:rPr>
              <a:t>画面四：</a:t>
            </a:r>
            <a:endParaRPr lang="en-US" altLang="zh-CN" sz="2400" b="1">
              <a:solidFill>
                <a:srgbClr val="216575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rgbClr val="216575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rgbClr val="216575"/>
                </a:solidFill>
                <a:latin typeface="宋体" panose="02010600030101010101" pitchFamily="2" charset="-122"/>
              </a:rPr>
              <a:t>花孩子们急急忙忙赶回家，对着妈妈扬起了双臂。</a:t>
            </a:r>
            <a:endParaRPr lang="zh-CN" altLang="zh-CN" sz="2400" b="1">
              <a:solidFill>
                <a:srgbClr val="216575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3061517"/>
            <a:ext cx="2664296" cy="102887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52167" y="1720540"/>
            <a:ext cx="4304383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solidFill>
                  <a:srgbClr val="6600CC"/>
                </a:solidFill>
                <a:latin typeface="宋体" panose="02010600030101010101" pitchFamily="2" charset="-122"/>
              </a:rPr>
              <a:t>组内交流</a:t>
            </a:r>
            <a:r>
              <a:rPr lang="en-US" altLang="zh-CN" sz="32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>
                <a:solidFill>
                  <a:srgbClr val="6600CC"/>
                </a:solidFill>
                <a:latin typeface="宋体" panose="02010600030101010101" pitchFamily="2" charset="-122"/>
              </a:rPr>
              <a:t>记录问题</a:t>
            </a:r>
            <a:endParaRPr lang="zh-CN" altLang="en-US" sz="3200" b="1">
              <a:solidFill>
                <a:srgbClr val="6600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736" y="915566"/>
            <a:ext cx="511256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zh-CN" sz="3200" b="1">
                <a:latin typeface="宋体" panose="02010600030101010101" pitchFamily="2" charset="-122"/>
              </a:rPr>
              <a:t>小组讨论，集中质疑。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95736" y="3435846"/>
            <a:ext cx="471795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zh-CN" sz="3200" b="1">
                <a:latin typeface="宋体" panose="02010600030101010101" pitchFamily="2" charset="-122"/>
              </a:rPr>
              <a:t>总结提高，交流收获。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52167" y="2518343"/>
            <a:ext cx="4304383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solidFill>
                  <a:srgbClr val="6600CC"/>
                </a:solidFill>
                <a:latin typeface="宋体" panose="02010600030101010101" pitchFamily="2" charset="-122"/>
              </a:rPr>
              <a:t>班内交流</a:t>
            </a:r>
            <a:r>
              <a:rPr lang="en-US" altLang="zh-CN" sz="3200" b="1">
                <a:solidFill>
                  <a:srgbClr val="66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>
                <a:solidFill>
                  <a:srgbClr val="6600CC"/>
                </a:solidFill>
                <a:latin typeface="宋体" panose="02010600030101010101" pitchFamily="2" charset="-122"/>
              </a:rPr>
              <a:t>梳理问题</a:t>
            </a:r>
            <a:endParaRPr lang="zh-CN" altLang="en-US" sz="3200" b="1">
              <a:solidFill>
                <a:srgbClr val="6600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反馈提升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340233"/>
            <a:ext cx="669674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>
                <a:solidFill>
                  <a:srgbClr val="FF6600"/>
                </a:solidFill>
                <a:latin typeface="宋体" panose="02010600030101010101" pitchFamily="2" charset="-122"/>
              </a:rPr>
              <a:t>上下结构：</a:t>
            </a:r>
            <a:r>
              <a:rPr lang="zh-CN" altLang="zh-CN" sz="3600" b="1">
                <a:latin typeface="宋体" panose="02010600030101010101" pitchFamily="2" charset="-122"/>
              </a:rPr>
              <a:t>落　荒　笛　舞　罚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>
                <a:solidFill>
                  <a:srgbClr val="FF6600"/>
                </a:solidFill>
                <a:latin typeface="宋体" panose="02010600030101010101" pitchFamily="2" charset="-122"/>
              </a:rPr>
              <a:t>左右结构：</a:t>
            </a:r>
            <a:r>
              <a:rPr lang="zh-CN" altLang="zh-CN" sz="3600" b="1">
                <a:latin typeface="宋体" panose="02010600030101010101" pitchFamily="2" charset="-122"/>
              </a:rPr>
              <a:t>狂　假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>
                <a:solidFill>
                  <a:srgbClr val="FF6600"/>
                </a:solidFill>
                <a:latin typeface="宋体" panose="02010600030101010101" pitchFamily="2" charset="-122"/>
              </a:rPr>
              <a:t>独体字：</a:t>
            </a:r>
            <a:r>
              <a:rPr lang="en-US" altLang="zh-CN" sz="3200" b="1">
                <a:solidFill>
                  <a:srgbClr val="FF6600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3600" b="1">
                <a:latin typeface="宋体" panose="02010600030101010101" pitchFamily="2" charset="-122"/>
              </a:rPr>
              <a:t>互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39" name="图片 38" descr="https://gimg2.baidu.com/image_search/src=http%3A%2F%2Fpic.51yuansu.com%2Fpic3%2Fcover%2F03%2F41%2F93%2F5b99dbdb88988_610.jpg&amp;refer=http%3A%2F%2Fpic.51yuansu.com&amp;app=2002&amp;size=f9999,10000&amp;q=a80&amp;n=0&amp;g=0n&amp;fmt=jpeg?sec=1619315748&amp;t=7e68af48e1d8f7d8bb22792d2c9b51bc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4" b="3509"/>
          <a:stretch>
            <a:fillRect/>
          </a:stretch>
        </p:blipFill>
        <p:spPr bwMode="auto">
          <a:xfrm rot="1602747">
            <a:off x="5770494" y="1584581"/>
            <a:ext cx="3451837" cy="3588906"/>
          </a:xfrm>
          <a:custGeom>
            <a:avLst/>
            <a:gdLst>
              <a:gd name="connsiteX0" fmla="*/ 0 w 2865873"/>
              <a:gd name="connsiteY0" fmla="*/ 0 h 2979674"/>
              <a:gd name="connsiteX1" fmla="*/ 1847294 w 2865873"/>
              <a:gd name="connsiteY1" fmla="*/ 0 h 2979674"/>
              <a:gd name="connsiteX2" fmla="*/ 2865873 w 2865873"/>
              <a:gd name="connsiteY2" fmla="*/ 2024124 h 2979674"/>
              <a:gd name="connsiteX3" fmla="*/ 967001 w 2865873"/>
              <a:gd name="connsiteY3" fmla="*/ 2979674 h 2979674"/>
              <a:gd name="connsiteX4" fmla="*/ 0 w 2865873"/>
              <a:gd name="connsiteY4" fmla="*/ 2979674 h 297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5873" h="2979674">
                <a:moveTo>
                  <a:pt x="0" y="0"/>
                </a:moveTo>
                <a:lnTo>
                  <a:pt x="1847294" y="0"/>
                </a:lnTo>
                <a:lnTo>
                  <a:pt x="2865873" y="2024124"/>
                </a:lnTo>
                <a:lnTo>
                  <a:pt x="967001" y="2979674"/>
                </a:lnTo>
                <a:lnTo>
                  <a:pt x="0" y="297967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50" y="627534"/>
            <a:ext cx="4344561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找出自己认为最难写的字，进行仔细观察、思考：怎么记住这个字</a:t>
            </a:r>
            <a:r>
              <a:rPr lang="zh-CN" altLang="zh-CN" sz="2800" b="1">
                <a:latin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6176" y="412958"/>
            <a:ext cx="1368152" cy="193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1500" b="1">
                <a:latin typeface="楷体" panose="02010609060101010101" pitchFamily="49" charset="-122"/>
                <a:ea typeface="楷体" panose="02010609060101010101" pitchFamily="49" charset="-122"/>
              </a:rPr>
              <a:t>舞</a:t>
            </a:r>
            <a:endParaRPr lang="zh-CN" altLang="en-US" sz="1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舞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403648" y="2571750"/>
            <a:ext cx="1512168" cy="1512168"/>
          </a:xfrm>
          <a:prstGeom prst="rect">
            <a:avLst/>
          </a:prstGeom>
        </p:spPr>
      </p:pic>
      <p:pic>
        <p:nvPicPr>
          <p:cNvPr id="5" name="互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5916" y="2571750"/>
            <a:ext cx="1512168" cy="1512168"/>
          </a:xfrm>
          <a:prstGeom prst="rect">
            <a:avLst/>
          </a:prstGeom>
        </p:spPr>
      </p:pic>
      <p:pic>
        <p:nvPicPr>
          <p:cNvPr id="6" name="罚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28184" y="2550279"/>
            <a:ext cx="1512168" cy="15121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5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70249"/>
            <a:ext cx="1922291" cy="1278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/>
          <p:cNvSpPr txBox="1"/>
          <p:nvPr/>
        </p:nvSpPr>
        <p:spPr>
          <a:xfrm>
            <a:off x="1202289" y="829442"/>
            <a:ext cx="1991251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u="sng">
                <a:latin typeface="宋体" panose="02010600030101010101" pitchFamily="2" charset="-122"/>
              </a:rPr>
              <a:t> 我会写   </a:t>
            </a:r>
            <a:endParaRPr lang="zh-CN" altLang="en-US" sz="2800" b="1" u="sng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13908" y="1823635"/>
            <a:ext cx="115212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3860D7"/>
                </a:solidFill>
                <a:latin typeface="宋体" panose="02010600030101010101" pitchFamily="2" charset="-122"/>
              </a:rPr>
              <a:t>落</a:t>
            </a:r>
            <a:r>
              <a:rPr lang="zh-CN" altLang="en-US" sz="3200" b="1">
                <a:solidFill>
                  <a:srgbClr val="3860D7"/>
                </a:solidFill>
                <a:latin typeface="宋体" panose="02010600030101010101" pitchFamily="2" charset="-122"/>
              </a:rPr>
              <a:t>叶</a:t>
            </a:r>
            <a:endParaRPr lang="zh-CN" altLang="en-US" sz="32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2331267" y="3076484"/>
            <a:ext cx="1141413" cy="1162050"/>
            <a:chOff x="2437" y="2032"/>
            <a:chExt cx="1244" cy="1264"/>
          </a:xfrm>
        </p:grpSpPr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7200">
                <a:latin typeface="宋体" panose="02010600030101010101" pitchFamily="2" charset="-122"/>
              </a:endParaRPr>
            </a:p>
          </p:txBody>
        </p:sp>
      </p:grpSp>
      <p:sp>
        <p:nvSpPr>
          <p:cNvPr id="17" name="文本框 86"/>
          <p:cNvSpPr txBox="1"/>
          <p:nvPr/>
        </p:nvSpPr>
        <p:spPr>
          <a:xfrm>
            <a:off x="2347142" y="2987584"/>
            <a:ext cx="110648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backgroundMark x1="43976" y1="32911" x2="43976" y2="32911"/>
                        <a14:backgroundMark x1="42771" y1="31646" x2="42771" y2="31646"/>
                        <a14:backgroundMark x1="55723" y1="30696" x2="55723" y2="30696"/>
                        <a14:backgroundMark x1="56627" y1="29430" x2="56627" y2="29430"/>
                      </a14:backgroundRemoval>
                    </a14:imgEffect>
                  </a14:imgLayer>
                </a14:imgProps>
              </a:ext>
            </a:extLst>
          </a:blip>
          <a:srcRect l="33339" t="21311" r="28462" b="38172"/>
          <a:stretch>
            <a:fillRect/>
          </a:stretch>
        </p:blipFill>
        <p:spPr>
          <a:xfrm>
            <a:off x="2567707" y="3151490"/>
            <a:ext cx="773162" cy="780565"/>
          </a:xfrm>
          <a:prstGeom prst="rect">
            <a:avLst/>
          </a:prstGeom>
        </p:spPr>
      </p:pic>
      <p:grpSp>
        <p:nvGrpSpPr>
          <p:cNvPr id="19" name="组合 7"/>
          <p:cNvGrpSpPr/>
          <p:nvPr/>
        </p:nvGrpSpPr>
        <p:grpSpPr>
          <a:xfrm>
            <a:off x="2328762" y="1675499"/>
            <a:ext cx="1141413" cy="116205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7200">
                <a:latin typeface="宋体" panose="02010600030101010101" pitchFamily="2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3" name="文本框 64"/>
          <p:cNvSpPr txBox="1"/>
          <p:nvPr/>
        </p:nvSpPr>
        <p:spPr>
          <a:xfrm>
            <a:off x="2324000" y="1596124"/>
            <a:ext cx="11064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https://gimg2.baidu.com/image_search/src=http%3A%2F%2Fdimg05.c-ctrip.com%2Fimages%2F100l070000002q99z239D_R_1024_10000_Q90.jpg&amp;refer=http%3A%2F%2Fdimg05.c-ctrip.com&amp;app=2002&amp;size=f9999,10000&amp;q=a80&amp;n=0&amp;g=0n&amp;fmt=jpeg?sec=1619313999&amp;t=9ffd9aaf838c40eab5a643e5579445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5" y="3008864"/>
            <a:ext cx="1922291" cy="1230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4113908" y="3327918"/>
            <a:ext cx="115212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3860D7"/>
                </a:solidFill>
                <a:latin typeface="宋体" panose="02010600030101010101" pitchFamily="2" charset="-122"/>
              </a:rPr>
              <a:t>荒野</a:t>
            </a:r>
            <a:endParaRPr lang="zh-CN" altLang="en-US" sz="32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25638" y="1059582"/>
            <a:ext cx="1141412" cy="1250950"/>
            <a:chOff x="1528614" y="771550"/>
            <a:chExt cx="1141412" cy="1250950"/>
          </a:xfrm>
        </p:grpSpPr>
        <p:grpSp>
          <p:nvGrpSpPr>
            <p:cNvPr id="2" name="组合 7"/>
            <p:cNvGrpSpPr/>
            <p:nvPr/>
          </p:nvGrpSpPr>
          <p:grpSpPr>
            <a:xfrm>
              <a:off x="1528614" y="860450"/>
              <a:ext cx="1141412" cy="1162050"/>
              <a:chOff x="2437" y="2032"/>
              <a:chExt cx="1244" cy="1264"/>
            </a:xfrm>
          </p:grpSpPr>
          <p:sp>
            <p:nvSpPr>
              <p:cNvPr id="3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720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4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6" name="文本框 92"/>
            <p:cNvSpPr txBox="1"/>
            <p:nvPr/>
          </p:nvSpPr>
          <p:spPr>
            <a:xfrm>
              <a:off x="1547664" y="771550"/>
              <a:ext cx="1106487" cy="12001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7200" b="1">
                  <a:latin typeface="楷体" panose="02010609060101010101" pitchFamily="49" charset="-122"/>
                  <a:ea typeface="楷体" panose="02010609060101010101" pitchFamily="49" charset="-122"/>
                </a:rPr>
                <a:t>笛</a:t>
              </a:r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25638" y="2714329"/>
            <a:ext cx="1144587" cy="1255713"/>
            <a:chOff x="1725638" y="2714329"/>
            <a:chExt cx="1144587" cy="1255713"/>
          </a:xfrm>
        </p:grpSpPr>
        <p:grpSp>
          <p:nvGrpSpPr>
            <p:cNvPr id="13" name="组合 7"/>
            <p:cNvGrpSpPr/>
            <p:nvPr/>
          </p:nvGrpSpPr>
          <p:grpSpPr>
            <a:xfrm>
              <a:off x="1725638" y="2800054"/>
              <a:ext cx="1144587" cy="1169988"/>
              <a:chOff x="2437" y="2023"/>
              <a:chExt cx="1245" cy="1274"/>
            </a:xfrm>
          </p:grpSpPr>
          <p:sp>
            <p:nvSpPr>
              <p:cNvPr id="14" name="矩形 1"/>
              <p:cNvSpPr/>
              <p:nvPr/>
            </p:nvSpPr>
            <p:spPr>
              <a:xfrm>
                <a:off x="2437" y="2023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sz="7200">
                  <a:latin typeface="宋体" panose="02010600030101010101" pitchFamily="2" charset="-122"/>
                </a:endParaRPr>
              </a:p>
            </p:txBody>
          </p:sp>
          <p:cxnSp>
            <p:nvCxnSpPr>
              <p:cNvPr id="1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" name="直接连接符 6"/>
              <p:cNvCxnSpPr/>
              <p:nvPr/>
            </p:nvCxnSpPr>
            <p:spPr>
              <a:xfrm flipH="1"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7" name="文本框 86"/>
            <p:cNvSpPr txBox="1"/>
            <p:nvPr/>
          </p:nvSpPr>
          <p:spPr>
            <a:xfrm>
              <a:off x="1731988" y="2714329"/>
              <a:ext cx="1108075" cy="12001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7200" b="1">
                  <a:latin typeface="楷体" panose="02010609060101010101" pitchFamily="49" charset="-122"/>
                  <a:ea typeface="楷体" panose="02010609060101010101" pitchFamily="49" charset="-122"/>
                </a:rPr>
                <a:t>狂</a:t>
              </a:r>
              <a:endParaRPr lang="zh-CN" altLang="en-US" sz="7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加号 28"/>
          <p:cNvSpPr/>
          <p:nvPr/>
        </p:nvSpPr>
        <p:spPr>
          <a:xfrm>
            <a:off x="5650272" y="1355916"/>
            <a:ext cx="781855" cy="658283"/>
          </a:xfrm>
          <a:prstGeom prst="mathPlu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加号 29"/>
          <p:cNvSpPr/>
          <p:nvPr/>
        </p:nvSpPr>
        <p:spPr>
          <a:xfrm>
            <a:off x="5650272" y="3013044"/>
            <a:ext cx="781855" cy="658283"/>
          </a:xfrm>
          <a:prstGeom prst="mathPlus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号 30"/>
          <p:cNvSpPr/>
          <p:nvPr/>
        </p:nvSpPr>
        <p:spPr>
          <a:xfrm>
            <a:off x="3192389" y="1372366"/>
            <a:ext cx="769591" cy="625383"/>
          </a:xfrm>
          <a:prstGeom prst="mathEqual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等号 31"/>
          <p:cNvSpPr/>
          <p:nvPr/>
        </p:nvSpPr>
        <p:spPr>
          <a:xfrm>
            <a:off x="3192389" y="3029494"/>
            <a:ext cx="769591" cy="625383"/>
          </a:xfrm>
          <a:prstGeom prst="mathEqual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95834" y="1253916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6600"/>
                </a:solidFill>
                <a:latin typeface="宋体" panose="02010600030101010101" pitchFamily="2" charset="-122"/>
              </a:rPr>
              <a:t>⺮</a:t>
            </a:r>
            <a:endParaRPr lang="zh-CN" altLang="en-US" sz="9600">
              <a:solidFill>
                <a:srgbClr val="FF66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88224" y="1059582"/>
            <a:ext cx="11112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6600"/>
                </a:solidFill>
                <a:latin typeface="宋体" panose="02010600030101010101" pitchFamily="2" charset="-122"/>
              </a:rPr>
              <a:t>由</a:t>
            </a:r>
            <a:endParaRPr lang="zh-CN" altLang="en-US" sz="7200">
              <a:solidFill>
                <a:srgbClr val="FF66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50524" y="2742021"/>
            <a:ext cx="11112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6600"/>
                </a:solidFill>
                <a:latin typeface="宋体" panose="02010600030101010101" pitchFamily="2" charset="-122"/>
              </a:rPr>
              <a:t>犭</a:t>
            </a:r>
            <a:endParaRPr lang="zh-CN" altLang="en-US" sz="7200">
              <a:solidFill>
                <a:srgbClr val="FF66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88224" y="2742021"/>
            <a:ext cx="11112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FF6600"/>
                </a:solidFill>
                <a:latin typeface="宋体" panose="02010600030101010101" pitchFamily="2" charset="-122"/>
              </a:rPr>
              <a:t>王</a:t>
            </a:r>
            <a:endParaRPr lang="zh-CN" altLang="en-US" sz="720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9612" y="987574"/>
            <a:ext cx="590465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u="sng">
                <a:latin typeface="宋体" panose="02010600030101010101" pitchFamily="2" charset="-122"/>
              </a:rPr>
              <a:t>练写相关新词：</a:t>
            </a:r>
            <a:endParaRPr lang="en-US" altLang="zh-CN" sz="3200" b="1" u="sng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475" y="610624"/>
            <a:ext cx="1443585" cy="15675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672" y="2080105"/>
            <a:ext cx="59046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zh-CN" sz="36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阵雨　荒野　跳舞　狂欢　</a:t>
            </a:r>
            <a:endParaRPr lang="en-US" altLang="zh-CN" sz="3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zh-CN" sz="36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功课　放假　互相　狂风</a:t>
            </a:r>
            <a:endParaRPr lang="zh-CN" altLang="zh-CN" sz="36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240838"/>
            <a:ext cx="1627369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167483"/>
            <a:ext cx="748883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通过上节课的学习，我们知道了什么？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6051" y="2031579"/>
            <a:ext cx="7608651" cy="1728192"/>
            <a:chOff x="-202124" y="1851670"/>
            <a:chExt cx="9603732" cy="2181345"/>
          </a:xfrm>
        </p:grpSpPr>
        <p:pic>
          <p:nvPicPr>
            <p:cNvPr id="11266" name="Picture 2" descr="https://gimg2.baidu.com/image_search/src=http%3A%2F%2Fimg8.zol.com.cn%2Fbbs%2Fupload%2F18413%2F18412139.jpg&amp;refer=http%3A%2F%2Fimg8.zol.com.cn&amp;app=2002&amp;size=f9999,10000&amp;q=a80&amp;n=0&amp;g=0n&amp;fmt=jpeg?sec=1619257394&amp;t=904c658add5fc633ec50187c5b361f5b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202124" y="1851670"/>
              <a:ext cx="3261956" cy="21666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8" name="Picture 4" descr="https://gimg2.baidu.com/image_search/src=http%3A%2F%2Fimg3.doubanio.com%2Fview%2Fnote%2Fl%2Fpublic%2Fp53315024.jpg&amp;refer=http%3A%2F%2Fimg3.doubanio.com&amp;app=2002&amp;size=f9999,10000&amp;q=a80&amp;n=0&amp;g=0n&amp;fmt=jpeg?sec=1619257394&amp;t=4ece5da1492f2816d399835d6282a8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59832" y="1851670"/>
              <a:ext cx="3272020" cy="21813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21788" y="1851670"/>
              <a:ext cx="3079820" cy="21666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复习巩固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987574"/>
            <a:ext cx="7488832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文中哪些描写让你发现了花儿是欢乐的？找出来，读一读。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3892" y="2269463"/>
            <a:ext cx="7502524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当雷云在天上轰响，六月的阵雨落下的时候，湿润的东风走过荒野，在竹林中吹着口笛。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于是，一群一群的花从无人知道的地方突然跑出来，在绿草上跳舞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狂欢。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以情促读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106433"/>
            <a:ext cx="7920880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当雷云在天上轰响，六月的阵雨落下的时候，湿润的东风走过荒野，在竹林中吹着口笛。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于是，一群一群的花从无人知道的地方突然跑出来，在绿草上跳舞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狂欢。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1101669"/>
            <a:ext cx="7920880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当雷云在天上轰响，六月的阵雨落下的时候，湿润的东风走过荒野，在竹林中吹着口笛。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</a:t>
            </a:r>
            <a:r>
              <a:rPr lang="zh-CN" altLang="zh-CN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跑出来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，在绿草上</a:t>
            </a:r>
            <a:r>
              <a:rPr lang="zh-CN" altLang="zh-CN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狂欢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516826"/>
            <a:ext cx="8574347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FF6600"/>
                </a:solidFill>
                <a:latin typeface="宋体" panose="02010600030101010101" pitchFamily="2" charset="-122"/>
              </a:rPr>
              <a:t>找一找：</a:t>
            </a:r>
            <a:r>
              <a:rPr lang="zh-CN" altLang="zh-CN" sz="2800" b="1">
                <a:latin typeface="宋体" panose="02010600030101010101" pitchFamily="2" charset="-122"/>
              </a:rPr>
              <a:t>这两段话中能体现花儿欢乐的词语有哪些？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3328414"/>
            <a:ext cx="8574347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FF6600"/>
                </a:solidFill>
                <a:latin typeface="宋体" panose="02010600030101010101" pitchFamily="2" charset="-122"/>
              </a:rPr>
              <a:t>说一说：</a:t>
            </a:r>
            <a:r>
              <a:rPr lang="zh-CN" altLang="zh-CN" sz="2800" b="1">
                <a:latin typeface="宋体" panose="02010600030101010101" pitchFamily="2" charset="-122"/>
              </a:rPr>
              <a:t>花儿会怎样跑出来？怎么跳舞？如何狂欢？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5" y="4030940"/>
            <a:ext cx="8574347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solidFill>
                  <a:srgbClr val="FF6600"/>
                </a:solidFill>
                <a:latin typeface="宋体" panose="02010600030101010101" pitchFamily="2" charset="-122"/>
              </a:rPr>
              <a:t>演一演：</a:t>
            </a:r>
            <a:r>
              <a:rPr lang="zh-CN" altLang="zh-CN" sz="2800" b="1">
                <a:latin typeface="宋体" panose="02010600030101010101" pitchFamily="2" charset="-122"/>
              </a:rPr>
              <a:t>现在你们都是花儿，大家都跑出来，跳跳舞。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3811416" y="2341619"/>
            <a:ext cx="1147045" cy="1147045"/>
          </a:xfrm>
          <a:prstGeom prst="ellipse">
            <a:avLst/>
          </a:prstGeom>
          <a:solidFill>
            <a:srgbClr val="F9C1E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7734" y="1031564"/>
            <a:ext cx="389324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连一连，填一填。</a:t>
            </a:r>
            <a:endParaRPr lang="zh-CN" altLang="en-US" sz="2800" b="1" u="sng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77812" y="377354"/>
            <a:ext cx="126829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5774" y="1997112"/>
            <a:ext cx="2244525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大青树下的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69717" y="3245330"/>
            <a:ext cx="142058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我们的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12562" y="2577021"/>
            <a:ext cx="1180976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39453" y="1997112"/>
            <a:ext cx="2244525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6600"/>
                </a:solidFill>
                <a:latin typeface="宋体" panose="02010600030101010101" pitchFamily="2" charset="-122"/>
              </a:rPr>
              <a:t>美丽、整洁</a:t>
            </a:r>
            <a:endParaRPr lang="zh-CN" altLang="en-US" sz="2800" b="1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39453" y="3257157"/>
            <a:ext cx="22445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可爱、特别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6116361" y="2543033"/>
            <a:ext cx="1653673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29" idx="2"/>
          </p:cNvCxnSpPr>
          <p:nvPr/>
        </p:nvCxnSpPr>
        <p:spPr>
          <a:xfrm>
            <a:off x="2796347" y="2285888"/>
            <a:ext cx="1015069" cy="62925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29" idx="2"/>
          </p:cNvCxnSpPr>
          <p:nvPr/>
        </p:nvCxnSpPr>
        <p:spPr>
          <a:xfrm flipV="1">
            <a:off x="2796347" y="2915142"/>
            <a:ext cx="1015069" cy="603266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29" idx="6"/>
          </p:cNvCxnSpPr>
          <p:nvPr/>
        </p:nvCxnSpPr>
        <p:spPr>
          <a:xfrm>
            <a:off x="4958461" y="2915142"/>
            <a:ext cx="979302" cy="62824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4958461" y="2285888"/>
            <a:ext cx="1056210" cy="62925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58798" y="1279037"/>
            <a:ext cx="7766853" cy="194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当雷云在天上轰响，六月的阵雨落下的时候，湿润的东风走过荒野，在竹林中吹着口笛。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于是，一群一群的花从无人知道的地方突然跑出来，在绿草上跳舞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狂欢。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799" y="1279037"/>
            <a:ext cx="7919310" cy="1949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当雷云在天上轰响，六月的阵雨落下的时候，湿润的</a:t>
            </a:r>
            <a:r>
              <a:rPr lang="zh-CN" altLang="zh-CN" sz="26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东风走过荒野，在竹林中吹着口笛</a:t>
            </a: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于是，一群一群的花从无人知道的地方突然跑出来，在绿草上跳舞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狂欢。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8000" y="483518"/>
            <a:ext cx="8424936" cy="91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zh-CN" sz="2600" b="1">
                <a:solidFill>
                  <a:srgbClr val="FF6600"/>
                </a:solidFill>
                <a:latin typeface="宋体" panose="02010600030101010101" pitchFamily="2" charset="-122"/>
              </a:rPr>
              <a:t>想一想：</a:t>
            </a:r>
            <a:r>
              <a:rPr lang="zh-CN" altLang="zh-CN" sz="2600" b="1">
                <a:latin typeface="宋体" panose="02010600030101010101" pitchFamily="2" charset="-122"/>
              </a:rPr>
              <a:t>这两段话里，还有哪些词句让你觉得有欢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        </a:t>
            </a:r>
            <a:r>
              <a:rPr lang="zh-CN" altLang="zh-CN" sz="2600" b="1">
                <a:latin typeface="宋体" panose="02010600030101010101" pitchFamily="2" charset="-122"/>
              </a:rPr>
              <a:t>乐的气息？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3843" y="3004964"/>
            <a:ext cx="7696761" cy="171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zh-CN" sz="2600" b="1">
                <a:solidFill>
                  <a:srgbClr val="FF6600"/>
                </a:solidFill>
                <a:latin typeface="宋体" panose="02010600030101010101" pitchFamily="2" charset="-122"/>
              </a:rPr>
              <a:t>读一读：</a:t>
            </a:r>
            <a:r>
              <a:rPr lang="zh-CN" altLang="zh-CN" sz="2600" b="1">
                <a:latin typeface="宋体" panose="02010600030101010101" pitchFamily="2" charset="-122"/>
              </a:rPr>
              <a:t>带着自己的感受，试着读读这两段话。</a:t>
            </a:r>
            <a:endParaRPr lang="zh-CN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zh-CN" sz="2600" b="1">
                <a:solidFill>
                  <a:srgbClr val="FF6600"/>
                </a:solidFill>
                <a:latin typeface="宋体" panose="02010600030101010101" pitchFamily="2" charset="-122"/>
              </a:rPr>
              <a:t>评一评：</a:t>
            </a:r>
            <a:r>
              <a:rPr lang="zh-CN" altLang="zh-CN" sz="2600" b="1">
                <a:latin typeface="宋体" panose="02010600030101010101" pitchFamily="2" charset="-122"/>
              </a:rPr>
              <a:t>谁的朗读让你有种快乐的感觉？学学他，</a:t>
            </a:r>
            <a:r>
              <a:rPr lang="en-US" altLang="zh-CN" sz="2600" b="1">
                <a:latin typeface="宋体" panose="02010600030101010101" pitchFamily="2" charset="-122"/>
              </a:rPr>
              <a:t>    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        </a:t>
            </a:r>
            <a:r>
              <a:rPr lang="zh-CN" altLang="zh-CN" sz="2600" b="1">
                <a:latin typeface="宋体" panose="02010600030101010101" pitchFamily="2" charset="-122"/>
              </a:rPr>
              <a:t>再来读一读。</a:t>
            </a:r>
            <a:endParaRPr lang="zh-CN" altLang="zh-CN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2989" y="500834"/>
            <a:ext cx="7488832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文中哪些描写让你发现了花儿也有很沉闷的时候？默读课文，画一画相关句子。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3311" y="1679821"/>
            <a:ext cx="741682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他们关了门做功课。如果他们想在放学以前出来游戏，他们的老师是要罚他们站墙角的。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049466"/>
            <a:ext cx="3240360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你从哪些词句发现了他们的沉闷？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13440" y="1642830"/>
            <a:ext cx="295232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关了门做功课</a:t>
            </a:r>
            <a:endParaRPr lang="zh-CN" altLang="en-US" sz="28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7838" y="2157803"/>
            <a:ext cx="295232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罚他们站墙角</a:t>
            </a:r>
            <a:endParaRPr lang="zh-CN" altLang="en-US" sz="28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 descr="https://gimg2.baidu.com/image_search/src=http%3A%2F%2Fimg.tuguaishou.com%2Fips_asset_588ku%2Foriginal_origin_pic%2F18%2F12%2F16%2F5f416bbf28cdf480a782515e6e503e98.png%21w300_w%3Fauth_key%3D2181312000-0-0-64eb4e993fc4270186fd1d86f454b30f&amp;refer=http%3A%2F%2Fimg.tuguaishou.com&amp;app=2002&amp;size=f9999,10000&amp;q=a80&amp;n=0&amp;g=0n&amp;fmt=jpeg?sec=1619257906&amp;t=82347669e6a01d32a38077ec583341c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9"/>
          <a:stretch>
            <a:fillRect/>
          </a:stretch>
        </p:blipFill>
        <p:spPr bwMode="auto">
          <a:xfrm>
            <a:off x="4211960" y="2804738"/>
            <a:ext cx="2330870" cy="198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gimg2.baidu.com/image_search/src=http%3A%2F%2Fd.ifengimg.com%2Fw600%2Fp0.ifengimg.com%2Fpmop%2F2018%2F0714%2F3D775AA70E668E6285BAD687AD085FF0FBD0C6EE_size22_w640_h648.jpeg&amp;refer=http%3A%2F%2Fd.ifengimg.com&amp;app=2002&amp;size=f9999,10000&amp;q=a80&amp;n=0&amp;g=0n&amp;fmt=jpeg?sec=1619258110&amp;t=3fbc4f1ddc58b9ea1d68973ffd0ba7e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FD08B"/>
              </a:clrFrom>
              <a:clrTo>
                <a:srgbClr val="DFD08B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3" b="97035" l="10000" r="96667">
                        <a14:foregroundMark x1="15667" y1="97364" x2="42833" y2="81878"/>
                        <a14:foregroundMark x1="65500" y1="82208" x2="96667" y2="88138"/>
                        <a14:foregroundMark x1="48500" y1="15651" x2="49167" y2="42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200" y="2595851"/>
            <a:ext cx="1919621" cy="1941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0699" y="411510"/>
            <a:ext cx="7632941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花儿的沉闷因这场六月阵雨的降临而结束了。他们自由了！找出文中能体现花儿们自由的语句读一读。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0699" y="2067694"/>
            <a:ext cx="7586683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树枝在林中互相碰触着，绿叶在狂风里簌簌地响，雷云拍着大手。这时，花孩子们便穿了紫的、黄的、白的衣裳，冲了出来。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5088" y="3723878"/>
            <a:ext cx="6085184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哪些词句让你感受到了花儿的自由？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0699" y="2067694"/>
            <a:ext cx="7586683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树枝在林中互相碰触着，绿叶在狂风里簌簌地响，雷云拍着大手。这时，花孩子们便穿了</a:t>
            </a:r>
            <a:r>
              <a:rPr lang="zh-CN" altLang="zh-CN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紫的、黄的、白的衣裳，冲了出来。</a:t>
            </a:r>
            <a:endParaRPr lang="zh-CN" altLang="zh-CN" sz="2800" b="1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19672" y="3073423"/>
            <a:ext cx="6532754" cy="498598"/>
            <a:chOff x="1619672" y="3073423"/>
            <a:chExt cx="6532754" cy="498598"/>
          </a:xfrm>
        </p:grpSpPr>
        <p:sp>
          <p:nvSpPr>
            <p:cNvPr id="11" name="线形标注 1 10"/>
            <p:cNvSpPr/>
            <p:nvPr/>
          </p:nvSpPr>
          <p:spPr>
            <a:xfrm>
              <a:off x="1619672" y="3105888"/>
              <a:ext cx="6480720" cy="432047"/>
            </a:xfrm>
            <a:prstGeom prst="borderCallout1">
              <a:avLst>
                <a:gd name="adj1" fmla="val 1113"/>
                <a:gd name="adj2" fmla="val 85389"/>
                <a:gd name="adj3" fmla="val -102083"/>
                <a:gd name="adj4" fmla="val 65848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19672" y="3073423"/>
              <a:ext cx="6532754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zh-CN" sz="2400" b="1">
                  <a:latin typeface="宋体" panose="02010600030101010101" pitchFamily="2" charset="-122"/>
                </a:rPr>
                <a:t>树枝、绿叶、雷云的描写，衬托了花儿的自由。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14274" y="443511"/>
            <a:ext cx="7704856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比较阅读，想一想：哪一句写得更好？为什么？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9458" y="982230"/>
            <a:ext cx="759351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这时，花孩子们便穿了紫的、黄的、白的衣裳，冲了出来。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1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树枝在林中互相碰触着，绿叶在狂风里簌簌地响，雷云拍着大手。这时，花孩子们便穿了紫的、黄的、白的衣裳，冲了出来。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93969" y="2211883"/>
            <a:ext cx="3014307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12576" y="2209323"/>
            <a:ext cx="3014307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93969" y="2643931"/>
            <a:ext cx="1701497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14274" y="3651870"/>
            <a:ext cx="771545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做一做文中“树枝”“绿叶”“雷云”的动作，比一比哪个小组的表演最精彩，再带着自己的感受读一读。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83518"/>
            <a:ext cx="7776864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花儿得到自由后都想去哪里？你从哪里知道的？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0669" y="1059582"/>
            <a:ext cx="8254448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你可知道，妈妈，他们的家是在天上，在星星所住的地方。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你没有看见他们怎样地急着要到那儿去吗？你不知道他们为什么那样急急忙忙吗？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我自然能够猜得出他们是对谁扬起双臂来，他们也有他们的妈妈，就像我有我自己的妈妈一样。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1580" y="492300"/>
            <a:ext cx="7560840" cy="91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    </a:t>
            </a:r>
            <a:r>
              <a:rPr lang="zh-CN" altLang="zh-CN" sz="2600" b="1">
                <a:latin typeface="宋体" panose="02010600030101010101" pitchFamily="2" charset="-122"/>
              </a:rPr>
              <a:t>读了这三段话后，你知道了什么，从哪些词句知道的。</a:t>
            </a:r>
            <a:r>
              <a:rPr lang="zh-CN" altLang="en-US" sz="2600" b="1">
                <a:latin typeface="宋体" panose="02010600030101010101" pitchFamily="2" charset="-122"/>
              </a:rPr>
              <a:t>再带着自己的感受读一读。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9522" y="1479090"/>
            <a:ext cx="7700910" cy="2679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你可知道，妈妈，他们的家是在天上，在星星所住的地方。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你没有看见他们怎样地急着要到那儿去吗？你不知道他们为什么那样急急忙忙吗？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我自然能够猜得出他们是对谁扬起双臂来，他们也有他们的妈妈，就像我有我自己的妈妈一样。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355976" y="3219822"/>
            <a:ext cx="1216244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52120" y="3651870"/>
            <a:ext cx="1224136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572000" y="4238107"/>
            <a:ext cx="3488792" cy="400110"/>
            <a:chOff x="4572000" y="4238107"/>
            <a:chExt cx="3488792" cy="400110"/>
          </a:xfrm>
        </p:grpSpPr>
        <p:sp>
          <p:nvSpPr>
            <p:cNvPr id="6" name="线形标注 1 5"/>
            <p:cNvSpPr/>
            <p:nvPr/>
          </p:nvSpPr>
          <p:spPr>
            <a:xfrm>
              <a:off x="4572000" y="4293662"/>
              <a:ext cx="3488792" cy="331566"/>
            </a:xfrm>
            <a:prstGeom prst="borderCallout1">
              <a:avLst>
                <a:gd name="adj1" fmla="val -4232"/>
                <a:gd name="adj2" fmla="val 3953"/>
                <a:gd name="adj3" fmla="val -77100"/>
                <a:gd name="adj4" fmla="val 15178"/>
              </a:avLst>
            </a:prstGeom>
            <a:solidFill>
              <a:schemeClr val="bg1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964448" y="4238107"/>
              <a:ext cx="28803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zh-CN" sz="2000" b="1">
                  <a:latin typeface="宋体" panose="02010600030101010101" pitchFamily="2" charset="-122"/>
                </a:rPr>
                <a:t>花儿们对妈妈十分依恋。</a:t>
              </a:r>
              <a:endParaRPr lang="zh-CN" altLang="en-US" sz="2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6056" y="1779662"/>
            <a:ext cx="36004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>
                <a:latin typeface="宋体" panose="02010600030101010101" pitchFamily="2" charset="-122"/>
                <a:cs typeface="Times New Roman" panose="02020603050405020304" pitchFamily="18" charset="0"/>
              </a:rPr>
              <a:t>    男女生结合自己的想象分读全文。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656" y="339502"/>
            <a:ext cx="2958157" cy="4219166"/>
          </a:xfrm>
          <a:prstGeom prst="rect">
            <a:avLst/>
          </a:prstGeom>
          <a:ln>
            <a:noFill/>
          </a:ln>
          <a:effectLst>
            <a:outerShdw blurRad="2921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144" y="1275606"/>
            <a:ext cx="2378508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808276" y="992857"/>
            <a:ext cx="4837408" cy="337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泰戈尔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1861—1941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），享誉世界的印度诗人、哲学家，曾获1913年诺贝尔文学奖。他有《飞鸟集》《园丁集》等五十多部诗集出版。本文选自泰戈尔的散文诗集《新月集》。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拓展仿写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339502"/>
            <a:ext cx="7344816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默读课文，想一想：泰戈尔的这篇散文诗让你发现了哪些有新鲜感的词句？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1012" y="2355726"/>
            <a:ext cx="3384376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雨一来，他们便放假了。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6" name="Picture 2" descr="https://gimg2.baidu.com/image_search/src=http%3A%2F%2Fimg39.ddimg.cn%2F41%2F14%2F9109229-1_o.jpg&amp;refer=http%3A%2F%2Fimg39.ddimg.cn&amp;app=2002&amp;size=f9999,10000&amp;q=a80&amp;n=0&amp;g=0n&amp;fmt=jpeg?sec=1619259464&amp;t=1d45fde6d9bce21fc14c4beda27ab66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"/>
          <a:stretch>
            <a:fillRect/>
          </a:stretch>
        </p:blipFill>
        <p:spPr bwMode="auto">
          <a:xfrm>
            <a:off x="2212573" y="1779662"/>
            <a:ext cx="2112321" cy="2884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gimg2.baidu.com/image_search/src=http%3A%2F%2Fimage.biaobaiju.com%2Fuploads%2F20191015%2F15%2F1571124795-HpfrMwiSXh.jpg&amp;refer=http%3A%2F%2Fimage.biaobaiju.com&amp;app=2002&amp;size=f9999,10000&amp;q=a80&amp;n=0&amp;g=0n&amp;fmt=jpeg?sec=1619259812&amp;t=6d763e63f0f593ce70c3772f5981081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411510"/>
            <a:ext cx="3400585" cy="236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21124" y="656014"/>
            <a:ext cx="695127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说一说：你喜欢这样的表达吗？为什么？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1124" y="1419124"/>
            <a:ext cx="471635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雨一来，他们便放假了。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1123" y="2297932"/>
            <a:ext cx="7471541" cy="2091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阅读时能给我们带来新鲜感的词句，除了没见过的词语、组合奇特的短语，还有像这篇文章一样，把大自然的花儿当成一群孩子来想象、来描写的修辞手法。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87741" y="2262900"/>
            <a:ext cx="78488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荒野　　口笛　　跳舞　　狂欢　　罚站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2138" y="2978481"/>
            <a:ext cx="78488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衣裳　　猜出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扬起　　双臂　　能够　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138" y="3616156"/>
            <a:ext cx="78488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碰触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800" b="1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　墙角　　落下　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564" y="975987"/>
            <a:ext cx="8064896" cy="98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借助课文中的音节自由读课文，画出自己认为新鲜、难读的词语和句子，多读几遍。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0304" y="2008781"/>
            <a:ext cx="101533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huānɡ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40443" y="2008781"/>
            <a:ext cx="69096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dí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063129" y="2008781"/>
            <a:ext cx="69096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wǔ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52888" y="2008781"/>
            <a:ext cx="123174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kuánɡ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533142" y="2008781"/>
            <a:ext cx="69096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fá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10800" y="2749924"/>
            <a:ext cx="129614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shɑnɡ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232669" y="2749924"/>
            <a:ext cx="94469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cāi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585218" y="2749924"/>
            <a:ext cx="106139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yánɡ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493675" y="2749924"/>
            <a:ext cx="69096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bì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878622" y="2749924"/>
            <a:ext cx="94009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ɡòu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555776" y="3419470"/>
            <a:ext cx="93610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jià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064706" y="3421388"/>
            <a:ext cx="100811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3860D7"/>
                </a:solidFill>
                <a:latin typeface="宋体" panose="02010600030101010101" pitchFamily="2" charset="-122"/>
              </a:rPr>
              <a:t>luò</a:t>
            </a:r>
            <a:endParaRPr lang="zh-CN" altLang="en-US" sz="24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1116" y="366133"/>
            <a:ext cx="7281767" cy="113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想一想：除了雨，还有谁会到来？他们的到来对花儿意味着什么？仿照例句写一写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58705" y="2472467"/>
            <a:ext cx="4392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清风一吹，他们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2591014" y="1914374"/>
            <a:ext cx="4285242" cy="573042"/>
          </a:xfrm>
          <a:prstGeom prst="round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58705" y="1919222"/>
            <a:ext cx="4716356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雨一来，他们便放假了。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gimg2.baidu.com/image_search/src=http%3A%2F%2Finews.gtimg.com%2Fnewsapp_bt%2F0%2F11574245017%2F641.jpg&amp;refer=http%3A%2F%2Finews.gtimg.com&amp;app=2002&amp;size=f9999,10000&amp;q=a80&amp;n=0&amp;g=0n&amp;fmt=jpeg?sec=1619311597&amp;t=7f381e0e14721b08490b5c911f0a93e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703560">
            <a:off x="837215" y="1813888"/>
            <a:ext cx="1980421" cy="13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img2.baidu.com/image_search/src=http%3A%2F%2Fimage.biaobaiju.com%2Fuploads%2F20190920%2F13%2F1568958197-oencmalHxQ.jpg&amp;refer=http%3A%2F%2Fimage.biaobaiju.com&amp;app=2002&amp;size=f9999,10000&amp;q=a80&amp;n=0&amp;g=0n&amp;fmt=jpeg?sec=1619311662&amp;t=7e38f571111b2f93ecbbd40e39ea175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72" b="96094" l="1605" r="97192">
                        <a14:foregroundMark x1="16951" y1="67676" x2="72317" y2="48535"/>
                        <a14:foregroundMark x1="72317" y1="48535" x2="73721" y2="47754"/>
                        <a14:foregroundMark x1="63992" y1="96094" x2="64594" y2="82520"/>
                        <a14:foregroundMark x1="39719" y1="68164" x2="46439" y2="61133"/>
                        <a14:foregroundMark x1="67904" y1="49707" x2="74524" y2="38477"/>
                        <a14:foregroundMark x1="74524" y1="38477" x2="74624" y2="37988"/>
                        <a14:foregroundMark x1="93280" y1="74707" x2="94784" y2="60449"/>
                        <a14:foregroundMark x1="65898" y1="46777" x2="69208" y2="32910"/>
                        <a14:foregroundMark x1="95286" y1="44531" x2="95687" y2="40625"/>
                        <a14:foregroundMark x1="75426" y1="11230" x2="76931" y2="4590"/>
                        <a14:foregroundMark x1="74724" y1="1172" x2="76329" y2="1172"/>
                        <a14:foregroundMark x1="1705" y1="65234" x2="14644" y2="63770"/>
                        <a14:foregroundMark x1="50752" y1="49023" x2="66800" y2="63379"/>
                        <a14:foregroundMark x1="96991" y1="76465" x2="97192" y2="714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3118797"/>
            <a:ext cx="320807" cy="32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img2.baidu.com/image_search/src=http%3A%2F%2Fpic1.sc.chinaz.com%2Ffiles%2Fpic%2Fpic9%2F201904%2Fzzpic17503.jpg&amp;refer=http%3A%2F%2Fpic1.sc.chinaz.com&amp;app=2002&amp;size=f9999,10000&amp;q=a80&amp;n=0&amp;g=0n&amp;fmt=jpeg?sec=1619311747&amp;t=bff821f971975dcff5b5794bb2a2de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8749" y="2651237"/>
            <a:ext cx="1349110" cy="133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img2.baidu.com/image_search/src=http%3A%2F%2Fdpic.tiankong.com%2Fpu%2Fwj%2FQJ8884514995.jpg&amp;refer=http%3A%2F%2Fdpic.tiankong.com&amp;app=2002&amp;size=f9999,10000&amp;q=a80&amp;n=0&amp;g=0n&amp;fmt=jpeg?sec=1619311827&amp;t=4993446010611c95ffbd7bc71a1a93b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1"/>
          <a:stretch>
            <a:fillRect/>
          </a:stretch>
        </p:blipFill>
        <p:spPr bwMode="auto">
          <a:xfrm>
            <a:off x="5694622" y="1428127"/>
            <a:ext cx="1005374" cy="74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58705" y="3167674"/>
            <a:ext cx="439248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蝴蝶一来，他们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8705" y="3776320"/>
            <a:ext cx="4392488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太阳一醒，他们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17000" decel="67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accel="20000" decel="76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accel="20000" decel="7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accel="10000" decel="7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accel="1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accel="17000" decel="7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accel="17000" decel="7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istrator\Desktop\xingxing_tiankong-00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49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2924662"/>
            <a:ext cx="9144000" cy="1584176"/>
          </a:xfrm>
          <a:prstGeom prst="rect">
            <a:avLst/>
          </a:prstGeom>
          <a:solidFill>
            <a:schemeClr val="bg1">
              <a:alpha val="6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47564" y="3030408"/>
            <a:ext cx="7848872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展开想象：在花儿回到天上的家之后，还会发生哪些有趣的事？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rcRect b="9641"/>
          <a:stretch>
            <a:fillRect/>
          </a:stretch>
        </p:blipFill>
        <p:spPr>
          <a:xfrm>
            <a:off x="0" y="0"/>
            <a:ext cx="9329176" cy="52687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: 圆角 1"/>
          <p:cNvSpPr/>
          <p:nvPr/>
        </p:nvSpPr>
        <p:spPr>
          <a:xfrm>
            <a:off x="920172" y="987574"/>
            <a:ext cx="7488832" cy="3543098"/>
          </a:xfrm>
          <a:prstGeom prst="roundRect">
            <a:avLst>
              <a:gd name="adj" fmla="val 12010"/>
            </a:avLst>
          </a:prstGeom>
          <a:solidFill>
            <a:srgbClr val="FFFFFF">
              <a:alpha val="79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用自己的心去感受生活，感受身边的一草一木，就会发现万事万物都跟我们一样，有着属于自己的喜怒哀乐，以后的表达练习中，我们可以学习诗人，让自己的表达更新鲜、更有趣。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071" y="1117506"/>
            <a:ext cx="8065858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3200" b="1">
                <a:latin typeface="宋体" panose="02010600030101010101" pitchFamily="2" charset="-122"/>
              </a:rPr>
              <a:t>思考</a:t>
            </a:r>
            <a:r>
              <a:rPr lang="zh-CN" altLang="en-US" sz="3200" b="1">
                <a:latin typeface="宋体" panose="02010600030101010101" pitchFamily="2" charset="-122"/>
              </a:rPr>
              <a:t>交流</a:t>
            </a:r>
            <a:r>
              <a:rPr lang="zh-CN" altLang="zh-CN" sz="3200" b="1">
                <a:latin typeface="宋体" panose="02010600030101010101" pitchFamily="2" charset="-122"/>
              </a:rPr>
              <a:t>：我们读过的哪些作品里，也有类似的表达呢？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071" y="2571750"/>
            <a:ext cx="8065858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zh-CN" sz="3200" b="1">
                <a:latin typeface="宋体" panose="02010600030101010101" pitchFamily="2" charset="-122"/>
              </a:rPr>
              <a:t>拓展阅读：找找同类型的文本进行阅读，画出你认为有新鲜感的词句进行积累。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6791" y="2031367"/>
            <a:ext cx="12318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zh-CN" sz="3200" b="1">
                <a:latin typeface="宋体" panose="02010600030101010101" pitchFamily="2" charset="-122"/>
              </a:rPr>
              <a:t>花的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algn="ctr" eaLnBrk="1" hangingPunct="1"/>
            <a:r>
              <a:rPr lang="zh-CN" altLang="zh-CN" sz="3200" b="1">
                <a:latin typeface="宋体" panose="02010600030101010101" pitchFamily="2" charset="-122"/>
              </a:rPr>
              <a:t>学校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743291" y="1980687"/>
            <a:ext cx="94016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罚站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10756" y="213138"/>
            <a:ext cx="201622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iṧľîḋe"/>
          <p:cNvSpPr/>
          <p:nvPr/>
        </p:nvSpPr>
        <p:spPr bwMode="auto">
          <a:xfrm>
            <a:off x="1659991" y="1384846"/>
            <a:ext cx="2479962" cy="2479960"/>
          </a:xfrm>
          <a:prstGeom prst="ellipse">
            <a:avLst/>
          </a:prstGeom>
          <a:noFill/>
          <a:ln w="76200">
            <a:solidFill>
              <a:schemeClr val="tx2">
                <a:lumMod val="40000"/>
                <a:lumOff val="60000"/>
              </a:schemeClr>
            </a:solidFill>
            <a:round/>
          </a:ln>
        </p:spPr>
        <p:txBody>
          <a:bodyPr anchor="ctr"/>
          <a:lstStyle/>
          <a:p>
            <a:pPr algn="ctr"/>
            <a:endParaRPr sz="1600"/>
          </a:p>
        </p:txBody>
      </p:sp>
      <p:grpSp>
        <p:nvGrpSpPr>
          <p:cNvPr id="60" name="isḷíḓê"/>
          <p:cNvGrpSpPr/>
          <p:nvPr/>
        </p:nvGrpSpPr>
        <p:grpSpPr>
          <a:xfrm>
            <a:off x="2983009" y="987574"/>
            <a:ext cx="996787" cy="996787"/>
            <a:chOff x="4038600" y="1181870"/>
            <a:chExt cx="844550" cy="844550"/>
          </a:xfrm>
        </p:grpSpPr>
        <p:sp>
          <p:nvSpPr>
            <p:cNvPr id="62" name="iSļídè"/>
            <p:cNvSpPr/>
            <p:nvPr/>
          </p:nvSpPr>
          <p:spPr bwMode="auto">
            <a:xfrm>
              <a:off x="4038600" y="1181870"/>
              <a:ext cx="844550" cy="84455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63" name="ïṥḻîďê"/>
            <p:cNvSpPr/>
            <p:nvPr/>
          </p:nvSpPr>
          <p:spPr bwMode="auto">
            <a:xfrm>
              <a:off x="4079875" y="1223145"/>
              <a:ext cx="761999" cy="76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</p:grpSp>
      <p:grpSp>
        <p:nvGrpSpPr>
          <p:cNvPr id="41" name="ïş1íde"/>
          <p:cNvGrpSpPr/>
          <p:nvPr/>
        </p:nvGrpSpPr>
        <p:grpSpPr>
          <a:xfrm>
            <a:off x="3416894" y="1768526"/>
            <a:ext cx="996787" cy="996787"/>
            <a:chOff x="7229049" y="2279686"/>
            <a:chExt cx="722560" cy="722560"/>
          </a:xfrm>
        </p:grpSpPr>
        <p:sp>
          <p:nvSpPr>
            <p:cNvPr id="64" name="í$ļïḍê"/>
            <p:cNvSpPr/>
            <p:nvPr/>
          </p:nvSpPr>
          <p:spPr bwMode="auto">
            <a:xfrm>
              <a:off x="7229049" y="2279686"/>
              <a:ext cx="722560" cy="72256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65" name="ísľidé"/>
            <p:cNvSpPr/>
            <p:nvPr/>
          </p:nvSpPr>
          <p:spPr bwMode="auto">
            <a:xfrm>
              <a:off x="7264362" y="2314999"/>
              <a:ext cx="651934" cy="651934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</p:grpSp>
      <p:grpSp>
        <p:nvGrpSpPr>
          <p:cNvPr id="56" name="îṡļïďê"/>
          <p:cNvGrpSpPr/>
          <p:nvPr/>
        </p:nvGrpSpPr>
        <p:grpSpPr>
          <a:xfrm>
            <a:off x="3482351" y="2624826"/>
            <a:ext cx="996787" cy="996787"/>
            <a:chOff x="4038600" y="1181870"/>
            <a:chExt cx="844550" cy="844550"/>
          </a:xfrm>
        </p:grpSpPr>
        <p:sp>
          <p:nvSpPr>
            <p:cNvPr id="58" name="iṩliḓê"/>
            <p:cNvSpPr/>
            <p:nvPr/>
          </p:nvSpPr>
          <p:spPr bwMode="auto">
            <a:xfrm>
              <a:off x="4038600" y="1181870"/>
              <a:ext cx="844550" cy="84455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59" name="iŝḷïďé"/>
            <p:cNvSpPr/>
            <p:nvPr/>
          </p:nvSpPr>
          <p:spPr bwMode="auto">
            <a:xfrm>
              <a:off x="4079875" y="1223145"/>
              <a:ext cx="762000" cy="7620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</p:grpSp>
      <p:grpSp>
        <p:nvGrpSpPr>
          <p:cNvPr id="44" name="iSḻïḍé"/>
          <p:cNvGrpSpPr/>
          <p:nvPr/>
        </p:nvGrpSpPr>
        <p:grpSpPr>
          <a:xfrm>
            <a:off x="2917552" y="3314588"/>
            <a:ext cx="996787" cy="996787"/>
            <a:chOff x="4217683" y="3895732"/>
            <a:chExt cx="722560" cy="722560"/>
          </a:xfrm>
        </p:grpSpPr>
        <p:sp>
          <p:nvSpPr>
            <p:cNvPr id="53" name="iś1îḓê"/>
            <p:cNvSpPr/>
            <p:nvPr/>
          </p:nvSpPr>
          <p:spPr bwMode="auto">
            <a:xfrm>
              <a:off x="4217683" y="3895732"/>
              <a:ext cx="722560" cy="72256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  <p:sp>
          <p:nvSpPr>
            <p:cNvPr id="54" name="ïṡḷïḋé"/>
            <p:cNvSpPr/>
            <p:nvPr/>
          </p:nvSpPr>
          <p:spPr bwMode="auto">
            <a:xfrm>
              <a:off x="4252996" y="3931045"/>
              <a:ext cx="651934" cy="651934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1600"/>
            </a:p>
          </p:txBody>
        </p:sp>
      </p:grpSp>
      <p:sp>
        <p:nvSpPr>
          <p:cNvPr id="23" name="矩形 22"/>
          <p:cNvSpPr/>
          <p:nvPr/>
        </p:nvSpPr>
        <p:spPr>
          <a:xfrm>
            <a:off x="3010612" y="1233783"/>
            <a:ext cx="941581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98766" y="1199735"/>
            <a:ext cx="224452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跳舞，狂欢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0294" y="1980398"/>
            <a:ext cx="178299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关门做功课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18075" y="2014735"/>
            <a:ext cx="994424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苦闷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63198" y="2836698"/>
            <a:ext cx="187290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冲出来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65129" y="2836987"/>
            <a:ext cx="103123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自由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59150" y="3526749"/>
            <a:ext cx="173411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急急忙忙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42627" y="3526749"/>
            <a:ext cx="1146637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依恋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7896" y="3526749"/>
            <a:ext cx="174291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扬起双臂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>
            <a:stCxn id="23" idx="3"/>
            <a:endCxn id="67" idx="1"/>
          </p:cNvCxnSpPr>
          <p:nvPr/>
        </p:nvCxnSpPr>
        <p:spPr>
          <a:xfrm flipV="1">
            <a:off x="3952193" y="1451920"/>
            <a:ext cx="546573" cy="34048"/>
          </a:xfrm>
          <a:prstGeom prst="line">
            <a:avLst/>
          </a:prstGeom>
          <a:ln w="28575">
            <a:solidFill>
              <a:srgbClr val="C050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4410167" y="2266629"/>
            <a:ext cx="546573" cy="1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4459150" y="3123218"/>
            <a:ext cx="546573" cy="1"/>
          </a:xfrm>
          <a:prstGeom prst="line">
            <a:avLst/>
          </a:prstGeom>
          <a:ln w="28575">
            <a:solidFill>
              <a:srgbClr val="8064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3912577" y="3812981"/>
            <a:ext cx="546573" cy="1"/>
          </a:xfrm>
          <a:prstGeom prst="line">
            <a:avLst/>
          </a:prstGeom>
          <a:ln w="28575">
            <a:solidFill>
              <a:srgbClr val="9BBB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7" grpId="0"/>
      <p:bldP spid="4" grpId="0"/>
      <p:bldP spid="20" grpId="0"/>
      <p:bldP spid="21" grpId="0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017901" y="1190725"/>
            <a:ext cx="214301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真假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632114" y="1391858"/>
            <a:ext cx="357188" cy="1140024"/>
          </a:xfrm>
          <a:prstGeom prst="leftBrace">
            <a:avLst>
              <a:gd name="adj1" fmla="val 3314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89302" y="2041985"/>
            <a:ext cx="211683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请假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825999" y="1506300"/>
            <a:ext cx="997124" cy="7155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84723" y="1150668"/>
            <a:ext cx="160813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b="1" err="1">
                <a:solidFill>
                  <a:srgbClr val="0033CC"/>
                </a:solidFill>
                <a:latin typeface="宋体" panose="02010600030101010101" pitchFamily="2" charset="-122"/>
              </a:rPr>
              <a:t>jiǎ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5358" y="1961870"/>
            <a:ext cx="124321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200" b="1" err="1">
                <a:solidFill>
                  <a:srgbClr val="0033CC"/>
                </a:solidFill>
                <a:latin typeface="宋体" panose="02010600030101010101" pitchFamily="2" charset="-122"/>
              </a:rPr>
              <a:t>jià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20"/>
          <p:cNvSpPr txBox="1"/>
          <p:nvPr/>
        </p:nvSpPr>
        <p:spPr>
          <a:xfrm>
            <a:off x="971600" y="3125825"/>
            <a:ext cx="7797349" cy="120757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运用：爸爸说，</a:t>
            </a:r>
            <a:r>
              <a:rPr lang="zh-CN" altLang="en-US" sz="2800" b="1">
                <a:solidFill>
                  <a:srgbClr val="3860D7"/>
                </a:solidFill>
                <a:latin typeface="宋体" panose="02010600030101010101" pitchFamily="2" charset="-122"/>
              </a:rPr>
              <a:t>假（   ）</a:t>
            </a:r>
            <a:r>
              <a:rPr lang="zh-CN" altLang="en-US" sz="2800" b="1">
                <a:latin typeface="宋体" panose="02010600030101010101" pitchFamily="2" charset="-122"/>
              </a:rPr>
              <a:t>如我这次期末考试考得好，</a:t>
            </a: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</a:rPr>
              <a:t>寒假（   ）</a:t>
            </a:r>
            <a:r>
              <a:rPr lang="zh-CN" altLang="en-US" sz="2800" b="1">
                <a:latin typeface="宋体" panose="02010600030101010101" pitchFamily="2" charset="-122"/>
              </a:rPr>
              <a:t>就带我去旅游。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20235" y="3167426"/>
            <a:ext cx="8880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rgbClr val="3860D7"/>
                </a:solidFill>
                <a:latin typeface="宋体" panose="02010600030101010101" pitchFamily="2" charset="-122"/>
              </a:rPr>
              <a:t>jiǎ</a:t>
            </a:r>
            <a:endParaRPr lang="en-US" altLang="zh-CN" sz="28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40115" y="3690646"/>
            <a:ext cx="8880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rgbClr val="3860D7"/>
                </a:solidFill>
                <a:latin typeface="宋体" panose="02010600030101010101" pitchFamily="2" charset="-122"/>
              </a:rPr>
              <a:t>jià</a:t>
            </a:r>
            <a:endParaRPr lang="en-US" altLang="zh-CN" sz="2800" b="1">
              <a:solidFill>
                <a:srgbClr val="3860D7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4141" y="972778"/>
            <a:ext cx="3373049" cy="1886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矩形 22"/>
          <p:cNvSpPr/>
          <p:nvPr/>
        </p:nvSpPr>
        <p:spPr>
          <a:xfrm>
            <a:off x="1475656" y="297974"/>
            <a:ext cx="1423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4865" y="562815"/>
            <a:ext cx="1694271" cy="1465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8000" b="1">
                <a:solidFill>
                  <a:srgbClr val="FF6600"/>
                </a:solidFill>
                <a:latin typeface="宋体" panose="02010600030101010101" pitchFamily="2" charset="-122"/>
              </a:rPr>
              <a:t>舞</a:t>
            </a:r>
            <a:endParaRPr lang="zh-CN" altLang="zh-CN" sz="8000" b="1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pic>
        <p:nvPicPr>
          <p:cNvPr id="2050" name="Picture 2" descr="MK1-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2488204"/>
            <a:ext cx="864096" cy="9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864155" y="3651870"/>
            <a:ext cx="1944216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甲骨文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2051" name="Picture 3" descr="MK1-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8998" y="2488204"/>
            <a:ext cx="810857" cy="9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034347" y="3651870"/>
            <a:ext cx="144016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金文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2052" name="Picture 4" descr="MK1-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1109" y="2258553"/>
            <a:ext cx="629303" cy="139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857570" y="3651870"/>
            <a:ext cx="139637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小篆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1665" y="2188698"/>
            <a:ext cx="108605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7200" b="1">
                <a:latin typeface="宋体" panose="02010600030101010101" pitchFamily="2" charset="-122"/>
              </a:rPr>
              <a:t>舞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5185" y="3651870"/>
            <a:ext cx="1379009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楷书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2596587" y="2703033"/>
            <a:ext cx="423568" cy="504056"/>
          </a:xfrm>
          <a:prstGeom prst="rightArrow">
            <a:avLst/>
          </a:prstGeom>
          <a:solidFill>
            <a:srgbClr val="FF6600"/>
          </a:solidFill>
          <a:ln>
            <a:solidFill>
              <a:srgbClr val="E8F3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/>
          <p:cNvSpPr/>
          <p:nvPr/>
        </p:nvSpPr>
        <p:spPr>
          <a:xfrm>
            <a:off x="4488698" y="2703033"/>
            <a:ext cx="423568" cy="504056"/>
          </a:xfrm>
          <a:prstGeom prst="rightArrow">
            <a:avLst/>
          </a:prstGeom>
          <a:solidFill>
            <a:srgbClr val="FF6600"/>
          </a:solidFill>
          <a:ln>
            <a:solidFill>
              <a:srgbClr val="E8F3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/>
          <p:cNvSpPr/>
          <p:nvPr/>
        </p:nvSpPr>
        <p:spPr>
          <a:xfrm>
            <a:off x="6199255" y="2703033"/>
            <a:ext cx="423568" cy="504056"/>
          </a:xfrm>
          <a:prstGeom prst="rightArrow">
            <a:avLst/>
          </a:prstGeom>
          <a:solidFill>
            <a:srgbClr val="FF6600"/>
          </a:solidFill>
          <a:ln>
            <a:solidFill>
              <a:srgbClr val="E8F3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209019" y="740388"/>
            <a:ext cx="4725962" cy="1328584"/>
            <a:chOff x="2465604" y="534999"/>
            <a:chExt cx="4725962" cy="132858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5604" y="534999"/>
              <a:ext cx="1137486" cy="132858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054080" y="534999"/>
              <a:ext cx="1137486" cy="132858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  <p:bldP spid="10" grpId="0"/>
      <p:bldP spid="4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457953"/>
            <a:ext cx="129231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8000" b="1">
                <a:solidFill>
                  <a:srgbClr val="FF6600"/>
                </a:solidFill>
                <a:latin typeface="宋体" panose="02010600030101010101" pitchFamily="2" charset="-122"/>
              </a:rPr>
              <a:t>罚</a:t>
            </a:r>
            <a:endParaRPr lang="zh-CN" altLang="en-US" sz="8000" b="1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2116059"/>
            <a:ext cx="3733333" cy="257142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04048" y="578747"/>
            <a:ext cx="1944216" cy="1451182"/>
            <a:chOff x="5004048" y="578747"/>
            <a:chExt cx="1944216" cy="145118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4048" y="578747"/>
              <a:ext cx="1193406" cy="145118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6012160" y="1376699"/>
              <a:ext cx="936104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zh-CN" sz="2800" b="1">
                  <a:latin typeface="宋体" panose="02010600030101010101" pitchFamily="2" charset="-122"/>
                </a:rPr>
                <a:t>小篆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7" name="文本框 20"/>
          <p:cNvSpPr txBox="1"/>
          <p:nvPr/>
        </p:nvSpPr>
        <p:spPr>
          <a:xfrm>
            <a:off x="5819679" y="2497903"/>
            <a:ext cx="2652191" cy="17727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“网”指法律；“言”指判决；“刀”指用刑。</a:t>
            </a:r>
            <a:endParaRPr lang="zh-CN" altLang="en-US" sz="2800" b="1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21" t="28814" r="28934" b="31981"/>
          <a:stretch>
            <a:fillRect/>
          </a:stretch>
        </p:blipFill>
        <p:spPr>
          <a:xfrm>
            <a:off x="4902266" y="2897717"/>
            <a:ext cx="864096" cy="10081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21" t="28814" r="28934" b="31981"/>
          <a:stretch>
            <a:fillRect/>
          </a:stretch>
        </p:blipFill>
        <p:spPr>
          <a:xfrm>
            <a:off x="4039683" y="800282"/>
            <a:ext cx="864096" cy="10081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27534"/>
            <a:ext cx="7344816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轻声读课文，找找自己觉得难读通、读顺的句子，多读多练。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995686"/>
            <a:ext cx="7488832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于是，一群一群的花从无人知道的地方突然跑出来，在绿草上跳舞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狂欢。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spcBef>
                <a:spcPts val="1200"/>
              </a:spcBef>
              <a:buFont typeface="Wingdings" panose="05000000000000000000" pitchFamily="2" charset="2"/>
              <a:buChar char="u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我自然能够猜得出他们是对谁扬起双臂来，他们也有他们的妈妈，就像我有我自己的妈妈一样。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564" y="860979"/>
            <a:ext cx="6336704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默读课文，初步感知课文大意。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564" y="1725075"/>
            <a:ext cx="7848872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标出自然段序号。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分自然段边读边思考：根据课文内容能想象出哪些画面？可以画出文中关键词语帮助想象。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000" y="339501"/>
            <a:ext cx="2958157" cy="4219166"/>
          </a:xfrm>
          <a:prstGeom prst="rect">
            <a:avLst/>
          </a:prstGeom>
          <a:ln>
            <a:noFill/>
          </a:ln>
          <a:effectLst>
            <a:outerShdw blurRad="2921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427984" y="987574"/>
            <a:ext cx="3580220" cy="146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画面一：</a:t>
            </a:r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阵雨落下时，花儿在绿草上跳舞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，</a:t>
            </a: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</a:rPr>
              <a:t>狂欢。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7984" y="2521442"/>
            <a:ext cx="358022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400" b="1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</a:rPr>
              <a:t>画面二：</a:t>
            </a:r>
            <a:endParaRPr lang="en-US" altLang="zh-CN" sz="2400" b="1">
              <a:solidFill>
                <a:schemeClr val="accent5">
                  <a:lumMod val="75000"/>
                </a:schemeClr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</a:rPr>
              <a:t>关了门做功课的花朵们，雨一来就放假了。</a:t>
            </a:r>
            <a:endParaRPr lang="zh-CN" altLang="zh-CN" sz="2400" b="1">
              <a:solidFill>
                <a:schemeClr val="accent5">
                  <a:lumMod val="7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1066208"/>
            <a:ext cx="2664296" cy="732552"/>
          </a:xfrm>
          <a:prstGeom prst="rect">
            <a:avLst/>
          </a:prstGeom>
          <a:noFill/>
          <a:ln>
            <a:solidFill>
              <a:srgbClr val="FC8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24" y="1798760"/>
            <a:ext cx="2664296" cy="48495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2682</Words>
  <Application>WPS 演示</Application>
  <PresentationFormat>On-screen Show (16:9)</PresentationFormat>
  <Paragraphs>307</Paragraphs>
  <Slides>35</Slides>
  <Notes>3</Notes>
  <HiddenSlides>0</HiddenSlides>
  <MMClips>3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Times New Roman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2</cp:revision>
  <dcterms:created xsi:type="dcterms:W3CDTF">2016-10-29T08:56:00Z</dcterms:created>
  <dcterms:modified xsi:type="dcterms:W3CDTF">2023-09-25T16:48:34Z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B140BEC639944B099C683FFF20E5D4DB_12</vt:lpwstr>
  </property>
</Properties>
</file>