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  <p:sldMasterId id="2147483667" r:id="rId4"/>
  </p:sldMasterIdLst>
  <p:notesMasterIdLst>
    <p:notesMasterId r:id="rId7"/>
  </p:notesMasterIdLst>
  <p:sldIdLst>
    <p:sldId id="1034" r:id="rId5"/>
    <p:sldId id="698" r:id="rId6"/>
    <p:sldId id="1008" r:id="rId8"/>
    <p:sldId id="1009" r:id="rId9"/>
    <p:sldId id="1010" r:id="rId10"/>
    <p:sldId id="1011" r:id="rId11"/>
    <p:sldId id="1012" r:id="rId12"/>
    <p:sldId id="1013" r:id="rId13"/>
    <p:sldId id="1014" r:id="rId14"/>
    <p:sldId id="1015" r:id="rId15"/>
    <p:sldId id="1016" r:id="rId16"/>
    <p:sldId id="1017" r:id="rId17"/>
    <p:sldId id="1018" r:id="rId18"/>
    <p:sldId id="1019" r:id="rId19"/>
    <p:sldId id="1030" r:id="rId20"/>
    <p:sldId id="1021" r:id="rId21"/>
    <p:sldId id="1022" r:id="rId22"/>
    <p:sldId id="1023" r:id="rId23"/>
    <p:sldId id="1024" r:id="rId24"/>
    <p:sldId id="1031" r:id="rId25"/>
    <p:sldId id="1054" r:id="rId26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8" userDrawn="1">
          <p15:clr>
            <a:srgbClr val="A4A3A4"/>
          </p15:clr>
        </p15:guide>
        <p15:guide id="2" pos="332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4F9"/>
    <a:srgbClr val="DEE2E4"/>
    <a:srgbClr val="DDDFE1"/>
    <a:srgbClr val="FFFFFF"/>
    <a:srgbClr val="F2B268"/>
    <a:srgbClr val="D2DDF5"/>
    <a:srgbClr val="34A471"/>
    <a:srgbClr val="595959"/>
    <a:srgbClr val="A5590F"/>
    <a:srgbClr val="00A3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44" d="100"/>
          <a:sy n="144" d="100"/>
        </p:scale>
        <p:origin x="-684" y="-90"/>
      </p:cViewPr>
      <p:guideLst>
        <p:guide orient="horz" pos="2058"/>
        <p:guide pos="33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319" cy="7631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1" Type="http://schemas.openxmlformats.org/officeDocument/2006/relationships/tags" Target="tags/tag1.xml"/><Relationship Id="rId30" Type="http://schemas.openxmlformats.org/officeDocument/2006/relationships/commentAuthors" Target="commentAuthors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741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072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游戏导入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复习导入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课堂游戏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方法小结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知识小结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6"/>
            <a:ext cx="6858000" cy="1791114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75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53"/>
            <a:ext cx="6858000" cy="1242108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0"/>
            </a:lvl3pPr>
            <a:lvl4pPr marL="771525" indent="0" algn="ctr">
              <a:buNone/>
              <a:defRPr sz="900"/>
            </a:lvl4pPr>
            <a:lvl5pPr marL="1029335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685" indent="0" algn="ctr">
              <a:buNone/>
              <a:defRPr sz="900"/>
            </a:lvl7pPr>
            <a:lvl8pPr marL="1800860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0BA6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5175" y="96838"/>
            <a:ext cx="1306513" cy="398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7155"/>
            <a:ext cx="129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4" Type="http://schemas.openxmlformats.org/officeDocument/2006/relationships/theme" Target="../theme/theme2.xml"/><Relationship Id="rId13" Type="http://schemas.openxmlformats.org/officeDocument/2006/relationships/image" Target="../media/image8.jpeg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6.wav"/><Relationship Id="rId1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2.png"/><Relationship Id="rId2" Type="http://schemas.openxmlformats.org/officeDocument/2006/relationships/image" Target="../media/image30.png"/><Relationship Id="rId1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2.png"/><Relationship Id="rId3" Type="http://schemas.openxmlformats.org/officeDocument/2006/relationships/image" Target="../media/image43.png"/><Relationship Id="rId2" Type="http://schemas.openxmlformats.org/officeDocument/2006/relationships/image" Target="../media/image31.png"/><Relationship Id="rId1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9.xml"/><Relationship Id="rId3" Type="http://schemas.openxmlformats.org/officeDocument/2006/relationships/audio" Target="../media/audio3.wav"/><Relationship Id="rId2" Type="http://schemas.openxmlformats.org/officeDocument/2006/relationships/audio" Target="../media/audio5.wav"/><Relationship Id="rId1" Type="http://schemas.openxmlformats.org/officeDocument/2006/relationships/audio" Target="../media/audio2.wav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audio" Target="../media/audio2.wav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audio" Target="../media/audio4.wav"/><Relationship Id="rId2" Type="http://schemas.openxmlformats.org/officeDocument/2006/relationships/audio" Target="../media/audio2.wav"/><Relationship Id="rId1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3.wav"/><Relationship Id="rId2" Type="http://schemas.openxmlformats.org/officeDocument/2006/relationships/audio" Target="../media/audio5.wav"/><Relationship Id="rId1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I(BIM]8ERQGTX6D[A%FY%9D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17371" y="1883093"/>
            <a:ext cx="3021806" cy="29451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189038" y="1484313"/>
            <a:ext cx="6765925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用长方体或正方体可以拼组出不同形状的立体图形；用圆面相同的圆柱可以拼成更高的圆柱。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23"/>
          <p:cNvSpPr txBox="1"/>
          <p:nvPr/>
        </p:nvSpPr>
        <p:spPr>
          <a:xfrm>
            <a:off x="3009900" y="589280"/>
            <a:ext cx="26974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（教材P35 做一做）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20482" name="Picture 6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9638" y="2283143"/>
            <a:ext cx="7323137" cy="1868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Box 5"/>
          <p:cNvSpPr txBox="1"/>
          <p:nvPr/>
        </p:nvSpPr>
        <p:spPr>
          <a:xfrm>
            <a:off x="606425" y="1203643"/>
            <a:ext cx="84328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buSzTx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哪些是用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   拼成的？在（   ）里画“√”。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36650" y="3700780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41925" y="3691255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20486" name="Picture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558" r="4747" b="8594"/>
          <a:stretch>
            <a:fillRect/>
          </a:stretch>
        </p:blipFill>
        <p:spPr>
          <a:xfrm>
            <a:off x="2633663" y="1186180"/>
            <a:ext cx="563562" cy="557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3"/>
          <p:cNvPicPr>
            <a:picLocks noChangeAspect="1"/>
          </p:cNvPicPr>
          <p:nvPr/>
        </p:nvPicPr>
        <p:blipFill>
          <a:blip r:embed="rId1" cstate="print"/>
          <a:srcRect l="54857" t="59598" r="25277" b="677"/>
          <a:stretch>
            <a:fillRect/>
          </a:stretch>
        </p:blipFill>
        <p:spPr>
          <a:xfrm>
            <a:off x="5832475" y="3032125"/>
            <a:ext cx="913130" cy="9664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TextBox 2"/>
          <p:cNvSpPr txBox="1"/>
          <p:nvPr/>
        </p:nvSpPr>
        <p:spPr>
          <a:xfrm>
            <a:off x="795338" y="1099820"/>
            <a:ext cx="794067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所有的积木都要用上，看谁搭得又稳又高。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537" name="文本框 3"/>
          <p:cNvSpPr txBox="1"/>
          <p:nvPr/>
        </p:nvSpPr>
        <p:spPr>
          <a:xfrm>
            <a:off x="2811463" y="260033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36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页例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06195" y="2033905"/>
            <a:ext cx="2026285" cy="10394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99205" y="2264410"/>
            <a:ext cx="754380" cy="7696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2830" y="2264410"/>
            <a:ext cx="1165860" cy="685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70660" y="3350895"/>
            <a:ext cx="2423160" cy="6172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 l="-1274" r="53609" b="1440"/>
          <a:stretch>
            <a:fillRect/>
          </a:stretch>
        </p:blipFill>
        <p:spPr>
          <a:xfrm>
            <a:off x="4102100" y="3359785"/>
            <a:ext cx="1140460" cy="6083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22795" y="3267075"/>
            <a:ext cx="1089660" cy="7010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 219"/>
          <p:cNvSpPr/>
          <p:nvPr/>
        </p:nvSpPr>
        <p:spPr>
          <a:xfrm>
            <a:off x="898525" y="728663"/>
            <a:ext cx="2849563" cy="552450"/>
          </a:xfrm>
          <a:prstGeom prst="roundRect">
            <a:avLst>
              <a:gd name="adj" fmla="val 50000"/>
            </a:avLst>
          </a:prstGeom>
          <a:solidFill>
            <a:srgbClr val="FB92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trike="noStrike" noProof="1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要做什么？</a:t>
            </a:r>
            <a:endParaRPr lang="zh-CN" altLang="en-US" sz="3200" b="1" strike="noStrike" noProof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6626" name="Picture 2" descr="F:\1.有关教学课件\123\新画人物图\女01 11拷贝.png女01 11拷贝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6286500" y="2059940"/>
            <a:ext cx="948690" cy="11201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圆角矩形标注 2"/>
          <p:cNvSpPr/>
          <p:nvPr/>
        </p:nvSpPr>
        <p:spPr>
          <a:xfrm>
            <a:off x="1402080" y="1962150"/>
            <a:ext cx="4073525" cy="1371600"/>
          </a:xfrm>
          <a:prstGeom prst="wedgeRoundRectCallout">
            <a:avLst>
              <a:gd name="adj1" fmla="val 66667"/>
              <a:gd name="adj2" fmla="val 12799"/>
              <a:gd name="adj3" fmla="val 16667"/>
            </a:avLst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要用所有的积木搭，看谁搭得又稳又高。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024380" y="2639060"/>
            <a:ext cx="2592070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3582035" y="2656205"/>
            <a:ext cx="523240" cy="523240"/>
          </a:xfrm>
          <a:prstGeom prst="ellipse">
            <a:avLst/>
          </a:prstGeom>
          <a:noFill/>
          <a:ln w="508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361498" y="2645728"/>
            <a:ext cx="533400" cy="533400"/>
          </a:xfrm>
          <a:prstGeom prst="ellipse">
            <a:avLst/>
          </a:prstGeom>
          <a:noFill/>
          <a:ln w="508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455930" y="860425"/>
            <a:ext cx="7941945" cy="4079875"/>
          </a:xfrm>
          <a:prstGeom prst="rect">
            <a:avLst/>
          </a:prstGeom>
          <a:solidFill>
            <a:srgbClr val="E5F4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 219"/>
          <p:cNvSpPr/>
          <p:nvPr/>
        </p:nvSpPr>
        <p:spPr>
          <a:xfrm>
            <a:off x="2676525" y="140653"/>
            <a:ext cx="2601913" cy="552450"/>
          </a:xfrm>
          <a:prstGeom prst="roundRect">
            <a:avLst>
              <a:gd name="adj" fmla="val 50000"/>
            </a:avLst>
          </a:prstGeom>
          <a:solidFill>
            <a:srgbClr val="FB92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trike="noStrike" noProof="1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怎样搭呢？</a:t>
            </a:r>
            <a:endParaRPr lang="zh-CN" altLang="en-US" sz="3200" b="1" strike="noStrike" noProof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E6F7FE">
                  <a:alpha val="100000"/>
                </a:srgbClr>
              </a:clrFrom>
              <a:clrTo>
                <a:srgbClr val="E6F7FE">
                  <a:alpha val="100000"/>
                  <a:alpha val="0"/>
                </a:srgbClr>
              </a:clrTo>
            </a:clrChange>
          </a:blip>
          <a:srcRect l="5617" t="38013" r="56788" b="49990"/>
          <a:stretch>
            <a:fillRect/>
          </a:stretch>
        </p:blipFill>
        <p:spPr>
          <a:xfrm>
            <a:off x="859790" y="897255"/>
            <a:ext cx="4175125" cy="18110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575" h="2852">
                <a:moveTo>
                  <a:pt x="6575" y="0"/>
                </a:moveTo>
                <a:lnTo>
                  <a:pt x="6575" y="418"/>
                </a:lnTo>
                <a:lnTo>
                  <a:pt x="4749" y="418"/>
                </a:lnTo>
                <a:lnTo>
                  <a:pt x="4749" y="2852"/>
                </a:lnTo>
                <a:lnTo>
                  <a:pt x="0" y="2852"/>
                </a:lnTo>
                <a:lnTo>
                  <a:pt x="0" y="0"/>
                </a:lnTo>
                <a:lnTo>
                  <a:pt x="6575" y="0"/>
                </a:lnTo>
                <a:close/>
              </a:path>
            </a:pathLst>
          </a:cu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E6F7FE">
                  <a:alpha val="100000"/>
                </a:srgbClr>
              </a:clrFrom>
              <a:clrTo>
                <a:srgbClr val="E6F7FE">
                  <a:alpha val="100000"/>
                  <a:alpha val="0"/>
                </a:srgbClr>
              </a:clrTo>
            </a:clrChange>
          </a:blip>
          <a:srcRect l="32771" t="39771" r="55170" b="48068"/>
          <a:stretch>
            <a:fillRect/>
          </a:stretch>
        </p:blipFill>
        <p:spPr>
          <a:xfrm>
            <a:off x="3600450" y="1221105"/>
            <a:ext cx="1339215" cy="183578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109" h="2891">
                <a:moveTo>
                  <a:pt x="1826" y="0"/>
                </a:moveTo>
                <a:lnTo>
                  <a:pt x="2109" y="0"/>
                </a:lnTo>
                <a:lnTo>
                  <a:pt x="2109" y="2891"/>
                </a:lnTo>
                <a:lnTo>
                  <a:pt x="0" y="2891"/>
                </a:lnTo>
                <a:lnTo>
                  <a:pt x="0" y="2434"/>
                </a:lnTo>
                <a:lnTo>
                  <a:pt x="1826" y="2434"/>
                </a:lnTo>
                <a:lnTo>
                  <a:pt x="1826" y="0"/>
                </a:lnTo>
                <a:close/>
              </a:path>
            </a:pathLst>
          </a:cu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E6F7FE">
                  <a:alpha val="100000"/>
                </a:srgbClr>
              </a:clrFrom>
              <a:clrTo>
                <a:srgbClr val="E6F7FE">
                  <a:alpha val="100000"/>
                  <a:alpha val="0"/>
                </a:srgbClr>
              </a:clrTo>
            </a:clrChange>
          </a:blip>
          <a:srcRect l="32771" t="39771" r="56788" b="49990"/>
          <a:stretch>
            <a:fillRect/>
          </a:stretch>
        </p:blipFill>
        <p:spPr>
          <a:xfrm>
            <a:off x="6043295" y="3056890"/>
            <a:ext cx="1159510" cy="15455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26" h="2434">
                <a:moveTo>
                  <a:pt x="1826" y="0"/>
                </a:moveTo>
                <a:lnTo>
                  <a:pt x="1826" y="2434"/>
                </a:lnTo>
                <a:lnTo>
                  <a:pt x="0" y="2434"/>
                </a:lnTo>
                <a:lnTo>
                  <a:pt x="0" y="0"/>
                </a:lnTo>
                <a:lnTo>
                  <a:pt x="1826" y="0"/>
                </a:lnTo>
                <a:close/>
              </a:path>
            </a:pathLst>
          </a:custGeom>
        </p:spPr>
      </p:pic>
      <p:sp>
        <p:nvSpPr>
          <p:cNvPr id="31" name="圆角矩形标注 30"/>
          <p:cNvSpPr/>
          <p:nvPr/>
        </p:nvSpPr>
        <p:spPr>
          <a:xfrm>
            <a:off x="4344035" y="874395"/>
            <a:ext cx="3380105" cy="1044575"/>
          </a:xfrm>
          <a:prstGeom prst="wedgeRoundRectCallout">
            <a:avLst>
              <a:gd name="adj1" fmla="val 63885"/>
              <a:gd name="adj2" fmla="val -5919"/>
              <a:gd name="adj3" fmla="val 16667"/>
            </a:avLst>
          </a:prstGeom>
          <a:solidFill>
            <a:schemeClr val="bg1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366895" y="1385570"/>
            <a:ext cx="30429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才能把球放稳呢？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381115" y="939165"/>
            <a:ext cx="13290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怎样搭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330065" y="939165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尽量往高搭，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16385" name="图片 4" descr="F:\1.有关教学课件\123\新画人物图\兔子2 拷贝.png兔子2 拷贝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8139430" y="693420"/>
            <a:ext cx="1004570" cy="1294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700" h="3204">
                <a:moveTo>
                  <a:pt x="0" y="0"/>
                </a:moveTo>
                <a:lnTo>
                  <a:pt x="2165" y="0"/>
                </a:lnTo>
                <a:lnTo>
                  <a:pt x="2165" y="261"/>
                </a:lnTo>
                <a:lnTo>
                  <a:pt x="1664" y="261"/>
                </a:lnTo>
                <a:cubicBezTo>
                  <a:pt x="1678" y="298"/>
                  <a:pt x="1717" y="329"/>
                  <a:pt x="1720" y="371"/>
                </a:cubicBezTo>
                <a:lnTo>
                  <a:pt x="2165" y="352"/>
                </a:lnTo>
                <a:lnTo>
                  <a:pt x="2165" y="436"/>
                </a:lnTo>
                <a:lnTo>
                  <a:pt x="2885" y="436"/>
                </a:lnTo>
                <a:lnTo>
                  <a:pt x="2885" y="0"/>
                </a:lnTo>
                <a:lnTo>
                  <a:pt x="3700" y="0"/>
                </a:lnTo>
                <a:lnTo>
                  <a:pt x="3700" y="3204"/>
                </a:lnTo>
                <a:lnTo>
                  <a:pt x="0" y="3204"/>
                </a:lnTo>
                <a:lnTo>
                  <a:pt x="0" y="309"/>
                </a:lnTo>
                <a:lnTo>
                  <a:pt x="16" y="369"/>
                </a:lnTo>
                <a:lnTo>
                  <a:pt x="599" y="350"/>
                </a:lnTo>
                <a:cubicBezTo>
                  <a:pt x="556" y="325"/>
                  <a:pt x="562" y="293"/>
                  <a:pt x="543" y="264"/>
                </a:cubicBezTo>
                <a:lnTo>
                  <a:pt x="0" y="264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</a:ln>
        </p:spPr>
      </p:pic>
      <p:pic>
        <p:nvPicPr>
          <p:cNvPr id="39" name="Picture 2" descr="E:\罗梦\人一数上\图片\69.png"/>
          <p:cNvPicPr>
            <a:picLocks noChangeAspect="1"/>
          </p:cNvPicPr>
          <p:nvPr/>
        </p:nvPicPr>
        <p:blipFill>
          <a:blip r:embed="rId3" cstate="print"/>
          <a:srcRect l="70941" t="28780"/>
          <a:stretch>
            <a:fillRect/>
          </a:stretch>
        </p:blipFill>
        <p:spPr>
          <a:xfrm>
            <a:off x="6166485" y="2294890"/>
            <a:ext cx="1036320" cy="23075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51" h="2784">
                <a:moveTo>
                  <a:pt x="0" y="0"/>
                </a:moveTo>
                <a:lnTo>
                  <a:pt x="1251" y="0"/>
                </a:lnTo>
                <a:lnTo>
                  <a:pt x="1251" y="2784"/>
                </a:lnTo>
                <a:lnTo>
                  <a:pt x="0" y="2784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455930" y="860425"/>
            <a:ext cx="7941945" cy="4079875"/>
          </a:xfrm>
          <a:prstGeom prst="rect">
            <a:avLst/>
          </a:prstGeom>
          <a:solidFill>
            <a:srgbClr val="E5F4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E6F7FE">
                  <a:alpha val="100000"/>
                </a:srgbClr>
              </a:clrFrom>
              <a:clrTo>
                <a:srgbClr val="E6F7FE">
                  <a:alpha val="100000"/>
                  <a:alpha val="0"/>
                </a:srgbClr>
              </a:clrTo>
            </a:clrChange>
          </a:blip>
          <a:srcRect l="46988" t="56075" r="15417" b="20306"/>
          <a:stretch>
            <a:fillRect/>
          </a:stretch>
        </p:blipFill>
        <p:spPr>
          <a:xfrm>
            <a:off x="5702935" y="2569845"/>
            <a:ext cx="2942590" cy="25133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875" h="5871">
                <a:moveTo>
                  <a:pt x="0" y="444"/>
                </a:moveTo>
                <a:lnTo>
                  <a:pt x="2825" y="0"/>
                </a:lnTo>
                <a:lnTo>
                  <a:pt x="3422" y="126"/>
                </a:lnTo>
                <a:lnTo>
                  <a:pt x="3703" y="409"/>
                </a:lnTo>
                <a:lnTo>
                  <a:pt x="6875" y="444"/>
                </a:lnTo>
                <a:lnTo>
                  <a:pt x="6875" y="1590"/>
                </a:lnTo>
                <a:lnTo>
                  <a:pt x="4758" y="1590"/>
                </a:lnTo>
                <a:lnTo>
                  <a:pt x="4758" y="2599"/>
                </a:lnTo>
                <a:cubicBezTo>
                  <a:pt x="4731" y="2586"/>
                  <a:pt x="4684" y="2574"/>
                  <a:pt x="4673" y="2574"/>
                </a:cubicBezTo>
                <a:lnTo>
                  <a:pt x="4672" y="2574"/>
                </a:lnTo>
                <a:lnTo>
                  <a:pt x="4671" y="2574"/>
                </a:lnTo>
                <a:lnTo>
                  <a:pt x="4671" y="2575"/>
                </a:lnTo>
                <a:lnTo>
                  <a:pt x="4670" y="2575"/>
                </a:lnTo>
                <a:lnTo>
                  <a:pt x="4653" y="2575"/>
                </a:lnTo>
                <a:lnTo>
                  <a:pt x="4646" y="2576"/>
                </a:lnTo>
                <a:lnTo>
                  <a:pt x="4641" y="2578"/>
                </a:lnTo>
                <a:cubicBezTo>
                  <a:pt x="4625" y="2578"/>
                  <a:pt x="4591" y="2576"/>
                  <a:pt x="4584" y="2575"/>
                </a:cubicBezTo>
                <a:cubicBezTo>
                  <a:pt x="4551" y="2571"/>
                  <a:pt x="4511" y="2569"/>
                  <a:pt x="4496" y="2569"/>
                </a:cubicBezTo>
                <a:lnTo>
                  <a:pt x="4487" y="2569"/>
                </a:lnTo>
                <a:cubicBezTo>
                  <a:pt x="4464" y="2569"/>
                  <a:pt x="4425" y="2572"/>
                  <a:pt x="4404" y="2574"/>
                </a:cubicBezTo>
                <a:cubicBezTo>
                  <a:pt x="4402" y="2574"/>
                  <a:pt x="4398" y="2575"/>
                  <a:pt x="4397" y="2575"/>
                </a:cubicBezTo>
                <a:cubicBezTo>
                  <a:pt x="4385" y="2576"/>
                  <a:pt x="4363" y="2578"/>
                  <a:pt x="4361" y="2578"/>
                </a:cubicBezTo>
                <a:lnTo>
                  <a:pt x="4351" y="2578"/>
                </a:lnTo>
                <a:lnTo>
                  <a:pt x="4347" y="2578"/>
                </a:lnTo>
                <a:cubicBezTo>
                  <a:pt x="4273" y="2577"/>
                  <a:pt x="4135" y="2631"/>
                  <a:pt x="4090" y="2663"/>
                </a:cubicBezTo>
                <a:cubicBezTo>
                  <a:pt x="4068" y="2676"/>
                  <a:pt x="4023" y="2699"/>
                  <a:pt x="3993" y="2715"/>
                </a:cubicBezTo>
                <a:cubicBezTo>
                  <a:pt x="3973" y="2725"/>
                  <a:pt x="3950" y="2737"/>
                  <a:pt x="3940" y="2742"/>
                </a:cubicBezTo>
                <a:lnTo>
                  <a:pt x="3938" y="2742"/>
                </a:lnTo>
                <a:cubicBezTo>
                  <a:pt x="3921" y="2751"/>
                  <a:pt x="3895" y="2763"/>
                  <a:pt x="3892" y="2765"/>
                </a:cubicBezTo>
                <a:cubicBezTo>
                  <a:pt x="3883" y="2769"/>
                  <a:pt x="3871" y="2775"/>
                  <a:pt x="3864" y="2778"/>
                </a:cubicBezTo>
                <a:cubicBezTo>
                  <a:pt x="3849" y="2786"/>
                  <a:pt x="3835" y="2793"/>
                  <a:pt x="3833" y="2794"/>
                </a:cubicBezTo>
                <a:lnTo>
                  <a:pt x="3889" y="2712"/>
                </a:lnTo>
                <a:cubicBezTo>
                  <a:pt x="3891" y="2710"/>
                  <a:pt x="3897" y="2701"/>
                  <a:pt x="3897" y="2701"/>
                </a:cubicBezTo>
                <a:cubicBezTo>
                  <a:pt x="3875" y="2733"/>
                  <a:pt x="3878" y="2724"/>
                  <a:pt x="3873" y="2732"/>
                </a:cubicBezTo>
                <a:lnTo>
                  <a:pt x="3873" y="2733"/>
                </a:lnTo>
                <a:lnTo>
                  <a:pt x="3871" y="2735"/>
                </a:lnTo>
                <a:lnTo>
                  <a:pt x="3867" y="2739"/>
                </a:lnTo>
                <a:cubicBezTo>
                  <a:pt x="3806" y="2800"/>
                  <a:pt x="3747" y="2933"/>
                  <a:pt x="3748" y="2976"/>
                </a:cubicBezTo>
                <a:lnTo>
                  <a:pt x="3748" y="2978"/>
                </a:lnTo>
                <a:lnTo>
                  <a:pt x="3748" y="2980"/>
                </a:lnTo>
                <a:lnTo>
                  <a:pt x="3748" y="2984"/>
                </a:lnTo>
                <a:cubicBezTo>
                  <a:pt x="3748" y="2990"/>
                  <a:pt x="3750" y="2999"/>
                  <a:pt x="3750" y="2998"/>
                </a:cubicBezTo>
                <a:lnTo>
                  <a:pt x="3750" y="3003"/>
                </a:lnTo>
                <a:cubicBezTo>
                  <a:pt x="3750" y="3059"/>
                  <a:pt x="3714" y="3163"/>
                  <a:pt x="3705" y="3185"/>
                </a:cubicBezTo>
                <a:cubicBezTo>
                  <a:pt x="3696" y="3206"/>
                  <a:pt x="3679" y="3252"/>
                  <a:pt x="3674" y="3270"/>
                </a:cubicBezTo>
                <a:cubicBezTo>
                  <a:pt x="3672" y="3277"/>
                  <a:pt x="3668" y="3289"/>
                  <a:pt x="3666" y="3295"/>
                </a:cubicBezTo>
                <a:cubicBezTo>
                  <a:pt x="3662" y="3306"/>
                  <a:pt x="3659" y="3316"/>
                  <a:pt x="3658" y="3319"/>
                </a:cubicBezTo>
                <a:lnTo>
                  <a:pt x="3657" y="3321"/>
                </a:lnTo>
                <a:lnTo>
                  <a:pt x="3657" y="3324"/>
                </a:lnTo>
                <a:cubicBezTo>
                  <a:pt x="3631" y="3385"/>
                  <a:pt x="3607" y="3496"/>
                  <a:pt x="3608" y="3540"/>
                </a:cubicBezTo>
                <a:lnTo>
                  <a:pt x="3608" y="3543"/>
                </a:lnTo>
                <a:lnTo>
                  <a:pt x="3608" y="3545"/>
                </a:lnTo>
                <a:lnTo>
                  <a:pt x="3608" y="3555"/>
                </a:lnTo>
                <a:cubicBezTo>
                  <a:pt x="3608" y="3564"/>
                  <a:pt x="3609" y="3579"/>
                  <a:pt x="3610" y="3588"/>
                </a:cubicBezTo>
                <a:cubicBezTo>
                  <a:pt x="3610" y="3596"/>
                  <a:pt x="3610" y="3603"/>
                  <a:pt x="3610" y="3605"/>
                </a:cubicBezTo>
                <a:lnTo>
                  <a:pt x="3610" y="3609"/>
                </a:lnTo>
                <a:cubicBezTo>
                  <a:pt x="3612" y="3624"/>
                  <a:pt x="3614" y="3659"/>
                  <a:pt x="3614" y="3671"/>
                </a:cubicBezTo>
                <a:lnTo>
                  <a:pt x="3614" y="4431"/>
                </a:lnTo>
                <a:cubicBezTo>
                  <a:pt x="3614" y="4455"/>
                  <a:pt x="3610" y="4488"/>
                  <a:pt x="3608" y="4496"/>
                </a:cubicBezTo>
                <a:lnTo>
                  <a:pt x="3608" y="4500"/>
                </a:lnTo>
                <a:cubicBezTo>
                  <a:pt x="3607" y="4516"/>
                  <a:pt x="3605" y="4543"/>
                  <a:pt x="3605" y="4548"/>
                </a:cubicBezTo>
                <a:lnTo>
                  <a:pt x="3605" y="4560"/>
                </a:lnTo>
                <a:cubicBezTo>
                  <a:pt x="3604" y="4614"/>
                  <a:pt x="3644" y="4699"/>
                  <a:pt x="3664" y="4723"/>
                </a:cubicBezTo>
                <a:cubicBezTo>
                  <a:pt x="3677" y="4745"/>
                  <a:pt x="3703" y="4789"/>
                  <a:pt x="3709" y="4807"/>
                </a:cubicBezTo>
                <a:cubicBezTo>
                  <a:pt x="3714" y="4821"/>
                  <a:pt x="3723" y="4843"/>
                  <a:pt x="3724" y="4845"/>
                </a:cubicBezTo>
                <a:lnTo>
                  <a:pt x="3724" y="4847"/>
                </a:lnTo>
                <a:cubicBezTo>
                  <a:pt x="3760" y="4907"/>
                  <a:pt x="3780" y="5030"/>
                  <a:pt x="3779" y="5075"/>
                </a:cubicBezTo>
                <a:lnTo>
                  <a:pt x="3779" y="5078"/>
                </a:lnTo>
                <a:lnTo>
                  <a:pt x="3779" y="5080"/>
                </a:lnTo>
                <a:lnTo>
                  <a:pt x="3779" y="5091"/>
                </a:lnTo>
                <a:cubicBezTo>
                  <a:pt x="3779" y="5121"/>
                  <a:pt x="3772" y="5173"/>
                  <a:pt x="3768" y="5196"/>
                </a:cubicBezTo>
                <a:cubicBezTo>
                  <a:pt x="3767" y="5205"/>
                  <a:pt x="3765" y="5215"/>
                  <a:pt x="3766" y="5217"/>
                </a:cubicBezTo>
                <a:lnTo>
                  <a:pt x="3766" y="5234"/>
                </a:lnTo>
                <a:lnTo>
                  <a:pt x="3766" y="5241"/>
                </a:lnTo>
                <a:cubicBezTo>
                  <a:pt x="3770" y="5396"/>
                  <a:pt x="3581" y="5537"/>
                  <a:pt x="3491" y="5531"/>
                </a:cubicBezTo>
                <a:lnTo>
                  <a:pt x="3486" y="5531"/>
                </a:lnTo>
                <a:lnTo>
                  <a:pt x="3474" y="5531"/>
                </a:lnTo>
                <a:cubicBezTo>
                  <a:pt x="3446" y="5531"/>
                  <a:pt x="3408" y="5520"/>
                  <a:pt x="3394" y="5515"/>
                </a:cubicBezTo>
                <a:lnTo>
                  <a:pt x="3393" y="5515"/>
                </a:lnTo>
                <a:lnTo>
                  <a:pt x="3391" y="5514"/>
                </a:lnTo>
                <a:lnTo>
                  <a:pt x="3389" y="5514"/>
                </a:lnTo>
                <a:cubicBezTo>
                  <a:pt x="3363" y="5504"/>
                  <a:pt x="3310" y="5494"/>
                  <a:pt x="3284" y="5494"/>
                </a:cubicBezTo>
                <a:lnTo>
                  <a:pt x="3283" y="5494"/>
                </a:lnTo>
                <a:lnTo>
                  <a:pt x="3281" y="5494"/>
                </a:lnTo>
                <a:lnTo>
                  <a:pt x="3280" y="5494"/>
                </a:lnTo>
                <a:lnTo>
                  <a:pt x="3278" y="5494"/>
                </a:lnTo>
                <a:lnTo>
                  <a:pt x="3277" y="5495"/>
                </a:lnTo>
                <a:lnTo>
                  <a:pt x="3265" y="5495"/>
                </a:lnTo>
                <a:cubicBezTo>
                  <a:pt x="3244" y="5495"/>
                  <a:pt x="3211" y="5496"/>
                  <a:pt x="3203" y="5498"/>
                </a:cubicBezTo>
                <a:lnTo>
                  <a:pt x="3198" y="5498"/>
                </a:lnTo>
                <a:cubicBezTo>
                  <a:pt x="3182" y="5500"/>
                  <a:pt x="3151" y="5502"/>
                  <a:pt x="3146" y="5501"/>
                </a:cubicBezTo>
                <a:lnTo>
                  <a:pt x="3141" y="5501"/>
                </a:lnTo>
                <a:lnTo>
                  <a:pt x="3137" y="5503"/>
                </a:lnTo>
                <a:lnTo>
                  <a:pt x="3134" y="5503"/>
                </a:lnTo>
                <a:cubicBezTo>
                  <a:pt x="3071" y="5504"/>
                  <a:pt x="2993" y="5463"/>
                  <a:pt x="2971" y="5444"/>
                </a:cubicBezTo>
                <a:cubicBezTo>
                  <a:pt x="2924" y="5406"/>
                  <a:pt x="2799" y="5370"/>
                  <a:pt x="2762" y="5363"/>
                </a:cubicBezTo>
                <a:cubicBezTo>
                  <a:pt x="2735" y="5357"/>
                  <a:pt x="2687" y="5344"/>
                  <a:pt x="2669" y="5337"/>
                </a:cubicBezTo>
                <a:cubicBezTo>
                  <a:pt x="2643" y="5329"/>
                  <a:pt x="2609" y="5323"/>
                  <a:pt x="2598" y="5322"/>
                </a:cubicBezTo>
                <a:lnTo>
                  <a:pt x="2597" y="5320"/>
                </a:lnTo>
                <a:lnTo>
                  <a:pt x="2593" y="5320"/>
                </a:lnTo>
                <a:cubicBezTo>
                  <a:pt x="2571" y="5317"/>
                  <a:pt x="2531" y="5306"/>
                  <a:pt x="2524" y="5301"/>
                </a:cubicBezTo>
                <a:cubicBezTo>
                  <a:pt x="2519" y="5288"/>
                  <a:pt x="2508" y="5247"/>
                  <a:pt x="2505" y="5234"/>
                </a:cubicBezTo>
                <a:lnTo>
                  <a:pt x="2505" y="5230"/>
                </a:lnTo>
                <a:lnTo>
                  <a:pt x="2503" y="5230"/>
                </a:lnTo>
                <a:cubicBezTo>
                  <a:pt x="2502" y="5220"/>
                  <a:pt x="2495" y="5196"/>
                  <a:pt x="2491" y="5181"/>
                </a:cubicBezTo>
                <a:cubicBezTo>
                  <a:pt x="2488" y="5168"/>
                  <a:pt x="2484" y="5154"/>
                  <a:pt x="2483" y="5147"/>
                </a:cubicBezTo>
                <a:cubicBezTo>
                  <a:pt x="2474" y="5120"/>
                  <a:pt x="2463" y="5079"/>
                  <a:pt x="2459" y="5058"/>
                </a:cubicBezTo>
                <a:cubicBezTo>
                  <a:pt x="2447" y="5002"/>
                  <a:pt x="2401" y="4864"/>
                  <a:pt x="2372" y="4824"/>
                </a:cubicBezTo>
                <a:cubicBezTo>
                  <a:pt x="2339" y="4771"/>
                  <a:pt x="2306" y="4650"/>
                  <a:pt x="2307" y="4605"/>
                </a:cubicBezTo>
                <a:lnTo>
                  <a:pt x="2307" y="4603"/>
                </a:lnTo>
                <a:lnTo>
                  <a:pt x="2307" y="4600"/>
                </a:lnTo>
                <a:lnTo>
                  <a:pt x="2307" y="4585"/>
                </a:lnTo>
                <a:cubicBezTo>
                  <a:pt x="2307" y="4528"/>
                  <a:pt x="2277" y="4417"/>
                  <a:pt x="2262" y="4392"/>
                </a:cubicBezTo>
                <a:cubicBezTo>
                  <a:pt x="2238" y="4347"/>
                  <a:pt x="2212" y="4214"/>
                  <a:pt x="2212" y="4167"/>
                </a:cubicBezTo>
                <a:cubicBezTo>
                  <a:pt x="2207" y="4111"/>
                  <a:pt x="2190" y="4010"/>
                  <a:pt x="2185" y="3980"/>
                </a:cubicBezTo>
                <a:lnTo>
                  <a:pt x="2185" y="3978"/>
                </a:lnTo>
                <a:lnTo>
                  <a:pt x="2184" y="3977"/>
                </a:lnTo>
                <a:lnTo>
                  <a:pt x="2184" y="3975"/>
                </a:lnTo>
                <a:cubicBezTo>
                  <a:pt x="2179" y="3946"/>
                  <a:pt x="2164" y="3862"/>
                  <a:pt x="2162" y="3832"/>
                </a:cubicBezTo>
                <a:cubicBezTo>
                  <a:pt x="2157" y="3780"/>
                  <a:pt x="2127" y="3652"/>
                  <a:pt x="2105" y="3616"/>
                </a:cubicBezTo>
                <a:cubicBezTo>
                  <a:pt x="2087" y="3583"/>
                  <a:pt x="2070" y="3504"/>
                  <a:pt x="2070" y="3468"/>
                </a:cubicBezTo>
                <a:lnTo>
                  <a:pt x="2070" y="3466"/>
                </a:lnTo>
                <a:lnTo>
                  <a:pt x="2070" y="3464"/>
                </a:lnTo>
                <a:lnTo>
                  <a:pt x="2070" y="3462"/>
                </a:lnTo>
                <a:lnTo>
                  <a:pt x="2070" y="3450"/>
                </a:lnTo>
                <a:cubicBezTo>
                  <a:pt x="2070" y="3444"/>
                  <a:pt x="2071" y="3429"/>
                  <a:pt x="2071" y="3421"/>
                </a:cubicBezTo>
                <a:cubicBezTo>
                  <a:pt x="2071" y="3412"/>
                  <a:pt x="2072" y="3403"/>
                  <a:pt x="2072" y="3400"/>
                </a:cubicBezTo>
                <a:lnTo>
                  <a:pt x="2072" y="3397"/>
                </a:lnTo>
                <a:cubicBezTo>
                  <a:pt x="2074" y="3381"/>
                  <a:pt x="2075" y="3348"/>
                  <a:pt x="2075" y="3333"/>
                </a:cubicBezTo>
                <a:lnTo>
                  <a:pt x="2075" y="3136"/>
                </a:lnTo>
                <a:cubicBezTo>
                  <a:pt x="2075" y="3125"/>
                  <a:pt x="2076" y="3107"/>
                  <a:pt x="2076" y="3095"/>
                </a:cubicBezTo>
                <a:cubicBezTo>
                  <a:pt x="2077" y="3085"/>
                  <a:pt x="2077" y="3074"/>
                  <a:pt x="2077" y="3070"/>
                </a:cubicBezTo>
                <a:lnTo>
                  <a:pt x="2077" y="3065"/>
                </a:lnTo>
                <a:cubicBezTo>
                  <a:pt x="2077" y="3059"/>
                  <a:pt x="2078" y="3046"/>
                  <a:pt x="2078" y="3038"/>
                </a:cubicBezTo>
                <a:cubicBezTo>
                  <a:pt x="2078" y="3031"/>
                  <a:pt x="2079" y="3023"/>
                  <a:pt x="2079" y="3020"/>
                </a:cubicBezTo>
                <a:lnTo>
                  <a:pt x="2079" y="3013"/>
                </a:lnTo>
                <a:cubicBezTo>
                  <a:pt x="2079" y="3000"/>
                  <a:pt x="2077" y="2965"/>
                  <a:pt x="2075" y="2951"/>
                </a:cubicBezTo>
                <a:cubicBezTo>
                  <a:pt x="2075" y="2949"/>
                  <a:pt x="2073" y="2941"/>
                  <a:pt x="2074" y="2942"/>
                </a:cubicBezTo>
                <a:cubicBezTo>
                  <a:pt x="2074" y="2937"/>
                  <a:pt x="2073" y="2930"/>
                  <a:pt x="2073" y="2925"/>
                </a:cubicBezTo>
                <a:cubicBezTo>
                  <a:pt x="2072" y="2919"/>
                  <a:pt x="2072" y="2909"/>
                  <a:pt x="2072" y="2903"/>
                </a:cubicBezTo>
                <a:lnTo>
                  <a:pt x="2072" y="2897"/>
                </a:lnTo>
                <a:cubicBezTo>
                  <a:pt x="2074" y="2781"/>
                  <a:pt x="1973" y="2591"/>
                  <a:pt x="1890" y="2492"/>
                </a:cubicBezTo>
                <a:lnTo>
                  <a:pt x="1890" y="2184"/>
                </a:lnTo>
                <a:lnTo>
                  <a:pt x="1728" y="2184"/>
                </a:lnTo>
                <a:cubicBezTo>
                  <a:pt x="1693" y="2113"/>
                  <a:pt x="1588" y="2017"/>
                  <a:pt x="1538" y="1998"/>
                </a:cubicBezTo>
                <a:lnTo>
                  <a:pt x="1538" y="1996"/>
                </a:lnTo>
                <a:lnTo>
                  <a:pt x="1537" y="1996"/>
                </a:lnTo>
                <a:lnTo>
                  <a:pt x="1535" y="1994"/>
                </a:lnTo>
                <a:lnTo>
                  <a:pt x="1533" y="1994"/>
                </a:lnTo>
                <a:cubicBezTo>
                  <a:pt x="1526" y="1989"/>
                  <a:pt x="1511" y="1980"/>
                  <a:pt x="1512" y="1981"/>
                </a:cubicBezTo>
                <a:cubicBezTo>
                  <a:pt x="1474" y="1954"/>
                  <a:pt x="1428" y="1934"/>
                  <a:pt x="1403" y="1925"/>
                </a:cubicBezTo>
                <a:cubicBezTo>
                  <a:pt x="1360" y="1910"/>
                  <a:pt x="1257" y="1846"/>
                  <a:pt x="1231" y="1822"/>
                </a:cubicBezTo>
                <a:lnTo>
                  <a:pt x="1229" y="1822"/>
                </a:lnTo>
                <a:lnTo>
                  <a:pt x="1228" y="1820"/>
                </a:lnTo>
                <a:lnTo>
                  <a:pt x="1226" y="1819"/>
                </a:lnTo>
                <a:cubicBezTo>
                  <a:pt x="1224" y="1817"/>
                  <a:pt x="1220" y="1814"/>
                  <a:pt x="1219" y="1814"/>
                </a:cubicBezTo>
                <a:cubicBezTo>
                  <a:pt x="1195" y="1797"/>
                  <a:pt x="1157" y="1770"/>
                  <a:pt x="1133" y="1758"/>
                </a:cubicBezTo>
                <a:cubicBezTo>
                  <a:pt x="1112" y="1746"/>
                  <a:pt x="1092" y="1720"/>
                  <a:pt x="1089" y="1715"/>
                </a:cubicBezTo>
                <a:lnTo>
                  <a:pt x="1089" y="1713"/>
                </a:lnTo>
                <a:lnTo>
                  <a:pt x="1088" y="1711"/>
                </a:lnTo>
                <a:lnTo>
                  <a:pt x="1088" y="1709"/>
                </a:lnTo>
                <a:cubicBezTo>
                  <a:pt x="1082" y="1687"/>
                  <a:pt x="1039" y="1664"/>
                  <a:pt x="963" y="1665"/>
                </a:cubicBezTo>
                <a:lnTo>
                  <a:pt x="959" y="1665"/>
                </a:lnTo>
                <a:lnTo>
                  <a:pt x="955" y="1665"/>
                </a:lnTo>
                <a:lnTo>
                  <a:pt x="943" y="1665"/>
                </a:lnTo>
                <a:cubicBezTo>
                  <a:pt x="702" y="1665"/>
                  <a:pt x="118" y="1776"/>
                  <a:pt x="108" y="1800"/>
                </a:cubicBezTo>
                <a:lnTo>
                  <a:pt x="107" y="1801"/>
                </a:lnTo>
                <a:lnTo>
                  <a:pt x="104" y="1804"/>
                </a:lnTo>
                <a:lnTo>
                  <a:pt x="104" y="1810"/>
                </a:lnTo>
                <a:lnTo>
                  <a:pt x="105" y="1811"/>
                </a:lnTo>
                <a:lnTo>
                  <a:pt x="109" y="1811"/>
                </a:lnTo>
                <a:lnTo>
                  <a:pt x="112" y="1813"/>
                </a:lnTo>
                <a:lnTo>
                  <a:pt x="110" y="1813"/>
                </a:lnTo>
                <a:lnTo>
                  <a:pt x="110" y="1815"/>
                </a:lnTo>
                <a:cubicBezTo>
                  <a:pt x="106" y="1823"/>
                  <a:pt x="79" y="1846"/>
                  <a:pt x="60" y="1856"/>
                </a:cubicBezTo>
                <a:cubicBezTo>
                  <a:pt x="43" y="1867"/>
                  <a:pt x="5" y="1890"/>
                  <a:pt x="0" y="1894"/>
                </a:cubicBezTo>
                <a:lnTo>
                  <a:pt x="0" y="444"/>
                </a:lnTo>
                <a:close/>
                <a:moveTo>
                  <a:pt x="4758" y="5871"/>
                </a:moveTo>
                <a:lnTo>
                  <a:pt x="4487" y="5871"/>
                </a:lnTo>
                <a:lnTo>
                  <a:pt x="4489" y="5869"/>
                </a:lnTo>
                <a:lnTo>
                  <a:pt x="4491" y="5869"/>
                </a:lnTo>
                <a:cubicBezTo>
                  <a:pt x="4496" y="5866"/>
                  <a:pt x="4510" y="5860"/>
                  <a:pt x="4510" y="5861"/>
                </a:cubicBezTo>
                <a:cubicBezTo>
                  <a:pt x="4595" y="5849"/>
                  <a:pt x="4684" y="5683"/>
                  <a:pt x="4688" y="5610"/>
                </a:cubicBezTo>
                <a:cubicBezTo>
                  <a:pt x="4695" y="5571"/>
                  <a:pt x="4716" y="5513"/>
                  <a:pt x="4726" y="5487"/>
                </a:cubicBezTo>
                <a:cubicBezTo>
                  <a:pt x="4729" y="5479"/>
                  <a:pt x="4732" y="5471"/>
                  <a:pt x="4732" y="5469"/>
                </a:cubicBezTo>
                <a:lnTo>
                  <a:pt x="4732" y="5467"/>
                </a:lnTo>
                <a:lnTo>
                  <a:pt x="4734" y="5465"/>
                </a:lnTo>
                <a:lnTo>
                  <a:pt x="4734" y="5463"/>
                </a:lnTo>
                <a:cubicBezTo>
                  <a:pt x="4743" y="5443"/>
                  <a:pt x="4754" y="5411"/>
                  <a:pt x="4758" y="5394"/>
                </a:cubicBezTo>
                <a:lnTo>
                  <a:pt x="4758" y="5871"/>
                </a:lnTo>
                <a:close/>
                <a:moveTo>
                  <a:pt x="2925" y="5871"/>
                </a:moveTo>
                <a:lnTo>
                  <a:pt x="1890" y="5871"/>
                </a:lnTo>
                <a:lnTo>
                  <a:pt x="1890" y="2596"/>
                </a:lnTo>
                <a:cubicBezTo>
                  <a:pt x="1898" y="2618"/>
                  <a:pt x="1906" y="2657"/>
                  <a:pt x="1904" y="2668"/>
                </a:cubicBezTo>
                <a:lnTo>
                  <a:pt x="1906" y="2670"/>
                </a:lnTo>
                <a:lnTo>
                  <a:pt x="1906" y="2673"/>
                </a:lnTo>
                <a:cubicBezTo>
                  <a:pt x="1908" y="2681"/>
                  <a:pt x="1910" y="2695"/>
                  <a:pt x="1912" y="2705"/>
                </a:cubicBezTo>
                <a:cubicBezTo>
                  <a:pt x="1915" y="2718"/>
                  <a:pt x="1916" y="2725"/>
                  <a:pt x="1919" y="2739"/>
                </a:cubicBezTo>
                <a:cubicBezTo>
                  <a:pt x="1939" y="2818"/>
                  <a:pt x="1950" y="2904"/>
                  <a:pt x="1951" y="2965"/>
                </a:cubicBezTo>
                <a:cubicBezTo>
                  <a:pt x="1951" y="2971"/>
                  <a:pt x="1950" y="2986"/>
                  <a:pt x="1950" y="2994"/>
                </a:cubicBezTo>
                <a:cubicBezTo>
                  <a:pt x="1950" y="3002"/>
                  <a:pt x="1949" y="3010"/>
                  <a:pt x="1949" y="3011"/>
                </a:cubicBezTo>
                <a:cubicBezTo>
                  <a:pt x="1947" y="3022"/>
                  <a:pt x="1948" y="3051"/>
                  <a:pt x="1948" y="3060"/>
                </a:cubicBezTo>
                <a:lnTo>
                  <a:pt x="1947" y="3065"/>
                </a:lnTo>
                <a:lnTo>
                  <a:pt x="1947" y="3070"/>
                </a:lnTo>
                <a:cubicBezTo>
                  <a:pt x="1947" y="3171"/>
                  <a:pt x="1983" y="3382"/>
                  <a:pt x="2015" y="3438"/>
                </a:cubicBezTo>
                <a:cubicBezTo>
                  <a:pt x="2080" y="3603"/>
                  <a:pt x="2143" y="3857"/>
                  <a:pt x="2141" y="3971"/>
                </a:cubicBezTo>
                <a:lnTo>
                  <a:pt x="2141" y="3977"/>
                </a:lnTo>
                <a:lnTo>
                  <a:pt x="2141" y="3994"/>
                </a:lnTo>
                <a:cubicBezTo>
                  <a:pt x="2141" y="4000"/>
                  <a:pt x="2140" y="4014"/>
                  <a:pt x="2140" y="4022"/>
                </a:cubicBezTo>
                <a:cubicBezTo>
                  <a:pt x="2139" y="4031"/>
                  <a:pt x="2139" y="4040"/>
                  <a:pt x="2139" y="4042"/>
                </a:cubicBezTo>
                <a:lnTo>
                  <a:pt x="2139" y="4048"/>
                </a:lnTo>
                <a:cubicBezTo>
                  <a:pt x="2137" y="4061"/>
                  <a:pt x="2137" y="4096"/>
                  <a:pt x="2137" y="4110"/>
                </a:cubicBezTo>
                <a:lnTo>
                  <a:pt x="2137" y="4305"/>
                </a:lnTo>
                <a:cubicBezTo>
                  <a:pt x="2137" y="4315"/>
                  <a:pt x="2137" y="4334"/>
                  <a:pt x="2136" y="4346"/>
                </a:cubicBezTo>
                <a:cubicBezTo>
                  <a:pt x="2136" y="4356"/>
                  <a:pt x="2136" y="4367"/>
                  <a:pt x="2136" y="4370"/>
                </a:cubicBezTo>
                <a:lnTo>
                  <a:pt x="2136" y="4376"/>
                </a:lnTo>
                <a:cubicBezTo>
                  <a:pt x="2136" y="4382"/>
                  <a:pt x="2135" y="4395"/>
                  <a:pt x="2135" y="4402"/>
                </a:cubicBezTo>
                <a:cubicBezTo>
                  <a:pt x="2134" y="4410"/>
                  <a:pt x="2134" y="4418"/>
                  <a:pt x="2134" y="4421"/>
                </a:cubicBezTo>
                <a:lnTo>
                  <a:pt x="2134" y="4427"/>
                </a:lnTo>
                <a:cubicBezTo>
                  <a:pt x="2134" y="4441"/>
                  <a:pt x="2136" y="4476"/>
                  <a:pt x="2137" y="4490"/>
                </a:cubicBezTo>
                <a:lnTo>
                  <a:pt x="2137" y="4498"/>
                </a:lnTo>
                <a:cubicBezTo>
                  <a:pt x="2139" y="4509"/>
                  <a:pt x="2139" y="4519"/>
                  <a:pt x="2139" y="4524"/>
                </a:cubicBezTo>
                <a:cubicBezTo>
                  <a:pt x="2137" y="4596"/>
                  <a:pt x="2187" y="4739"/>
                  <a:pt x="2221" y="4786"/>
                </a:cubicBezTo>
                <a:cubicBezTo>
                  <a:pt x="2244" y="4820"/>
                  <a:pt x="2290" y="4923"/>
                  <a:pt x="2301" y="4959"/>
                </a:cubicBezTo>
                <a:lnTo>
                  <a:pt x="2303" y="4961"/>
                </a:lnTo>
                <a:lnTo>
                  <a:pt x="2303" y="4964"/>
                </a:lnTo>
                <a:lnTo>
                  <a:pt x="2305" y="4966"/>
                </a:lnTo>
                <a:cubicBezTo>
                  <a:pt x="2317" y="4999"/>
                  <a:pt x="2344" y="5063"/>
                  <a:pt x="2359" y="5090"/>
                </a:cubicBezTo>
                <a:cubicBezTo>
                  <a:pt x="2362" y="5095"/>
                  <a:pt x="2368" y="5107"/>
                  <a:pt x="2372" y="5114"/>
                </a:cubicBezTo>
                <a:cubicBezTo>
                  <a:pt x="2376" y="5122"/>
                  <a:pt x="2382" y="5133"/>
                  <a:pt x="2384" y="5137"/>
                </a:cubicBezTo>
                <a:cubicBezTo>
                  <a:pt x="2409" y="5203"/>
                  <a:pt x="2476" y="5284"/>
                  <a:pt x="2524" y="5301"/>
                </a:cubicBezTo>
                <a:cubicBezTo>
                  <a:pt x="2562" y="5464"/>
                  <a:pt x="2682" y="5639"/>
                  <a:pt x="2800" y="5750"/>
                </a:cubicBezTo>
                <a:cubicBezTo>
                  <a:pt x="2803" y="5753"/>
                  <a:pt x="2809" y="5759"/>
                  <a:pt x="2811" y="5761"/>
                </a:cubicBezTo>
                <a:cubicBezTo>
                  <a:pt x="2818" y="5769"/>
                  <a:pt x="2825" y="5776"/>
                  <a:pt x="2826" y="5776"/>
                </a:cubicBezTo>
                <a:lnTo>
                  <a:pt x="2826" y="5776"/>
                </a:lnTo>
                <a:lnTo>
                  <a:pt x="2826" y="5778"/>
                </a:lnTo>
                <a:lnTo>
                  <a:pt x="2828" y="5778"/>
                </a:lnTo>
                <a:lnTo>
                  <a:pt x="2828" y="5779"/>
                </a:lnTo>
                <a:lnTo>
                  <a:pt x="2833" y="5785"/>
                </a:lnTo>
                <a:cubicBezTo>
                  <a:pt x="2857" y="5814"/>
                  <a:pt x="2913" y="5864"/>
                  <a:pt x="2925" y="5871"/>
                </a:cubicBezTo>
                <a:close/>
                <a:moveTo>
                  <a:pt x="55" y="5871"/>
                </a:moveTo>
                <a:lnTo>
                  <a:pt x="0" y="5871"/>
                </a:lnTo>
                <a:lnTo>
                  <a:pt x="0" y="5306"/>
                </a:lnTo>
                <a:cubicBezTo>
                  <a:pt x="14" y="5311"/>
                  <a:pt x="42" y="5322"/>
                  <a:pt x="55" y="5327"/>
                </a:cubicBezTo>
                <a:lnTo>
                  <a:pt x="55" y="5871"/>
                </a:lnTo>
                <a:close/>
                <a:moveTo>
                  <a:pt x="886" y="2184"/>
                </a:moveTo>
                <a:cubicBezTo>
                  <a:pt x="910" y="2050"/>
                  <a:pt x="1111" y="1842"/>
                  <a:pt x="1206" y="1852"/>
                </a:cubicBezTo>
                <a:lnTo>
                  <a:pt x="1212" y="1853"/>
                </a:lnTo>
                <a:lnTo>
                  <a:pt x="1214" y="1853"/>
                </a:lnTo>
                <a:cubicBezTo>
                  <a:pt x="1254" y="1851"/>
                  <a:pt x="1301" y="1898"/>
                  <a:pt x="1324" y="1923"/>
                </a:cubicBezTo>
                <a:cubicBezTo>
                  <a:pt x="1348" y="1951"/>
                  <a:pt x="1401" y="1994"/>
                  <a:pt x="1433" y="2013"/>
                </a:cubicBezTo>
                <a:cubicBezTo>
                  <a:pt x="1489" y="2047"/>
                  <a:pt x="1579" y="2138"/>
                  <a:pt x="1611" y="2184"/>
                </a:cubicBezTo>
                <a:lnTo>
                  <a:pt x="886" y="2184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E6F7FE">
                  <a:alpha val="100000"/>
                </a:srgbClr>
              </a:clrFrom>
              <a:clrTo>
                <a:srgbClr val="E6F7FE">
                  <a:alpha val="100000"/>
                  <a:alpha val="0"/>
                </a:srgbClr>
              </a:clrTo>
            </a:clrChange>
          </a:blip>
          <a:srcRect l="5617" t="38013" r="56788" b="49990"/>
          <a:stretch>
            <a:fillRect/>
          </a:stretch>
        </p:blipFill>
        <p:spPr>
          <a:xfrm>
            <a:off x="859790" y="897255"/>
            <a:ext cx="4175125" cy="18110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575" h="2852">
                <a:moveTo>
                  <a:pt x="6575" y="0"/>
                </a:moveTo>
                <a:lnTo>
                  <a:pt x="6575" y="418"/>
                </a:lnTo>
                <a:lnTo>
                  <a:pt x="4749" y="418"/>
                </a:lnTo>
                <a:lnTo>
                  <a:pt x="4749" y="2852"/>
                </a:lnTo>
                <a:lnTo>
                  <a:pt x="0" y="2852"/>
                </a:lnTo>
                <a:lnTo>
                  <a:pt x="0" y="0"/>
                </a:lnTo>
                <a:lnTo>
                  <a:pt x="6575" y="0"/>
                </a:lnTo>
                <a:close/>
              </a:path>
            </a:pathLst>
          </a:cu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clrChange>
              <a:clrFrom>
                <a:srgbClr val="E6F7FE">
                  <a:alpha val="100000"/>
                </a:srgbClr>
              </a:clrFrom>
              <a:clrTo>
                <a:srgbClr val="E6F7FE">
                  <a:alpha val="100000"/>
                  <a:alpha val="0"/>
                </a:srgbClr>
              </a:clrTo>
            </a:clrChange>
          </a:blip>
          <a:srcRect l="27604" t="65754" r="72396" b="34227"/>
          <a:stretch>
            <a:fillRect/>
          </a:stretch>
        </p:blipFill>
        <p:spPr>
          <a:xfrm>
            <a:off x="4030846" y="4342327"/>
            <a:ext cx="0" cy="16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h="3">
                <a:moveTo>
                  <a:pt x="0" y="0"/>
                </a:moveTo>
                <a:lnTo>
                  <a:pt x="0" y="1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clrChange>
              <a:clrFrom>
                <a:srgbClr val="E6F7FE">
                  <a:alpha val="100000"/>
                </a:srgbClr>
              </a:clrFrom>
              <a:clrTo>
                <a:srgbClr val="E6F7FE">
                  <a:alpha val="100000"/>
                  <a:alpha val="0"/>
                </a:srgbClr>
              </a:clrTo>
            </a:clrChange>
          </a:blip>
          <a:srcRect l="27604" t="65704" r="72396" b="34280"/>
          <a:stretch>
            <a:fillRect/>
          </a:stretch>
        </p:blipFill>
        <p:spPr>
          <a:xfrm>
            <a:off x="4030846" y="4337752"/>
            <a:ext cx="0" cy="1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h="2">
                <a:moveTo>
                  <a:pt x="0" y="0"/>
                </a:moveTo>
                <a:lnTo>
                  <a:pt x="0" y="1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E6F7FE">
                  <a:alpha val="100000"/>
                </a:srgbClr>
              </a:clrFrom>
              <a:clrTo>
                <a:srgbClr val="E6F7FE">
                  <a:alpha val="100000"/>
                  <a:alpha val="0"/>
                </a:srgbClr>
              </a:clrTo>
            </a:clrChange>
          </a:blip>
          <a:srcRect l="32771" t="39771" r="55170" b="48068"/>
          <a:stretch>
            <a:fillRect/>
          </a:stretch>
        </p:blipFill>
        <p:spPr>
          <a:xfrm>
            <a:off x="3600450" y="1221105"/>
            <a:ext cx="1339215" cy="183578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109" h="2891">
                <a:moveTo>
                  <a:pt x="1826" y="0"/>
                </a:moveTo>
                <a:lnTo>
                  <a:pt x="2109" y="0"/>
                </a:lnTo>
                <a:lnTo>
                  <a:pt x="2109" y="2891"/>
                </a:lnTo>
                <a:lnTo>
                  <a:pt x="0" y="2891"/>
                </a:lnTo>
                <a:lnTo>
                  <a:pt x="0" y="2434"/>
                </a:lnTo>
                <a:lnTo>
                  <a:pt x="1826" y="2434"/>
                </a:lnTo>
                <a:lnTo>
                  <a:pt x="1826" y="0"/>
                </a:lnTo>
                <a:close/>
              </a:path>
            </a:pathLst>
          </a:cu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E6F7FE">
                  <a:alpha val="100000"/>
                </a:srgbClr>
              </a:clrFrom>
              <a:clrTo>
                <a:srgbClr val="E6F7FE">
                  <a:alpha val="100000"/>
                  <a:alpha val="0"/>
                </a:srgbClr>
              </a:clrTo>
            </a:clrChange>
          </a:blip>
          <a:srcRect l="41106" t="66066" r="56788" b="23131"/>
          <a:stretch>
            <a:fillRect/>
          </a:stretch>
        </p:blipFill>
        <p:spPr>
          <a:xfrm>
            <a:off x="4844030" y="5524530"/>
            <a:ext cx="166120" cy="115779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62" h="1823">
                <a:moveTo>
                  <a:pt x="262" y="1823"/>
                </a:moveTo>
                <a:cubicBezTo>
                  <a:pt x="146" y="1808"/>
                  <a:pt x="-5" y="1641"/>
                  <a:pt x="0" y="1556"/>
                </a:cubicBezTo>
                <a:lnTo>
                  <a:pt x="0" y="1551"/>
                </a:lnTo>
                <a:lnTo>
                  <a:pt x="0" y="1550"/>
                </a:lnTo>
                <a:cubicBezTo>
                  <a:pt x="0" y="1540"/>
                  <a:pt x="3" y="1523"/>
                  <a:pt x="3" y="1518"/>
                </a:cubicBezTo>
                <a:lnTo>
                  <a:pt x="3" y="1517"/>
                </a:lnTo>
                <a:lnTo>
                  <a:pt x="4" y="1517"/>
                </a:lnTo>
                <a:lnTo>
                  <a:pt x="4" y="1516"/>
                </a:lnTo>
                <a:lnTo>
                  <a:pt x="4" y="1515"/>
                </a:lnTo>
                <a:cubicBezTo>
                  <a:pt x="6" y="1503"/>
                  <a:pt x="8" y="1481"/>
                  <a:pt x="8" y="1472"/>
                </a:cubicBezTo>
                <a:lnTo>
                  <a:pt x="8" y="1471"/>
                </a:lnTo>
                <a:lnTo>
                  <a:pt x="8" y="1470"/>
                </a:lnTo>
                <a:lnTo>
                  <a:pt x="8" y="1469"/>
                </a:lnTo>
                <a:lnTo>
                  <a:pt x="8" y="1464"/>
                </a:lnTo>
                <a:lnTo>
                  <a:pt x="8" y="1462"/>
                </a:lnTo>
                <a:lnTo>
                  <a:pt x="8" y="1460"/>
                </a:lnTo>
                <a:lnTo>
                  <a:pt x="8" y="1442"/>
                </a:lnTo>
                <a:lnTo>
                  <a:pt x="8" y="1440"/>
                </a:lnTo>
                <a:lnTo>
                  <a:pt x="8" y="1436"/>
                </a:lnTo>
                <a:lnTo>
                  <a:pt x="8" y="1434"/>
                </a:lnTo>
                <a:lnTo>
                  <a:pt x="8" y="1426"/>
                </a:lnTo>
                <a:lnTo>
                  <a:pt x="8" y="1425"/>
                </a:lnTo>
                <a:lnTo>
                  <a:pt x="8" y="1421"/>
                </a:lnTo>
                <a:lnTo>
                  <a:pt x="8" y="1419"/>
                </a:lnTo>
                <a:lnTo>
                  <a:pt x="8" y="1336"/>
                </a:lnTo>
                <a:lnTo>
                  <a:pt x="8" y="1334"/>
                </a:lnTo>
                <a:lnTo>
                  <a:pt x="8" y="1332"/>
                </a:lnTo>
                <a:lnTo>
                  <a:pt x="8" y="1314"/>
                </a:lnTo>
                <a:lnTo>
                  <a:pt x="8" y="1312"/>
                </a:lnTo>
                <a:lnTo>
                  <a:pt x="8" y="1308"/>
                </a:lnTo>
                <a:lnTo>
                  <a:pt x="8" y="1306"/>
                </a:lnTo>
                <a:lnTo>
                  <a:pt x="8" y="1299"/>
                </a:lnTo>
                <a:lnTo>
                  <a:pt x="8" y="1297"/>
                </a:lnTo>
                <a:lnTo>
                  <a:pt x="8" y="1293"/>
                </a:lnTo>
                <a:lnTo>
                  <a:pt x="8" y="1291"/>
                </a:lnTo>
                <a:lnTo>
                  <a:pt x="8" y="1209"/>
                </a:lnTo>
                <a:lnTo>
                  <a:pt x="8" y="1206"/>
                </a:lnTo>
                <a:lnTo>
                  <a:pt x="8" y="1204"/>
                </a:lnTo>
                <a:lnTo>
                  <a:pt x="8" y="1187"/>
                </a:lnTo>
                <a:lnTo>
                  <a:pt x="8" y="1185"/>
                </a:lnTo>
                <a:lnTo>
                  <a:pt x="8" y="1181"/>
                </a:lnTo>
                <a:lnTo>
                  <a:pt x="8" y="1179"/>
                </a:lnTo>
                <a:lnTo>
                  <a:pt x="8" y="1171"/>
                </a:lnTo>
                <a:lnTo>
                  <a:pt x="8" y="1169"/>
                </a:lnTo>
                <a:lnTo>
                  <a:pt x="8" y="1165"/>
                </a:lnTo>
                <a:lnTo>
                  <a:pt x="8" y="1163"/>
                </a:lnTo>
                <a:lnTo>
                  <a:pt x="8" y="1081"/>
                </a:lnTo>
                <a:lnTo>
                  <a:pt x="8" y="1078"/>
                </a:lnTo>
                <a:lnTo>
                  <a:pt x="8" y="1076"/>
                </a:lnTo>
                <a:lnTo>
                  <a:pt x="8" y="1059"/>
                </a:lnTo>
                <a:lnTo>
                  <a:pt x="8" y="1057"/>
                </a:lnTo>
                <a:lnTo>
                  <a:pt x="8" y="1053"/>
                </a:lnTo>
                <a:lnTo>
                  <a:pt x="8" y="1051"/>
                </a:lnTo>
                <a:lnTo>
                  <a:pt x="8" y="1043"/>
                </a:lnTo>
                <a:lnTo>
                  <a:pt x="8" y="1041"/>
                </a:lnTo>
                <a:lnTo>
                  <a:pt x="8" y="1037"/>
                </a:lnTo>
                <a:lnTo>
                  <a:pt x="8" y="1035"/>
                </a:lnTo>
                <a:lnTo>
                  <a:pt x="8" y="953"/>
                </a:lnTo>
                <a:lnTo>
                  <a:pt x="8" y="951"/>
                </a:lnTo>
                <a:lnTo>
                  <a:pt x="8" y="948"/>
                </a:lnTo>
                <a:lnTo>
                  <a:pt x="8" y="931"/>
                </a:lnTo>
                <a:lnTo>
                  <a:pt x="8" y="929"/>
                </a:lnTo>
                <a:lnTo>
                  <a:pt x="8" y="925"/>
                </a:lnTo>
                <a:lnTo>
                  <a:pt x="8" y="923"/>
                </a:lnTo>
                <a:lnTo>
                  <a:pt x="8" y="916"/>
                </a:lnTo>
                <a:lnTo>
                  <a:pt x="8" y="914"/>
                </a:lnTo>
                <a:lnTo>
                  <a:pt x="8" y="910"/>
                </a:lnTo>
                <a:lnTo>
                  <a:pt x="8" y="909"/>
                </a:lnTo>
                <a:lnTo>
                  <a:pt x="8" y="830"/>
                </a:lnTo>
                <a:lnTo>
                  <a:pt x="8" y="829"/>
                </a:lnTo>
                <a:lnTo>
                  <a:pt x="8" y="828"/>
                </a:lnTo>
                <a:cubicBezTo>
                  <a:pt x="8" y="811"/>
                  <a:pt x="7" y="788"/>
                  <a:pt x="7" y="779"/>
                </a:cubicBezTo>
                <a:lnTo>
                  <a:pt x="7" y="778"/>
                </a:lnTo>
                <a:lnTo>
                  <a:pt x="7" y="777"/>
                </a:lnTo>
                <a:lnTo>
                  <a:pt x="7" y="777"/>
                </a:lnTo>
                <a:lnTo>
                  <a:pt x="7" y="775"/>
                </a:lnTo>
                <a:cubicBezTo>
                  <a:pt x="6" y="762"/>
                  <a:pt x="6" y="741"/>
                  <a:pt x="6" y="734"/>
                </a:cubicBezTo>
                <a:lnTo>
                  <a:pt x="6" y="733"/>
                </a:lnTo>
                <a:lnTo>
                  <a:pt x="6" y="732"/>
                </a:lnTo>
                <a:lnTo>
                  <a:pt x="6" y="731"/>
                </a:lnTo>
                <a:lnTo>
                  <a:pt x="6" y="729"/>
                </a:lnTo>
                <a:lnTo>
                  <a:pt x="6" y="726"/>
                </a:lnTo>
                <a:lnTo>
                  <a:pt x="6" y="724"/>
                </a:lnTo>
                <a:cubicBezTo>
                  <a:pt x="6" y="676"/>
                  <a:pt x="15" y="619"/>
                  <a:pt x="20" y="600"/>
                </a:cubicBezTo>
                <a:cubicBezTo>
                  <a:pt x="26" y="576"/>
                  <a:pt x="34" y="522"/>
                  <a:pt x="34" y="506"/>
                </a:cubicBezTo>
                <a:lnTo>
                  <a:pt x="34" y="505"/>
                </a:lnTo>
                <a:lnTo>
                  <a:pt x="34" y="503"/>
                </a:lnTo>
                <a:lnTo>
                  <a:pt x="34" y="501"/>
                </a:lnTo>
                <a:cubicBezTo>
                  <a:pt x="34" y="464"/>
                  <a:pt x="65" y="377"/>
                  <a:pt x="86" y="340"/>
                </a:cubicBezTo>
                <a:cubicBezTo>
                  <a:pt x="107" y="301"/>
                  <a:pt x="130" y="235"/>
                  <a:pt x="132" y="216"/>
                </a:cubicBezTo>
                <a:cubicBezTo>
                  <a:pt x="142" y="152"/>
                  <a:pt x="208" y="51"/>
                  <a:pt x="262" y="0"/>
                </a:cubicBezTo>
                <a:lnTo>
                  <a:pt x="262" y="1823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4969510" y="838200"/>
            <a:ext cx="3965575" cy="2218055"/>
            <a:chOff x="7929" y="180"/>
            <a:chExt cx="6245" cy="3493"/>
          </a:xfrm>
        </p:grpSpPr>
        <p:sp>
          <p:nvSpPr>
            <p:cNvPr id="31" name="圆角矩形标注 30"/>
            <p:cNvSpPr/>
            <p:nvPr/>
          </p:nvSpPr>
          <p:spPr>
            <a:xfrm>
              <a:off x="7929" y="180"/>
              <a:ext cx="5323" cy="1645"/>
            </a:xfrm>
            <a:prstGeom prst="wedgeRoundRectCallout">
              <a:avLst>
                <a:gd name="adj1" fmla="val 44044"/>
                <a:gd name="adj2" fmla="val 80151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6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931" y="252"/>
              <a:ext cx="5075" cy="15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sym typeface="+mn-ea"/>
                </a:rPr>
                <a:t>把球放在</a:t>
              </a:r>
              <a:r>
                <a:rPr lang="en-US" altLang="zh-CN" sz="2800" b="1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sym typeface="+mn-ea"/>
                </a:rPr>
                <a:t>3</a:t>
              </a:r>
              <a:r>
                <a:rPr lang="zh-CN" altLang="en-US" sz="2800" b="1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sym typeface="+mn-ea"/>
                </a:rPr>
                <a:t>个长方体</a:t>
              </a:r>
              <a:endPara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sym typeface="+mn-ea"/>
                </a:rPr>
                <a:t>上面，可以放稳。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pic>
          <p:nvPicPr>
            <p:cNvPr id="18440" name="Picture 36" descr="F:\1.有关教学课件\123\新画人物图\书本 拷贝.png书本 拷贝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12784" y="1923"/>
              <a:ext cx="1390" cy="1751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0" name="Picture 2" descr="E:\罗梦\人一数上\图片\70.png"/>
          <p:cNvPicPr>
            <a:picLocks noChangeAspect="1"/>
          </p:cNvPicPr>
          <p:nvPr/>
        </p:nvPicPr>
        <p:blipFill>
          <a:blip r:embed="rId3" cstate="print"/>
          <a:srcRect t="29496" r="55900"/>
          <a:stretch>
            <a:fillRect/>
          </a:stretch>
        </p:blipFill>
        <p:spPr>
          <a:xfrm>
            <a:off x="5231765" y="2618105"/>
            <a:ext cx="995680" cy="21920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52" h="2756">
                <a:moveTo>
                  <a:pt x="565" y="57"/>
                </a:moveTo>
                <a:cubicBezTo>
                  <a:pt x="585" y="56"/>
                  <a:pt x="630" y="51"/>
                  <a:pt x="674" y="57"/>
                </a:cubicBezTo>
                <a:cubicBezTo>
                  <a:pt x="718" y="63"/>
                  <a:pt x="739" y="69"/>
                  <a:pt x="783" y="88"/>
                </a:cubicBezTo>
                <a:cubicBezTo>
                  <a:pt x="827" y="107"/>
                  <a:pt x="848" y="119"/>
                  <a:pt x="892" y="150"/>
                </a:cubicBezTo>
                <a:cubicBezTo>
                  <a:pt x="936" y="181"/>
                  <a:pt x="979" y="204"/>
                  <a:pt x="1001" y="244"/>
                </a:cubicBezTo>
                <a:cubicBezTo>
                  <a:pt x="1023" y="284"/>
                  <a:pt x="989" y="309"/>
                  <a:pt x="1001" y="352"/>
                </a:cubicBezTo>
                <a:cubicBezTo>
                  <a:pt x="1013" y="395"/>
                  <a:pt x="1041" y="414"/>
                  <a:pt x="1063" y="461"/>
                </a:cubicBezTo>
                <a:cubicBezTo>
                  <a:pt x="1085" y="508"/>
                  <a:pt x="1090" y="539"/>
                  <a:pt x="1109" y="586"/>
                </a:cubicBezTo>
                <a:cubicBezTo>
                  <a:pt x="1128" y="633"/>
                  <a:pt x="1143" y="652"/>
                  <a:pt x="1156" y="695"/>
                </a:cubicBezTo>
                <a:cubicBezTo>
                  <a:pt x="1169" y="738"/>
                  <a:pt x="1169" y="760"/>
                  <a:pt x="1172" y="803"/>
                </a:cubicBezTo>
                <a:cubicBezTo>
                  <a:pt x="1175" y="846"/>
                  <a:pt x="1172" y="868"/>
                  <a:pt x="1172" y="912"/>
                </a:cubicBezTo>
                <a:cubicBezTo>
                  <a:pt x="1172" y="956"/>
                  <a:pt x="1169" y="977"/>
                  <a:pt x="1172" y="1021"/>
                </a:cubicBezTo>
                <a:cubicBezTo>
                  <a:pt x="1175" y="1065"/>
                  <a:pt x="1181" y="1086"/>
                  <a:pt x="1187" y="1130"/>
                </a:cubicBezTo>
                <a:cubicBezTo>
                  <a:pt x="1193" y="1174"/>
                  <a:pt x="1197" y="1195"/>
                  <a:pt x="1203" y="1239"/>
                </a:cubicBezTo>
                <a:cubicBezTo>
                  <a:pt x="1209" y="1283"/>
                  <a:pt x="1209" y="1301"/>
                  <a:pt x="1218" y="1348"/>
                </a:cubicBezTo>
                <a:cubicBezTo>
                  <a:pt x="1227" y="1395"/>
                  <a:pt x="1243" y="1425"/>
                  <a:pt x="1249" y="1472"/>
                </a:cubicBezTo>
                <a:cubicBezTo>
                  <a:pt x="1255" y="1519"/>
                  <a:pt x="1249" y="1534"/>
                  <a:pt x="1249" y="1581"/>
                </a:cubicBezTo>
                <a:cubicBezTo>
                  <a:pt x="1249" y="1628"/>
                  <a:pt x="1249" y="1658"/>
                  <a:pt x="1249" y="1705"/>
                </a:cubicBezTo>
                <a:cubicBezTo>
                  <a:pt x="1249" y="1752"/>
                  <a:pt x="1249" y="1770"/>
                  <a:pt x="1249" y="1814"/>
                </a:cubicBezTo>
                <a:cubicBezTo>
                  <a:pt x="1249" y="1858"/>
                  <a:pt x="1249" y="1879"/>
                  <a:pt x="1249" y="1923"/>
                </a:cubicBezTo>
                <a:cubicBezTo>
                  <a:pt x="1249" y="1967"/>
                  <a:pt x="1249" y="1988"/>
                  <a:pt x="1249" y="2032"/>
                </a:cubicBezTo>
                <a:cubicBezTo>
                  <a:pt x="1249" y="2076"/>
                  <a:pt x="1249" y="2094"/>
                  <a:pt x="1249" y="2141"/>
                </a:cubicBezTo>
                <a:cubicBezTo>
                  <a:pt x="1249" y="2188"/>
                  <a:pt x="1255" y="2218"/>
                  <a:pt x="1249" y="2265"/>
                </a:cubicBezTo>
                <a:cubicBezTo>
                  <a:pt x="1243" y="2312"/>
                  <a:pt x="1227" y="2330"/>
                  <a:pt x="1218" y="2374"/>
                </a:cubicBezTo>
                <a:cubicBezTo>
                  <a:pt x="1209" y="2418"/>
                  <a:pt x="1209" y="2439"/>
                  <a:pt x="1203" y="2483"/>
                </a:cubicBezTo>
                <a:cubicBezTo>
                  <a:pt x="1197" y="2527"/>
                  <a:pt x="1203" y="2545"/>
                  <a:pt x="1187" y="2592"/>
                </a:cubicBezTo>
                <a:cubicBezTo>
                  <a:pt x="1171" y="2639"/>
                  <a:pt x="1144" y="2669"/>
                  <a:pt x="1125" y="2717"/>
                </a:cubicBezTo>
                <a:cubicBezTo>
                  <a:pt x="1119" y="2732"/>
                  <a:pt x="1117" y="2744"/>
                  <a:pt x="1115" y="2756"/>
                </a:cubicBezTo>
                <a:lnTo>
                  <a:pt x="318" y="2756"/>
                </a:lnTo>
                <a:cubicBezTo>
                  <a:pt x="291" y="2735"/>
                  <a:pt x="269" y="2718"/>
                  <a:pt x="239" y="2686"/>
                </a:cubicBezTo>
                <a:cubicBezTo>
                  <a:pt x="199" y="2642"/>
                  <a:pt x="176" y="2608"/>
                  <a:pt x="145" y="2561"/>
                </a:cubicBezTo>
                <a:cubicBezTo>
                  <a:pt x="114" y="2514"/>
                  <a:pt x="105" y="2499"/>
                  <a:pt x="83" y="2452"/>
                </a:cubicBezTo>
                <a:cubicBezTo>
                  <a:pt x="61" y="2405"/>
                  <a:pt x="55" y="2374"/>
                  <a:pt x="36" y="2327"/>
                </a:cubicBezTo>
                <a:cubicBezTo>
                  <a:pt x="23" y="2294"/>
                  <a:pt x="10" y="2275"/>
                  <a:pt x="0" y="2252"/>
                </a:cubicBezTo>
                <a:lnTo>
                  <a:pt x="0" y="861"/>
                </a:lnTo>
                <a:cubicBezTo>
                  <a:pt x="1" y="853"/>
                  <a:pt x="3" y="845"/>
                  <a:pt x="5" y="835"/>
                </a:cubicBezTo>
                <a:cubicBezTo>
                  <a:pt x="17" y="779"/>
                  <a:pt x="36" y="745"/>
                  <a:pt x="52" y="695"/>
                </a:cubicBezTo>
                <a:cubicBezTo>
                  <a:pt x="68" y="645"/>
                  <a:pt x="71" y="633"/>
                  <a:pt x="83" y="586"/>
                </a:cubicBezTo>
                <a:cubicBezTo>
                  <a:pt x="95" y="539"/>
                  <a:pt x="95" y="511"/>
                  <a:pt x="114" y="461"/>
                </a:cubicBezTo>
                <a:cubicBezTo>
                  <a:pt x="133" y="411"/>
                  <a:pt x="157" y="384"/>
                  <a:pt x="176" y="337"/>
                </a:cubicBezTo>
                <a:cubicBezTo>
                  <a:pt x="195" y="290"/>
                  <a:pt x="185" y="272"/>
                  <a:pt x="207" y="228"/>
                </a:cubicBezTo>
                <a:cubicBezTo>
                  <a:pt x="229" y="184"/>
                  <a:pt x="248" y="163"/>
                  <a:pt x="285" y="119"/>
                </a:cubicBezTo>
                <a:cubicBezTo>
                  <a:pt x="322" y="75"/>
                  <a:pt x="350" y="32"/>
                  <a:pt x="394" y="10"/>
                </a:cubicBezTo>
                <a:cubicBezTo>
                  <a:pt x="438" y="-12"/>
                  <a:pt x="483" y="8"/>
                  <a:pt x="503" y="10"/>
                </a:cubicBezTo>
                <a:lnTo>
                  <a:pt x="565" y="57"/>
                </a:lnTo>
                <a:close/>
              </a:path>
            </a:pathLst>
          </a:custGeom>
          <a:noFill/>
          <a:ln w="9525">
            <a:noFill/>
          </a:ln>
        </p:spPr>
      </p:pic>
      <p:pic>
        <p:nvPicPr>
          <p:cNvPr id="39" name="Picture 2" descr="E:\罗梦\人一数上\图片\69.png"/>
          <p:cNvPicPr>
            <a:picLocks noChangeAspect="1"/>
          </p:cNvPicPr>
          <p:nvPr/>
        </p:nvPicPr>
        <p:blipFill>
          <a:blip r:embed="rId4" cstate="print"/>
          <a:srcRect l="70941" t="28780"/>
          <a:stretch>
            <a:fillRect/>
          </a:stretch>
        </p:blipFill>
        <p:spPr>
          <a:xfrm>
            <a:off x="1515110" y="2708275"/>
            <a:ext cx="1036320" cy="23075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51" h="2784">
                <a:moveTo>
                  <a:pt x="0" y="0"/>
                </a:moveTo>
                <a:lnTo>
                  <a:pt x="1251" y="0"/>
                </a:lnTo>
                <a:lnTo>
                  <a:pt x="1251" y="2784"/>
                </a:lnTo>
                <a:lnTo>
                  <a:pt x="0" y="2784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</a:ln>
        </p:spPr>
      </p:pic>
      <p:sp>
        <p:nvSpPr>
          <p:cNvPr id="4" name=" 219"/>
          <p:cNvSpPr/>
          <p:nvPr/>
        </p:nvSpPr>
        <p:spPr>
          <a:xfrm>
            <a:off x="2676525" y="140653"/>
            <a:ext cx="2601913" cy="552450"/>
          </a:xfrm>
          <a:prstGeom prst="roundRect">
            <a:avLst>
              <a:gd name="adj" fmla="val 50000"/>
            </a:avLst>
          </a:prstGeom>
          <a:solidFill>
            <a:srgbClr val="FB92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trike="noStrike" noProof="1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怎样搭呢？</a:t>
            </a:r>
            <a:endParaRPr lang="zh-CN" altLang="en-US" sz="3200" b="1" strike="noStrike" noProof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 219"/>
          <p:cNvSpPr/>
          <p:nvPr/>
        </p:nvSpPr>
        <p:spPr>
          <a:xfrm>
            <a:off x="898525" y="1031875"/>
            <a:ext cx="2849563" cy="609600"/>
          </a:xfrm>
          <a:prstGeom prst="roundRect">
            <a:avLst>
              <a:gd name="adj" fmla="val 50000"/>
            </a:avLst>
          </a:prstGeom>
          <a:solidFill>
            <a:srgbClr val="FB92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trike="noStrike" noProof="1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谁搭得高？</a:t>
            </a:r>
            <a:endParaRPr lang="zh-CN" altLang="en-US" sz="3200" b="1" strike="noStrike" noProof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799840" y="2066290"/>
            <a:ext cx="4010660" cy="2296160"/>
            <a:chOff x="6963" y="1325"/>
            <a:chExt cx="6316" cy="3616"/>
          </a:xfrm>
        </p:grpSpPr>
        <p:sp>
          <p:nvSpPr>
            <p:cNvPr id="3" name="圆角矩形标注 2"/>
            <p:cNvSpPr/>
            <p:nvPr/>
          </p:nvSpPr>
          <p:spPr>
            <a:xfrm>
              <a:off x="6963" y="1325"/>
              <a:ext cx="5569" cy="1156"/>
            </a:xfrm>
            <a:prstGeom prst="wedgeRoundRectCallout">
              <a:avLst>
                <a:gd name="adj1" fmla="val 30966"/>
                <a:gd name="adj2" fmla="val 79090"/>
                <a:gd name="adj3" fmla="val 16667"/>
              </a:avLst>
            </a:prstGeom>
            <a:noFill/>
            <a:ln>
              <a:solidFill>
                <a:srgbClr val="006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比一比就知道了。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pic>
          <p:nvPicPr>
            <p:cNvPr id="2" name="图片 1" descr="男033 拷贝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1640" y="2585"/>
              <a:ext cx="1639" cy="2356"/>
            </a:xfrm>
            <a:prstGeom prst="rect">
              <a:avLst/>
            </a:prstGeom>
          </p:spPr>
        </p:pic>
      </p:grpSp>
      <p:pic>
        <p:nvPicPr>
          <p:cNvPr id="6" name="Picture 2" descr="E:\罗梦\人一数上\图片\69.png"/>
          <p:cNvPicPr>
            <a:picLocks noChangeAspect="1"/>
          </p:cNvPicPr>
          <p:nvPr/>
        </p:nvPicPr>
        <p:blipFill>
          <a:blip r:embed="rId2" cstate="print"/>
          <a:srcRect l="100000" t="28780" r="-14262"/>
          <a:stretch>
            <a:fillRect/>
          </a:stretch>
        </p:blipFill>
        <p:spPr>
          <a:xfrm>
            <a:off x="4418965" y="3122295"/>
            <a:ext cx="389890" cy="17678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14" h="2784">
                <a:moveTo>
                  <a:pt x="0" y="0"/>
                </a:moveTo>
                <a:lnTo>
                  <a:pt x="614" y="0"/>
                </a:lnTo>
                <a:lnTo>
                  <a:pt x="614" y="2784"/>
                </a:lnTo>
                <a:lnTo>
                  <a:pt x="0" y="2784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</a:ln>
        </p:spPr>
      </p:pic>
      <p:pic>
        <p:nvPicPr>
          <p:cNvPr id="10" name="Picture 2" descr="E:\罗梦\人一数上\图片\70.png"/>
          <p:cNvPicPr>
            <a:picLocks noChangeAspect="1"/>
          </p:cNvPicPr>
          <p:nvPr/>
        </p:nvPicPr>
        <p:blipFill>
          <a:blip r:embed="rId3" cstate="print"/>
          <a:srcRect l="11205" t="100000" r="60721" b="-4963"/>
          <a:stretch>
            <a:fillRect/>
          </a:stretch>
        </p:blipFill>
        <p:spPr>
          <a:xfrm>
            <a:off x="5678242" y="4681855"/>
            <a:ext cx="506111" cy="1231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7" h="196">
                <a:moveTo>
                  <a:pt x="797" y="0"/>
                </a:moveTo>
                <a:cubicBezTo>
                  <a:pt x="797" y="2"/>
                  <a:pt x="796" y="11"/>
                  <a:pt x="796" y="12"/>
                </a:cubicBezTo>
                <a:cubicBezTo>
                  <a:pt x="803" y="108"/>
                  <a:pt x="625" y="210"/>
                  <a:pt x="479" y="194"/>
                </a:cubicBezTo>
                <a:cubicBezTo>
                  <a:pt x="455" y="194"/>
                  <a:pt x="439" y="190"/>
                  <a:pt x="427" y="186"/>
                </a:cubicBezTo>
                <a:cubicBezTo>
                  <a:pt x="410" y="181"/>
                  <a:pt x="365" y="175"/>
                  <a:pt x="343" y="175"/>
                </a:cubicBezTo>
                <a:cubicBezTo>
                  <a:pt x="286" y="178"/>
                  <a:pt x="203" y="144"/>
                  <a:pt x="149" y="107"/>
                </a:cubicBezTo>
                <a:lnTo>
                  <a:pt x="147" y="106"/>
                </a:lnTo>
                <a:lnTo>
                  <a:pt x="145" y="104"/>
                </a:lnTo>
                <a:lnTo>
                  <a:pt x="142" y="103"/>
                </a:lnTo>
                <a:lnTo>
                  <a:pt x="140" y="102"/>
                </a:lnTo>
                <a:lnTo>
                  <a:pt x="138" y="101"/>
                </a:lnTo>
                <a:cubicBezTo>
                  <a:pt x="95" y="75"/>
                  <a:pt x="72" y="57"/>
                  <a:pt x="39" y="30"/>
                </a:cubicBezTo>
                <a:cubicBezTo>
                  <a:pt x="27" y="21"/>
                  <a:pt x="10" y="8"/>
                  <a:pt x="3" y="2"/>
                </a:cubicBezTo>
                <a:lnTo>
                  <a:pt x="1" y="1"/>
                </a:lnTo>
                <a:lnTo>
                  <a:pt x="0" y="0"/>
                </a:lnTo>
                <a:lnTo>
                  <a:pt x="797" y="0"/>
                </a:lnTo>
                <a:close/>
              </a:path>
            </a:pathLst>
          </a:custGeom>
          <a:noFill/>
          <a:ln w="9525">
            <a:noFill/>
          </a:ln>
        </p:spPr>
      </p:pic>
      <p:pic>
        <p:nvPicPr>
          <p:cNvPr id="12" name="Picture 2" descr="E:\罗梦\人一数上\图片\70.png"/>
          <p:cNvPicPr>
            <a:picLocks noChangeAspect="1"/>
          </p:cNvPicPr>
          <p:nvPr/>
        </p:nvPicPr>
        <p:blipFill>
          <a:blip r:embed="rId3" cstate="print"/>
          <a:srcRect t="87109" r="88795"/>
          <a:stretch>
            <a:fillRect/>
          </a:stretch>
        </p:blipFill>
        <p:spPr>
          <a:xfrm>
            <a:off x="5476240" y="4361875"/>
            <a:ext cx="202002" cy="319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8" h="504">
                <a:moveTo>
                  <a:pt x="318" y="504"/>
                </a:moveTo>
                <a:lnTo>
                  <a:pt x="0" y="504"/>
                </a:lnTo>
                <a:lnTo>
                  <a:pt x="0" y="0"/>
                </a:lnTo>
                <a:cubicBezTo>
                  <a:pt x="4" y="9"/>
                  <a:pt x="11" y="24"/>
                  <a:pt x="15" y="31"/>
                </a:cubicBezTo>
                <a:cubicBezTo>
                  <a:pt x="29" y="55"/>
                  <a:pt x="48" y="104"/>
                  <a:pt x="56" y="130"/>
                </a:cubicBezTo>
                <a:cubicBezTo>
                  <a:pt x="92" y="251"/>
                  <a:pt x="198" y="412"/>
                  <a:pt x="318" y="504"/>
                </a:cubicBezTo>
                <a:close/>
              </a:path>
            </a:pathLst>
          </a:cu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23"/>
          <p:cNvSpPr txBox="1"/>
          <p:nvPr/>
        </p:nvSpPr>
        <p:spPr>
          <a:xfrm>
            <a:off x="3035300" y="225425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教材P37 第4题）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7650" name="组合 3"/>
          <p:cNvGrpSpPr/>
          <p:nvPr/>
        </p:nvGrpSpPr>
        <p:grpSpPr>
          <a:xfrm>
            <a:off x="801688" y="768350"/>
            <a:ext cx="7778750" cy="1568450"/>
            <a:chOff x="1238" y="1658"/>
            <a:chExt cx="12250" cy="2470"/>
          </a:xfrm>
        </p:grpSpPr>
        <p:sp>
          <p:nvSpPr>
            <p:cNvPr id="27651" name="TextBox 5"/>
            <p:cNvSpPr txBox="1"/>
            <p:nvPr/>
          </p:nvSpPr>
          <p:spPr>
            <a:xfrm>
              <a:off x="1238" y="1658"/>
              <a:ext cx="12250" cy="24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>
                <a:lnSpc>
                  <a:spcPct val="150000"/>
                </a:lnSpc>
                <a:buSzTx/>
              </a:pPr>
              <a:r>
                <a:rPr lang="en-US" altLang="zh-CN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1.</a:t>
              </a: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用</a:t>
              </a:r>
              <a:r>
                <a:rPr lang="en-US" altLang="zh-CN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4</a:t>
              </a: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个相同的       ，你能拼出几种不   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50000"/>
                </a:lnSpc>
                <a:buSzTx/>
              </a:pP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同的长方体？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3" name="立方体 2"/>
            <p:cNvSpPr/>
            <p:nvPr/>
          </p:nvSpPr>
          <p:spPr>
            <a:xfrm>
              <a:off x="5807" y="1966"/>
              <a:ext cx="1926" cy="78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429000" y="4324033"/>
            <a:ext cx="20212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答：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种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09600" y="2496922"/>
            <a:ext cx="935990" cy="1149366"/>
            <a:chOff x="1029" y="4183"/>
            <a:chExt cx="1092" cy="1342"/>
          </a:xfrm>
        </p:grpSpPr>
        <p:sp>
          <p:nvSpPr>
            <p:cNvPr id="10" name="立方体 9"/>
            <p:cNvSpPr/>
            <p:nvPr/>
          </p:nvSpPr>
          <p:spPr>
            <a:xfrm>
              <a:off x="1029" y="5062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0" name="立方体 19"/>
            <p:cNvSpPr/>
            <p:nvPr/>
          </p:nvSpPr>
          <p:spPr>
            <a:xfrm>
              <a:off x="1029" y="4769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1" name="立方体 20"/>
            <p:cNvSpPr/>
            <p:nvPr/>
          </p:nvSpPr>
          <p:spPr>
            <a:xfrm>
              <a:off x="1029" y="4476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2" name="立方体 21"/>
            <p:cNvSpPr/>
            <p:nvPr/>
          </p:nvSpPr>
          <p:spPr>
            <a:xfrm>
              <a:off x="1029" y="4183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884045" y="2990083"/>
            <a:ext cx="1718945" cy="646783"/>
            <a:chOff x="1332" y="6492"/>
            <a:chExt cx="2006" cy="755"/>
          </a:xfrm>
        </p:grpSpPr>
        <p:sp>
          <p:nvSpPr>
            <p:cNvPr id="32" name="立方体 31"/>
            <p:cNvSpPr/>
            <p:nvPr/>
          </p:nvSpPr>
          <p:spPr>
            <a:xfrm>
              <a:off x="1332" y="6784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3" name="立方体 32"/>
            <p:cNvSpPr/>
            <p:nvPr/>
          </p:nvSpPr>
          <p:spPr>
            <a:xfrm>
              <a:off x="1332" y="6492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4" name="立方体 33"/>
            <p:cNvSpPr/>
            <p:nvPr/>
          </p:nvSpPr>
          <p:spPr>
            <a:xfrm>
              <a:off x="2246" y="6784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5" name="立方体 34"/>
            <p:cNvSpPr/>
            <p:nvPr/>
          </p:nvSpPr>
          <p:spPr>
            <a:xfrm>
              <a:off x="2246" y="6492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867785" y="2844165"/>
            <a:ext cx="1083310" cy="791845"/>
            <a:chOff x="2482" y="5645"/>
            <a:chExt cx="1266" cy="925"/>
          </a:xfrm>
        </p:grpSpPr>
        <p:sp>
          <p:nvSpPr>
            <p:cNvPr id="50" name="立方体 49"/>
            <p:cNvSpPr/>
            <p:nvPr/>
          </p:nvSpPr>
          <p:spPr>
            <a:xfrm>
              <a:off x="2656" y="5938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4" name="立方体 53"/>
            <p:cNvSpPr/>
            <p:nvPr/>
          </p:nvSpPr>
          <p:spPr>
            <a:xfrm>
              <a:off x="2656" y="5645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5" name="立方体 54"/>
            <p:cNvSpPr/>
            <p:nvPr/>
          </p:nvSpPr>
          <p:spPr>
            <a:xfrm>
              <a:off x="2482" y="6108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6" name="立方体 55"/>
            <p:cNvSpPr/>
            <p:nvPr/>
          </p:nvSpPr>
          <p:spPr>
            <a:xfrm>
              <a:off x="2482" y="5815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227320" y="3091430"/>
            <a:ext cx="1875095" cy="544580"/>
            <a:chOff x="6782" y="5846"/>
            <a:chExt cx="2189" cy="636"/>
          </a:xfrm>
        </p:grpSpPr>
        <p:sp>
          <p:nvSpPr>
            <p:cNvPr id="60" name="立方体 59"/>
            <p:cNvSpPr/>
            <p:nvPr/>
          </p:nvSpPr>
          <p:spPr>
            <a:xfrm>
              <a:off x="6954" y="5846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1" name="立方体 60"/>
            <p:cNvSpPr/>
            <p:nvPr/>
          </p:nvSpPr>
          <p:spPr>
            <a:xfrm>
              <a:off x="6782" y="6019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2" name="立方体 61"/>
            <p:cNvSpPr/>
            <p:nvPr/>
          </p:nvSpPr>
          <p:spPr>
            <a:xfrm>
              <a:off x="7879" y="5846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3" name="立方体 62"/>
            <p:cNvSpPr/>
            <p:nvPr/>
          </p:nvSpPr>
          <p:spPr>
            <a:xfrm>
              <a:off x="7707" y="6019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125470" y="3867150"/>
            <a:ext cx="3076817" cy="371006"/>
            <a:chOff x="8559" y="6760"/>
            <a:chExt cx="3840" cy="463"/>
          </a:xfrm>
        </p:grpSpPr>
        <p:sp>
          <p:nvSpPr>
            <p:cNvPr id="66" name="立方体 65"/>
            <p:cNvSpPr/>
            <p:nvPr/>
          </p:nvSpPr>
          <p:spPr>
            <a:xfrm>
              <a:off x="8559" y="6760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8" name="立方体 67"/>
            <p:cNvSpPr/>
            <p:nvPr/>
          </p:nvSpPr>
          <p:spPr>
            <a:xfrm>
              <a:off x="9473" y="6760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7" name="立方体 66"/>
            <p:cNvSpPr/>
            <p:nvPr/>
          </p:nvSpPr>
          <p:spPr>
            <a:xfrm>
              <a:off x="10393" y="6760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9" name="立方体 68"/>
            <p:cNvSpPr/>
            <p:nvPr/>
          </p:nvSpPr>
          <p:spPr>
            <a:xfrm>
              <a:off x="11307" y="6760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7162800" y="2800599"/>
            <a:ext cx="1382012" cy="842259"/>
            <a:chOff x="9677" y="4788"/>
            <a:chExt cx="1613" cy="984"/>
          </a:xfrm>
        </p:grpSpPr>
        <p:sp>
          <p:nvSpPr>
            <p:cNvPr id="72" name="立方体 71"/>
            <p:cNvSpPr/>
            <p:nvPr/>
          </p:nvSpPr>
          <p:spPr>
            <a:xfrm>
              <a:off x="10198" y="4788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4" name="立方体 73"/>
            <p:cNvSpPr/>
            <p:nvPr/>
          </p:nvSpPr>
          <p:spPr>
            <a:xfrm>
              <a:off x="10024" y="4962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3" name="立方体 72"/>
            <p:cNvSpPr/>
            <p:nvPr/>
          </p:nvSpPr>
          <p:spPr>
            <a:xfrm>
              <a:off x="9851" y="5135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5" name="立方体 74"/>
            <p:cNvSpPr/>
            <p:nvPr/>
          </p:nvSpPr>
          <p:spPr>
            <a:xfrm>
              <a:off x="9677" y="5309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2133600" y="1733550"/>
            <a:ext cx="1243965" cy="533400"/>
          </a:xfrm>
          <a:prstGeom prst="roundRect">
            <a:avLst/>
          </a:prstGeom>
          <a:noFill/>
          <a:ln w="508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木头碰撞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木头碰撞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木头碰撞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木头碰撞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木头碰撞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木头碰撞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23"/>
          <p:cNvSpPr txBox="1"/>
          <p:nvPr/>
        </p:nvSpPr>
        <p:spPr>
          <a:xfrm>
            <a:off x="3009900" y="438150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（教材P38 第6题）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29698" name="Group 26"/>
          <p:cNvGrpSpPr/>
          <p:nvPr/>
        </p:nvGrpSpPr>
        <p:grpSpPr>
          <a:xfrm>
            <a:off x="5373688" y="3546475"/>
            <a:ext cx="3095625" cy="735013"/>
            <a:chOff x="3470" y="2704"/>
            <a:chExt cx="1950" cy="463"/>
          </a:xfrm>
        </p:grpSpPr>
        <p:sp>
          <p:nvSpPr>
            <p:cNvPr id="29699" name="AutoShape 18"/>
            <p:cNvSpPr/>
            <p:nvPr/>
          </p:nvSpPr>
          <p:spPr>
            <a:xfrm>
              <a:off x="4558" y="2704"/>
              <a:ext cx="454" cy="454"/>
            </a:xfrm>
            <a:prstGeom prst="cube">
              <a:avLst>
                <a:gd name="adj" fmla="val 25000"/>
              </a:avLst>
            </a:prstGeom>
            <a:solidFill>
              <a:srgbClr val="CCCC00"/>
            </a:solidFill>
            <a:ln w="12700" cap="flat" cmpd="sng">
              <a:solidFill>
                <a:srgbClr val="5A58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700" name="Text Box 20"/>
            <p:cNvSpPr txBox="1"/>
            <p:nvPr/>
          </p:nvSpPr>
          <p:spPr>
            <a:xfrm>
              <a:off x="3470" y="2840"/>
              <a:ext cx="195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(  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</a:t>
              </a: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)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个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29701" name="Group 27"/>
          <p:cNvGrpSpPr/>
          <p:nvPr/>
        </p:nvGrpSpPr>
        <p:grpSpPr>
          <a:xfrm>
            <a:off x="1181100" y="3619500"/>
            <a:ext cx="3184525" cy="661988"/>
            <a:chOff x="829" y="2750"/>
            <a:chExt cx="2006" cy="417"/>
          </a:xfrm>
        </p:grpSpPr>
        <p:sp>
          <p:nvSpPr>
            <p:cNvPr id="29702" name="AutoShape 12"/>
            <p:cNvSpPr/>
            <p:nvPr/>
          </p:nvSpPr>
          <p:spPr>
            <a:xfrm>
              <a:off x="1882" y="2750"/>
              <a:ext cx="953" cy="408"/>
            </a:xfrm>
            <a:prstGeom prst="cube">
              <a:avLst>
                <a:gd name="adj" fmla="val 35051"/>
              </a:avLst>
            </a:prstGeom>
            <a:solidFill>
              <a:srgbClr val="CCCC00"/>
            </a:solidFill>
            <a:ln w="12700" cap="flat" cmpd="sng">
              <a:solidFill>
                <a:srgbClr val="5A58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703" name="Text Box 19"/>
            <p:cNvSpPr txBox="1"/>
            <p:nvPr/>
          </p:nvSpPr>
          <p:spPr>
            <a:xfrm>
              <a:off x="829" y="2840"/>
              <a:ext cx="1643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( 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</a:t>
              </a: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)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个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412875" y="3662363"/>
            <a:ext cx="822325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5453063" y="3659188"/>
            <a:ext cx="1098550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9706" name="AutoShape 8"/>
          <p:cNvSpPr/>
          <p:nvPr/>
        </p:nvSpPr>
        <p:spPr>
          <a:xfrm>
            <a:off x="1698625" y="2466975"/>
            <a:ext cx="1512888" cy="647700"/>
          </a:xfrm>
          <a:prstGeom prst="cube">
            <a:avLst>
              <a:gd name="adj" fmla="val 35051"/>
            </a:avLst>
          </a:prstGeom>
          <a:solidFill>
            <a:srgbClr val="CCCC00"/>
          </a:solidFill>
          <a:ln w="12700" cap="flat" cmpd="sng">
            <a:solidFill>
              <a:srgbClr val="5A58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707" name="AutoShape 9"/>
          <p:cNvSpPr/>
          <p:nvPr/>
        </p:nvSpPr>
        <p:spPr>
          <a:xfrm>
            <a:off x="2987675" y="2466975"/>
            <a:ext cx="1512888" cy="647700"/>
          </a:xfrm>
          <a:prstGeom prst="cube">
            <a:avLst>
              <a:gd name="adj" fmla="val 35051"/>
            </a:avLst>
          </a:prstGeom>
          <a:solidFill>
            <a:srgbClr val="CCCC00"/>
          </a:solidFill>
          <a:ln w="12700" cap="flat" cmpd="sng">
            <a:solidFill>
              <a:srgbClr val="5A58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708" name="AutoShape 10"/>
          <p:cNvSpPr/>
          <p:nvPr/>
        </p:nvSpPr>
        <p:spPr>
          <a:xfrm>
            <a:off x="1482725" y="2682875"/>
            <a:ext cx="1512888" cy="647700"/>
          </a:xfrm>
          <a:prstGeom prst="cube">
            <a:avLst>
              <a:gd name="adj" fmla="val 35051"/>
            </a:avLst>
          </a:prstGeom>
          <a:solidFill>
            <a:srgbClr val="CCCC00"/>
          </a:solidFill>
          <a:ln w="12700" cap="flat" cmpd="sng">
            <a:solidFill>
              <a:srgbClr val="5A58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1482725" y="2263775"/>
            <a:ext cx="1512888" cy="647700"/>
          </a:xfrm>
          <a:prstGeom prst="cube">
            <a:avLst>
              <a:gd name="adj" fmla="val 35051"/>
            </a:avLst>
          </a:prstGeom>
          <a:solidFill>
            <a:srgbClr val="CCCC00"/>
          </a:solidFill>
          <a:ln w="12700" cap="flat" cmpd="sng">
            <a:solidFill>
              <a:srgbClr val="5A58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710" name="AutoShape 25"/>
          <p:cNvSpPr/>
          <p:nvPr/>
        </p:nvSpPr>
        <p:spPr>
          <a:xfrm>
            <a:off x="6086475" y="2430463"/>
            <a:ext cx="720725" cy="720725"/>
          </a:xfrm>
          <a:prstGeom prst="cube">
            <a:avLst>
              <a:gd name="adj" fmla="val 25000"/>
            </a:avLst>
          </a:prstGeom>
          <a:solidFill>
            <a:srgbClr val="CCCC00"/>
          </a:solidFill>
          <a:ln w="12700" cap="flat" cmpd="sng">
            <a:solidFill>
              <a:srgbClr val="5A58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711" name="AutoShape 27"/>
          <p:cNvSpPr/>
          <p:nvPr/>
        </p:nvSpPr>
        <p:spPr>
          <a:xfrm>
            <a:off x="6629400" y="2432050"/>
            <a:ext cx="720725" cy="720725"/>
          </a:xfrm>
          <a:prstGeom prst="cube">
            <a:avLst>
              <a:gd name="adj" fmla="val 25000"/>
            </a:avLst>
          </a:prstGeom>
          <a:solidFill>
            <a:srgbClr val="CCCC00"/>
          </a:solidFill>
          <a:ln w="12700" cap="flat" cmpd="sng">
            <a:solidFill>
              <a:srgbClr val="5A58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712" name="AutoShape 28"/>
          <p:cNvSpPr/>
          <p:nvPr/>
        </p:nvSpPr>
        <p:spPr>
          <a:xfrm>
            <a:off x="5905500" y="2609850"/>
            <a:ext cx="720725" cy="720725"/>
          </a:xfrm>
          <a:prstGeom prst="cube">
            <a:avLst>
              <a:gd name="adj" fmla="val 25000"/>
            </a:avLst>
          </a:prstGeom>
          <a:solidFill>
            <a:srgbClr val="CCCC00"/>
          </a:solidFill>
          <a:ln w="12700" cap="flat" cmpd="sng">
            <a:solidFill>
              <a:srgbClr val="5A58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713" name="AutoShape 29"/>
          <p:cNvSpPr/>
          <p:nvPr/>
        </p:nvSpPr>
        <p:spPr>
          <a:xfrm>
            <a:off x="6450013" y="2609850"/>
            <a:ext cx="720725" cy="720725"/>
          </a:xfrm>
          <a:prstGeom prst="cube">
            <a:avLst>
              <a:gd name="adj" fmla="val 25000"/>
            </a:avLst>
          </a:prstGeom>
          <a:solidFill>
            <a:srgbClr val="CCCC00"/>
          </a:solidFill>
          <a:ln w="12700" cap="flat" cmpd="sng">
            <a:solidFill>
              <a:srgbClr val="5A58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AutoShape 30"/>
          <p:cNvSpPr/>
          <p:nvPr/>
        </p:nvSpPr>
        <p:spPr>
          <a:xfrm>
            <a:off x="6094413" y="1919288"/>
            <a:ext cx="703262" cy="693737"/>
          </a:xfrm>
          <a:prstGeom prst="cube">
            <a:avLst>
              <a:gd name="adj" fmla="val 25000"/>
            </a:avLst>
          </a:prstGeom>
          <a:solidFill>
            <a:srgbClr val="CCCC00"/>
          </a:solidFill>
          <a:ln w="12700" cap="flat" cmpd="sng">
            <a:solidFill>
              <a:srgbClr val="5A58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8"/>
          <p:cNvSpPr>
            <a:spLocks noChangeArrowheads="1"/>
          </p:cNvSpPr>
          <p:nvPr/>
        </p:nvSpPr>
        <p:spPr bwMode="auto">
          <a:xfrm>
            <a:off x="887413" y="1090613"/>
            <a:ext cx="222631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数一数。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76822E-6 L 1.38889E-6 -0.0932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36271E-6 L 1.94444E-6 -0.05321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bldLvl="0" animBg="1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096963" y="1066800"/>
            <a:ext cx="6765925" cy="324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用不同形状的图形进行拼搭时，长方体和正方体摆放时较稳定，尽量放在下面；横放的圆柱易滚动，应竖放；球易滚动，尽量放在上面。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24585" y="2554605"/>
            <a:ext cx="68954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第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2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课时  图形的拼搭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3643948" y="1616710"/>
            <a:ext cx="339661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认识图形（一）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2857500" y="161099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"/>
          <p:cNvGrpSpPr/>
          <p:nvPr/>
        </p:nvGrpSpPr>
        <p:grpSpPr>
          <a:xfrm>
            <a:off x="4239184" y="1430338"/>
            <a:ext cx="3903663" cy="688975"/>
            <a:chOff x="3167" y="1797"/>
            <a:chExt cx="2177" cy="434"/>
          </a:xfrm>
        </p:grpSpPr>
        <p:sp>
          <p:nvSpPr>
            <p:cNvPr id="3" name="圆角矩形标注 2"/>
            <p:cNvSpPr>
              <a:spLocks noChangeArrowheads="1"/>
            </p:cNvSpPr>
            <p:nvPr/>
          </p:nvSpPr>
          <p:spPr bwMode="auto">
            <a:xfrm>
              <a:off x="3167" y="1823"/>
              <a:ext cx="2177" cy="408"/>
            </a:xfrm>
            <a:prstGeom prst="wedgeRoundRectCallout">
              <a:avLst>
                <a:gd name="adj1" fmla="val 5050"/>
                <a:gd name="adj2" fmla="val 104900"/>
                <a:gd name="adj3" fmla="val 16667"/>
              </a:avLst>
            </a:prstGeom>
            <a:solidFill>
              <a:schemeClr val="bg1"/>
            </a:solidFill>
            <a:ln w="25400" algn="ctr">
              <a:solidFill>
                <a:srgbClr val="3399FF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1279" name="TextBox 7"/>
            <p:cNvSpPr txBox="1"/>
            <p:nvPr/>
          </p:nvSpPr>
          <p:spPr>
            <a:xfrm>
              <a:off x="3256" y="1797"/>
              <a:ext cx="2054" cy="4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</a:rPr>
                <a:t>它们都有什么特点？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1266" name="Group 23"/>
          <p:cNvGrpSpPr/>
          <p:nvPr/>
        </p:nvGrpSpPr>
        <p:grpSpPr>
          <a:xfrm>
            <a:off x="4241800" y="1454150"/>
            <a:ext cx="3903663" cy="682625"/>
            <a:chOff x="3172" y="1797"/>
            <a:chExt cx="2177" cy="430"/>
          </a:xfrm>
        </p:grpSpPr>
        <p:sp>
          <p:nvSpPr>
            <p:cNvPr id="10" name="圆角矩形标注 9"/>
            <p:cNvSpPr>
              <a:spLocks noChangeArrowheads="1"/>
            </p:cNvSpPr>
            <p:nvPr/>
          </p:nvSpPr>
          <p:spPr bwMode="auto">
            <a:xfrm>
              <a:off x="3172" y="1808"/>
              <a:ext cx="2177" cy="408"/>
            </a:xfrm>
            <a:prstGeom prst="wedgeRoundRectCallout">
              <a:avLst>
                <a:gd name="adj1" fmla="val 5050"/>
                <a:gd name="adj2" fmla="val 104900"/>
                <a:gd name="adj3" fmla="val 16667"/>
              </a:avLst>
            </a:prstGeom>
            <a:solidFill>
              <a:schemeClr val="bg1"/>
            </a:solidFill>
            <a:ln w="25400" algn="ctr">
              <a:solidFill>
                <a:srgbClr val="3399FF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1268" name="TextBox 7"/>
            <p:cNvSpPr txBox="1"/>
            <p:nvPr/>
          </p:nvSpPr>
          <p:spPr>
            <a:xfrm>
              <a:off x="3256" y="1797"/>
              <a:ext cx="2054" cy="4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</a:rPr>
                <a:t>你认识这些图形吗？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1273" name="Oval 6"/>
          <p:cNvSpPr/>
          <p:nvPr/>
        </p:nvSpPr>
        <p:spPr>
          <a:xfrm>
            <a:off x="2070100" y="823913"/>
            <a:ext cx="688975" cy="6477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  <a:tileRect/>
          </a:gradFill>
          <a:ln w="12700" cap="flat" cmpd="sng">
            <a:solidFill>
              <a:srgbClr val="00626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74" name="AutoShape 10"/>
          <p:cNvSpPr/>
          <p:nvPr/>
        </p:nvSpPr>
        <p:spPr>
          <a:xfrm>
            <a:off x="2100263" y="1822450"/>
            <a:ext cx="774700" cy="720725"/>
          </a:xfrm>
          <a:prstGeom prst="cube">
            <a:avLst>
              <a:gd name="adj" fmla="val 25000"/>
            </a:avLst>
          </a:prstGeom>
          <a:solidFill>
            <a:srgbClr val="CC99FF"/>
          </a:solidFill>
          <a:ln w="12700" cap="flat" cmpd="sng">
            <a:solidFill>
              <a:srgbClr val="8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75" name="AutoShape 14"/>
          <p:cNvSpPr/>
          <p:nvPr/>
        </p:nvSpPr>
        <p:spPr>
          <a:xfrm rot="-4029723">
            <a:off x="2230438" y="2709863"/>
            <a:ext cx="574675" cy="1044575"/>
          </a:xfrm>
          <a:prstGeom prst="can">
            <a:avLst>
              <a:gd name="adj" fmla="val 28213"/>
            </a:avLst>
          </a:prstGeom>
          <a:solidFill>
            <a:srgbClr val="FFCC00"/>
          </a:solidFill>
          <a:ln w="12700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eaVert" wrap="none" anchor="ctr" anchorCtr="0"/>
          <a:lstStyle/>
          <a:p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76" name="AutoShape 16"/>
          <p:cNvSpPr/>
          <p:nvPr/>
        </p:nvSpPr>
        <p:spPr>
          <a:xfrm rot="-5400000" flipV="1">
            <a:off x="2319338" y="3903663"/>
            <a:ext cx="555625" cy="1004887"/>
          </a:xfrm>
          <a:prstGeom prst="cube">
            <a:avLst>
              <a:gd name="adj" fmla="val 25000"/>
            </a:avLst>
          </a:prstGeom>
          <a:solidFill>
            <a:srgbClr val="00FFFF"/>
          </a:solidFill>
          <a:ln w="9525" cap="flat" cmpd="sng">
            <a:solidFill>
              <a:srgbClr val="27A09D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vert="eaVert" wrap="none" anchor="ctr" anchorCtr="0"/>
          <a:lstStyle/>
          <a:p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Picture 22" descr="F:\1.有关教学课件\123\新画人物图\女01 拷贝.png女01 拷贝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9338945" y="2343150"/>
            <a:ext cx="1010285" cy="2117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5264e-05 0.0329591 C -0.0271218 -0.00177687 -0.0911537 -0.123586 -0.149904 -0.125923 C -0.208653 -0.128259 -0.267973 -0.0112785 -0.293732 0.0212766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00" y="-7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小女孩疑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小女孩疑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文本框 3"/>
          <p:cNvSpPr txBox="1"/>
          <p:nvPr/>
        </p:nvSpPr>
        <p:spPr>
          <a:xfrm>
            <a:off x="2927033" y="217488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35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页例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400935" y="1597025"/>
            <a:ext cx="4593590" cy="2353945"/>
          </a:xfrm>
          <a:prstGeom prst="rect">
            <a:avLst/>
          </a:prstGeom>
        </p:spPr>
      </p:pic>
      <p:sp>
        <p:nvSpPr>
          <p:cNvPr id="25" name="Text Box 28"/>
          <p:cNvSpPr txBox="1">
            <a:spLocks noChangeArrowheads="1"/>
          </p:cNvSpPr>
          <p:nvPr/>
        </p:nvSpPr>
        <p:spPr bwMode="auto">
          <a:xfrm>
            <a:off x="817880" y="1013460"/>
            <a:ext cx="19939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拼一拼。</a:t>
            </a: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AutoShape 3"/>
          <p:cNvSpPr/>
          <p:nvPr/>
        </p:nvSpPr>
        <p:spPr>
          <a:xfrm>
            <a:off x="3089275" y="3474720"/>
            <a:ext cx="1066800" cy="1066800"/>
          </a:xfrm>
          <a:prstGeom prst="cube">
            <a:avLst>
              <a:gd name="adj" fmla="val 25000"/>
            </a:avLst>
          </a:prstGeom>
          <a:solidFill>
            <a:srgbClr val="C4EBF1"/>
          </a:solidFill>
          <a:ln w="12700" cap="flat" cmpd="sng">
            <a:solidFill>
              <a:srgbClr val="1B6974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 anchorCtr="0"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19" name="AutoShape 12"/>
          <p:cNvSpPr/>
          <p:nvPr/>
        </p:nvSpPr>
        <p:spPr>
          <a:xfrm>
            <a:off x="1143000" y="3409950"/>
            <a:ext cx="1066800" cy="1066800"/>
          </a:xfrm>
          <a:prstGeom prst="cube">
            <a:avLst>
              <a:gd name="adj" fmla="val 25000"/>
            </a:avLst>
          </a:prstGeom>
          <a:solidFill>
            <a:srgbClr val="C4EBF1"/>
          </a:solidFill>
          <a:ln w="12700" cap="flat" cmpd="sng">
            <a:solidFill>
              <a:srgbClr val="1B6974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 anchorCtr="0"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090442" y="1845945"/>
            <a:ext cx="2504814" cy="2546350"/>
            <a:chOff x="7023" y="1808"/>
            <a:chExt cx="3945" cy="4010"/>
          </a:xfrm>
        </p:grpSpPr>
        <p:pic>
          <p:nvPicPr>
            <p:cNvPr id="13314" name="Picture 22" descr="F:\1.有关教学课件\123\新画人物图\男033 拷贝.png男033 拷贝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9433" y="3863"/>
              <a:ext cx="1360" cy="1955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3321" name="Group 23"/>
            <p:cNvGrpSpPr/>
            <p:nvPr/>
          </p:nvGrpSpPr>
          <p:grpSpPr>
            <a:xfrm>
              <a:off x="7023" y="1808"/>
              <a:ext cx="3945" cy="2005"/>
              <a:chOff x="3275" y="1597"/>
              <a:chExt cx="1397" cy="802"/>
            </a:xfrm>
          </p:grpSpPr>
          <p:sp>
            <p:nvSpPr>
              <p:cNvPr id="10" name="圆角矩形标注 9"/>
              <p:cNvSpPr>
                <a:spLocks noChangeArrowheads="1"/>
              </p:cNvSpPr>
              <p:nvPr/>
            </p:nvSpPr>
            <p:spPr bwMode="auto">
              <a:xfrm>
                <a:off x="3275" y="1602"/>
                <a:ext cx="1285" cy="756"/>
              </a:xfrm>
              <a:prstGeom prst="wedgeRoundRectCallout">
                <a:avLst>
                  <a:gd name="adj1" fmla="val 30899"/>
                  <a:gd name="adj2" fmla="val 59973"/>
                  <a:gd name="adj3" fmla="val 16667"/>
                </a:avLst>
              </a:prstGeom>
              <a:solidFill>
                <a:schemeClr val="bg1"/>
              </a:solidFill>
              <a:ln w="25400" algn="ctr">
                <a:solidFill>
                  <a:srgbClr val="3399FF"/>
                </a:solidFill>
                <a:miter lim="800000"/>
              </a:ln>
            </p:spPr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sp>
            <p:nvSpPr>
              <p:cNvPr id="13323" name="TextBox 7"/>
              <p:cNvSpPr txBox="1"/>
              <p:nvPr/>
            </p:nvSpPr>
            <p:spPr>
              <a:xfrm>
                <a:off x="3322" y="1597"/>
                <a:ext cx="1350" cy="8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3200" b="1" dirty="0">
                    <a:latin typeface="楷体" panose="02010609060101010101" charset="-122"/>
                    <a:ea typeface="楷体" panose="02010609060101010101" charset="-122"/>
                  </a:rPr>
                  <a:t>我拼成了一个长方体。</a:t>
                </a:r>
                <a:endParaRPr lang="zh-CN" altLang="en-US" sz="32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13328" name="组合 6"/>
          <p:cNvGrpSpPr/>
          <p:nvPr/>
        </p:nvGrpSpPr>
        <p:grpSpPr>
          <a:xfrm>
            <a:off x="1203325" y="738188"/>
            <a:ext cx="4697413" cy="701675"/>
            <a:chOff x="1895" y="1162"/>
            <a:chExt cx="7398" cy="1105"/>
          </a:xfrm>
        </p:grpSpPr>
        <p:sp>
          <p:nvSpPr>
            <p:cNvPr id="3" name="Text Box 28"/>
            <p:cNvSpPr txBox="1">
              <a:spLocks noChangeArrowheads="1"/>
            </p:cNvSpPr>
            <p:nvPr/>
          </p:nvSpPr>
          <p:spPr bwMode="auto">
            <a:xfrm>
              <a:off x="1895" y="1253"/>
              <a:ext cx="7398" cy="1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36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1. </a:t>
              </a:r>
              <a:r>
                <a:rPr kumimoji="1" lang="zh-CN" altLang="en-US" sz="36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用</a:t>
              </a:r>
              <a:r>
                <a:rPr kumimoji="1" lang="en-US" altLang="zh-CN" sz="36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2</a:t>
              </a:r>
              <a:r>
                <a:rPr kumimoji="1" lang="zh-CN" altLang="en-US" sz="36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个　　拼一拼。</a:t>
              </a:r>
              <a:endPara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3330" name="AutoShape 13"/>
            <p:cNvSpPr/>
            <p:nvPr/>
          </p:nvSpPr>
          <p:spPr>
            <a:xfrm>
              <a:off x="5067" y="1162"/>
              <a:ext cx="1055" cy="1016"/>
            </a:xfrm>
            <a:prstGeom prst="cube">
              <a:avLst>
                <a:gd name="adj" fmla="val 25000"/>
              </a:avLst>
            </a:prstGeom>
            <a:solidFill>
              <a:srgbClr val="C4EBF1"/>
            </a:solidFill>
            <a:ln w="12700" cap="flat" cmpd="sng">
              <a:solidFill>
                <a:srgbClr val="1B6974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 wrap="none" anchor="ctr" anchorCtr="0"/>
            <a:lstStyle/>
            <a:p>
              <a:endParaRPr lang="zh-CN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" name="AutoShape 13"/>
          <p:cNvSpPr/>
          <p:nvPr/>
        </p:nvSpPr>
        <p:spPr>
          <a:xfrm>
            <a:off x="1143000" y="2657158"/>
            <a:ext cx="1066800" cy="1066800"/>
          </a:xfrm>
          <a:prstGeom prst="cube">
            <a:avLst>
              <a:gd name="adj" fmla="val 25000"/>
            </a:avLst>
          </a:prstGeom>
          <a:solidFill>
            <a:srgbClr val="C4EBF1"/>
          </a:solidFill>
          <a:ln w="12700" cap="flat" cmpd="sng">
            <a:solidFill>
              <a:srgbClr val="1B6974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 anchorCtr="0"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AutoShape 4"/>
          <p:cNvSpPr/>
          <p:nvPr/>
        </p:nvSpPr>
        <p:spPr>
          <a:xfrm>
            <a:off x="3881573" y="3474720"/>
            <a:ext cx="1066982" cy="1066643"/>
          </a:xfrm>
          <a:prstGeom prst="cube">
            <a:avLst>
              <a:gd name="adj" fmla="val 25000"/>
            </a:avLst>
          </a:prstGeom>
          <a:solidFill>
            <a:srgbClr val="C4EBF1"/>
          </a:solidFill>
          <a:ln w="12700" cap="flat" cmpd="sng">
            <a:solidFill>
              <a:srgbClr val="1B6974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 anchorCtr="0"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13319" grpId="0" animBg="1"/>
      <p:bldP spid="2" grpId="1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14412" y="1498801"/>
            <a:ext cx="4162338" cy="2354413"/>
            <a:chOff x="495" y="2360"/>
            <a:chExt cx="6555" cy="3708"/>
          </a:xfrm>
        </p:grpSpPr>
        <p:pic>
          <p:nvPicPr>
            <p:cNvPr id="14342" name="Picture 30" descr="F:\1.有关教学课件\123\新画人物图\女044 拷贝.png女044 拷贝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flipH="1">
              <a:off x="1994" y="3933"/>
              <a:ext cx="1722" cy="2135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4351" name="Group 37"/>
            <p:cNvGrpSpPr/>
            <p:nvPr/>
          </p:nvGrpSpPr>
          <p:grpSpPr>
            <a:xfrm>
              <a:off x="495" y="2360"/>
              <a:ext cx="6555" cy="1075"/>
              <a:chOff x="88" y="1742"/>
              <a:chExt cx="2688" cy="444"/>
            </a:xfrm>
          </p:grpSpPr>
          <p:sp>
            <p:nvSpPr>
              <p:cNvPr id="14352" name="圆角矩形标注 24"/>
              <p:cNvSpPr/>
              <p:nvPr/>
            </p:nvSpPr>
            <p:spPr>
              <a:xfrm>
                <a:off x="88" y="1795"/>
                <a:ext cx="2688" cy="355"/>
              </a:xfrm>
              <a:prstGeom prst="wedgeRoundRectCallout">
                <a:avLst>
                  <a:gd name="adj1" fmla="val -16607"/>
                  <a:gd name="adj2" fmla="val 124223"/>
                  <a:gd name="adj3" fmla="val 16667"/>
                </a:avLst>
              </a:prstGeom>
              <a:solidFill>
                <a:schemeClr val="bg1"/>
              </a:solidFill>
              <a:ln w="25400" cap="flat" cmpd="sng">
                <a:solidFill>
                  <a:srgbClr val="3399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 anchorCtr="0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4353" name="TextBox 25"/>
              <p:cNvSpPr txBox="1"/>
              <p:nvPr/>
            </p:nvSpPr>
            <p:spPr>
              <a:xfrm>
                <a:off x="107" y="1742"/>
                <a:ext cx="2607" cy="4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3200" b="1" dirty="0">
                    <a:latin typeface="楷体" panose="02010609060101010101" charset="-122"/>
                    <a:ea typeface="楷体" panose="02010609060101010101" charset="-122"/>
                  </a:rPr>
                  <a:t>我拼成了一个长方体。</a:t>
                </a:r>
                <a:endParaRPr lang="zh-CN" altLang="en-US" sz="32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" name="Group 45"/>
          <p:cNvGrpSpPr/>
          <p:nvPr/>
        </p:nvGrpSpPr>
        <p:grpSpPr>
          <a:xfrm>
            <a:off x="1093788" y="754063"/>
            <a:ext cx="4778375" cy="660400"/>
            <a:chOff x="1066" y="1424"/>
            <a:chExt cx="3010" cy="416"/>
          </a:xfrm>
        </p:grpSpPr>
        <p:sp>
          <p:nvSpPr>
            <p:cNvPr id="3" name="Text Box 38"/>
            <p:cNvSpPr txBox="1">
              <a:spLocks noChangeArrowheads="1"/>
            </p:cNvSpPr>
            <p:nvPr/>
          </p:nvSpPr>
          <p:spPr bwMode="auto">
            <a:xfrm>
              <a:off x="1066" y="1434"/>
              <a:ext cx="3010" cy="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36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2. </a:t>
              </a:r>
              <a:r>
                <a:rPr kumimoji="1" lang="zh-CN" altLang="en-US" sz="36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用</a:t>
              </a:r>
              <a:r>
                <a:rPr kumimoji="1" lang="en-US" altLang="zh-CN" sz="36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</a:t>
              </a:r>
              <a:r>
                <a:rPr kumimoji="1" lang="zh-CN" altLang="en-US" sz="36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个　　拼一拼。</a:t>
              </a:r>
              <a:endPara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5" name="AutoShape 39"/>
            <p:cNvSpPr>
              <a:spLocks noChangeArrowheads="1"/>
            </p:cNvSpPr>
            <p:nvPr/>
          </p:nvSpPr>
          <p:spPr bwMode="auto">
            <a:xfrm>
              <a:off x="2384" y="1424"/>
              <a:ext cx="405" cy="406"/>
            </a:xfrm>
            <a:prstGeom prst="cube">
              <a:avLst>
                <a:gd name="adj" fmla="val 25000"/>
              </a:avLst>
            </a:prstGeom>
            <a:solidFill>
              <a:srgbClr val="A2ECAA"/>
            </a:solidFill>
            <a:ln w="12700" cap="sq">
              <a:solidFill>
                <a:srgbClr val="386A3D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14344" name="AutoShape 3"/>
          <p:cNvSpPr/>
          <p:nvPr/>
        </p:nvSpPr>
        <p:spPr>
          <a:xfrm>
            <a:off x="698500" y="3838575"/>
            <a:ext cx="891540" cy="885825"/>
          </a:xfrm>
          <a:prstGeom prst="cube">
            <a:avLst>
              <a:gd name="adj" fmla="val 25000"/>
            </a:avLst>
          </a:prstGeom>
          <a:solidFill>
            <a:srgbClr val="A2ECAA"/>
          </a:solidFill>
          <a:ln w="12700" cap="sq" cmpd="sng">
            <a:solidFill>
              <a:srgbClr val="386A3D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 anchorCtr="0"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345" name="AutoShape 10"/>
          <p:cNvSpPr/>
          <p:nvPr/>
        </p:nvSpPr>
        <p:spPr>
          <a:xfrm>
            <a:off x="1367155" y="3838575"/>
            <a:ext cx="891540" cy="885825"/>
          </a:xfrm>
          <a:prstGeom prst="cube">
            <a:avLst>
              <a:gd name="adj" fmla="val 25000"/>
            </a:avLst>
          </a:prstGeom>
          <a:solidFill>
            <a:srgbClr val="A2ECAA"/>
          </a:solidFill>
          <a:ln w="12700" cap="sq" cmpd="sng">
            <a:solidFill>
              <a:srgbClr val="386A3D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 anchorCtr="0"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346" name="AutoShape 11"/>
          <p:cNvSpPr/>
          <p:nvPr/>
        </p:nvSpPr>
        <p:spPr>
          <a:xfrm>
            <a:off x="2039620" y="3838575"/>
            <a:ext cx="891540" cy="885825"/>
          </a:xfrm>
          <a:prstGeom prst="cube">
            <a:avLst>
              <a:gd name="adj" fmla="val 25000"/>
            </a:avLst>
          </a:prstGeom>
          <a:solidFill>
            <a:srgbClr val="A2ECAA"/>
          </a:solidFill>
          <a:ln w="12700" cap="sq" cmpd="sng">
            <a:solidFill>
              <a:srgbClr val="386A3D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 anchorCtr="0"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348" name="AutoShape 12"/>
          <p:cNvSpPr/>
          <p:nvPr/>
        </p:nvSpPr>
        <p:spPr>
          <a:xfrm>
            <a:off x="3584575" y="3838575"/>
            <a:ext cx="892175" cy="885825"/>
          </a:xfrm>
          <a:prstGeom prst="cube">
            <a:avLst>
              <a:gd name="adj" fmla="val 25000"/>
            </a:avLst>
          </a:prstGeom>
          <a:solidFill>
            <a:srgbClr val="A2ECAA"/>
          </a:solidFill>
          <a:ln w="12700" cap="sq" cmpd="sng">
            <a:solidFill>
              <a:srgbClr val="386A3D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 anchorCtr="0"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349" name="AutoShape 13"/>
          <p:cNvSpPr/>
          <p:nvPr/>
        </p:nvSpPr>
        <p:spPr>
          <a:xfrm>
            <a:off x="3584575" y="3166745"/>
            <a:ext cx="892175" cy="885825"/>
          </a:xfrm>
          <a:prstGeom prst="cube">
            <a:avLst>
              <a:gd name="adj" fmla="val 25000"/>
            </a:avLst>
          </a:prstGeom>
          <a:solidFill>
            <a:srgbClr val="A2ECAA"/>
          </a:solidFill>
          <a:ln w="12700" cap="sq" cmpd="sng">
            <a:solidFill>
              <a:srgbClr val="386A3D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 anchorCtr="0"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350" name="AutoShape 14"/>
          <p:cNvSpPr/>
          <p:nvPr/>
        </p:nvSpPr>
        <p:spPr>
          <a:xfrm>
            <a:off x="3584575" y="2527300"/>
            <a:ext cx="892175" cy="885825"/>
          </a:xfrm>
          <a:prstGeom prst="cube">
            <a:avLst>
              <a:gd name="adj" fmla="val 25000"/>
            </a:avLst>
          </a:prstGeom>
          <a:solidFill>
            <a:srgbClr val="A2ECAA"/>
          </a:solidFill>
          <a:ln w="12700" cap="sq" cmpd="sng">
            <a:solidFill>
              <a:srgbClr val="386A3D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 anchorCtr="0"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AutoShape 3"/>
          <p:cNvSpPr/>
          <p:nvPr/>
        </p:nvSpPr>
        <p:spPr>
          <a:xfrm>
            <a:off x="5343525" y="3853180"/>
            <a:ext cx="891540" cy="885825"/>
          </a:xfrm>
          <a:prstGeom prst="cube">
            <a:avLst>
              <a:gd name="adj" fmla="val 25000"/>
            </a:avLst>
          </a:prstGeom>
          <a:solidFill>
            <a:srgbClr val="A2ECAA"/>
          </a:solidFill>
          <a:ln w="12700" cap="sq" cmpd="sng">
            <a:solidFill>
              <a:srgbClr val="386A3D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 anchorCtr="0"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AutoShape 10"/>
          <p:cNvSpPr/>
          <p:nvPr/>
        </p:nvSpPr>
        <p:spPr>
          <a:xfrm>
            <a:off x="6012180" y="3853180"/>
            <a:ext cx="891540" cy="885825"/>
          </a:xfrm>
          <a:prstGeom prst="cube">
            <a:avLst>
              <a:gd name="adj" fmla="val 25000"/>
            </a:avLst>
          </a:prstGeom>
          <a:solidFill>
            <a:srgbClr val="A2ECAA"/>
          </a:solidFill>
          <a:ln w="12700" cap="sq" cmpd="sng">
            <a:solidFill>
              <a:srgbClr val="386A3D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 anchorCtr="0"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AutoShape 13"/>
          <p:cNvSpPr/>
          <p:nvPr/>
        </p:nvSpPr>
        <p:spPr>
          <a:xfrm>
            <a:off x="6012180" y="3189605"/>
            <a:ext cx="892175" cy="885825"/>
          </a:xfrm>
          <a:prstGeom prst="cube">
            <a:avLst>
              <a:gd name="adj" fmla="val 25000"/>
            </a:avLst>
          </a:prstGeom>
          <a:solidFill>
            <a:srgbClr val="A2ECAA"/>
          </a:solidFill>
          <a:ln w="12700" cap="sq" cmpd="sng">
            <a:solidFill>
              <a:srgbClr val="386A3D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 anchorCtr="0"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789170" y="1810385"/>
            <a:ext cx="4149090" cy="2242185"/>
            <a:chOff x="7542" y="2851"/>
            <a:chExt cx="6534" cy="3531"/>
          </a:xfrm>
        </p:grpSpPr>
        <p:pic>
          <p:nvPicPr>
            <p:cNvPr id="4" name="图片 3" descr="F:\1.有关教学课件\123\新画人物图\女01 11拷贝.png女01 11拷贝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11159" y="4687"/>
              <a:ext cx="1436" cy="169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圆角矩形标注 24"/>
            <p:cNvSpPr/>
            <p:nvPr/>
          </p:nvSpPr>
          <p:spPr>
            <a:xfrm>
              <a:off x="7542" y="2851"/>
              <a:ext cx="6534" cy="859"/>
            </a:xfrm>
            <a:prstGeom prst="wedgeRoundRectCallout">
              <a:avLst>
                <a:gd name="adj1" fmla="val 15564"/>
                <a:gd name="adj2" fmla="val 154772"/>
                <a:gd name="adj3" fmla="val 16667"/>
              </a:avLst>
            </a:prstGeom>
            <a:solidFill>
              <a:schemeClr val="bg1"/>
            </a:solidFill>
            <a:ln w="2540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pPr algn="ctr"/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我拼成了这样的形状。</a:t>
              </a:r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 animBg="1"/>
      <p:bldP spid="14345" grpId="0" animBg="1"/>
      <p:bldP spid="14346" grpId="0" animBg="1"/>
      <p:bldP spid="14348" grpId="0" bldLvl="0" animBg="1"/>
      <p:bldP spid="14349" grpId="0" animBg="1"/>
      <p:bldP spid="14350" grpId="0" animBg="1"/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20700" y="1087438"/>
            <a:ext cx="80391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 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要想拼成      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需要几个   ？试一试。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2290" name="Group 26"/>
          <p:cNvGrpSpPr/>
          <p:nvPr/>
        </p:nvGrpSpPr>
        <p:grpSpPr>
          <a:xfrm>
            <a:off x="2935288" y="677863"/>
            <a:ext cx="1123950" cy="1069975"/>
            <a:chOff x="1913" y="2488"/>
            <a:chExt cx="1152" cy="1152"/>
          </a:xfrm>
          <a:solidFill>
            <a:srgbClr val="F7EA68"/>
          </a:solidFill>
        </p:grpSpPr>
        <p:sp>
          <p:nvSpPr>
            <p:cNvPr id="7" name="AutoShape 18"/>
            <p:cNvSpPr>
              <a:spLocks noChangeArrowheads="1"/>
            </p:cNvSpPr>
            <p:nvPr/>
          </p:nvSpPr>
          <p:spPr bwMode="auto">
            <a:xfrm>
              <a:off x="2057" y="2920"/>
              <a:ext cx="576" cy="576"/>
            </a:xfrm>
            <a:prstGeom prst="cube">
              <a:avLst>
                <a:gd name="adj" fmla="val 25000"/>
              </a:avLst>
            </a:prstGeom>
            <a:grpFill/>
            <a:ln w="12700" cap="sq">
              <a:solidFill>
                <a:srgbClr val="887E2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8" name="AutoShape 19"/>
            <p:cNvSpPr>
              <a:spLocks noChangeArrowheads="1"/>
            </p:cNvSpPr>
            <p:nvPr/>
          </p:nvSpPr>
          <p:spPr bwMode="auto">
            <a:xfrm>
              <a:off x="2489" y="2920"/>
              <a:ext cx="576" cy="576"/>
            </a:xfrm>
            <a:prstGeom prst="cube">
              <a:avLst>
                <a:gd name="adj" fmla="val 25000"/>
              </a:avLst>
            </a:prstGeom>
            <a:grpFill/>
            <a:ln w="9525" cap="sq">
              <a:solidFill>
                <a:srgbClr val="887E2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9" name="AutoShape 20"/>
            <p:cNvSpPr>
              <a:spLocks noChangeArrowheads="1"/>
            </p:cNvSpPr>
            <p:nvPr/>
          </p:nvSpPr>
          <p:spPr bwMode="auto">
            <a:xfrm>
              <a:off x="1913" y="3064"/>
              <a:ext cx="576" cy="576"/>
            </a:xfrm>
            <a:prstGeom prst="cube">
              <a:avLst>
                <a:gd name="adj" fmla="val 25000"/>
              </a:avLst>
            </a:prstGeom>
            <a:grpFill/>
            <a:ln w="9525" cap="sq">
              <a:solidFill>
                <a:srgbClr val="887E2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0" name="AutoShape 21"/>
            <p:cNvSpPr>
              <a:spLocks noChangeArrowheads="1"/>
            </p:cNvSpPr>
            <p:nvPr/>
          </p:nvSpPr>
          <p:spPr bwMode="auto">
            <a:xfrm>
              <a:off x="2354" y="3064"/>
              <a:ext cx="576" cy="576"/>
            </a:xfrm>
            <a:prstGeom prst="cube">
              <a:avLst>
                <a:gd name="adj" fmla="val 25000"/>
              </a:avLst>
            </a:prstGeom>
            <a:grpFill/>
            <a:ln w="9525" cap="sq">
              <a:solidFill>
                <a:srgbClr val="887E2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1" name="AutoShape 22"/>
            <p:cNvSpPr>
              <a:spLocks noChangeArrowheads="1"/>
            </p:cNvSpPr>
            <p:nvPr/>
          </p:nvSpPr>
          <p:spPr bwMode="auto">
            <a:xfrm>
              <a:off x="2048" y="2488"/>
              <a:ext cx="576" cy="576"/>
            </a:xfrm>
            <a:prstGeom prst="cube">
              <a:avLst>
                <a:gd name="adj" fmla="val 25000"/>
              </a:avLst>
            </a:prstGeom>
            <a:grpFill/>
            <a:ln w="9525" cap="sq">
              <a:solidFill>
                <a:srgbClr val="887E2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2" name="AutoShape 23"/>
            <p:cNvSpPr>
              <a:spLocks noChangeArrowheads="1"/>
            </p:cNvSpPr>
            <p:nvPr/>
          </p:nvSpPr>
          <p:spPr bwMode="auto">
            <a:xfrm>
              <a:off x="2489" y="2488"/>
              <a:ext cx="576" cy="576"/>
            </a:xfrm>
            <a:prstGeom prst="cube">
              <a:avLst>
                <a:gd name="adj" fmla="val 25000"/>
              </a:avLst>
            </a:prstGeom>
            <a:grpFill/>
            <a:ln w="9525" cap="sq">
              <a:solidFill>
                <a:srgbClr val="887E2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3" name="AutoShape 24"/>
            <p:cNvSpPr>
              <a:spLocks noChangeArrowheads="1"/>
            </p:cNvSpPr>
            <p:nvPr/>
          </p:nvSpPr>
          <p:spPr bwMode="auto">
            <a:xfrm>
              <a:off x="1913" y="2632"/>
              <a:ext cx="576" cy="576"/>
            </a:xfrm>
            <a:prstGeom prst="cube">
              <a:avLst>
                <a:gd name="adj" fmla="val 25000"/>
              </a:avLst>
            </a:prstGeom>
            <a:grpFill/>
            <a:ln w="9525" cap="sq">
              <a:solidFill>
                <a:srgbClr val="887E2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4" name="AutoShape 25"/>
            <p:cNvSpPr>
              <a:spLocks noChangeArrowheads="1"/>
            </p:cNvSpPr>
            <p:nvPr/>
          </p:nvSpPr>
          <p:spPr bwMode="auto">
            <a:xfrm>
              <a:off x="2354" y="2632"/>
              <a:ext cx="576" cy="576"/>
            </a:xfrm>
            <a:prstGeom prst="cube">
              <a:avLst>
                <a:gd name="adj" fmla="val 25000"/>
              </a:avLst>
            </a:prstGeom>
            <a:grpFill/>
            <a:ln w="9525" cap="sq">
              <a:solidFill>
                <a:srgbClr val="887E2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3" name="AutoShape 8"/>
          <p:cNvSpPr>
            <a:spLocks noChangeArrowheads="1"/>
          </p:cNvSpPr>
          <p:nvPr/>
        </p:nvSpPr>
        <p:spPr bwMode="auto">
          <a:xfrm>
            <a:off x="5959475" y="1104900"/>
            <a:ext cx="536575" cy="527050"/>
          </a:xfrm>
          <a:prstGeom prst="cube">
            <a:avLst>
              <a:gd name="adj" fmla="val 25000"/>
            </a:avLst>
          </a:prstGeom>
          <a:solidFill>
            <a:srgbClr val="F7EA68"/>
          </a:solidFill>
          <a:ln w="9525" cap="sq">
            <a:solidFill>
              <a:srgbClr val="887E26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2301" name="AutoShape 9"/>
          <p:cNvSpPr/>
          <p:nvPr/>
        </p:nvSpPr>
        <p:spPr>
          <a:xfrm>
            <a:off x="1888490" y="3335655"/>
            <a:ext cx="914400" cy="914400"/>
          </a:xfrm>
          <a:prstGeom prst="cube">
            <a:avLst>
              <a:gd name="adj" fmla="val 25000"/>
            </a:avLst>
          </a:prstGeom>
          <a:solidFill>
            <a:srgbClr val="F7EA68"/>
          </a:solidFill>
          <a:ln w="12700" cap="sq" cmpd="sng">
            <a:solidFill>
              <a:srgbClr val="887E26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lstStyle/>
          <a:p>
            <a:pPr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2" name="AutoShape 10"/>
          <p:cNvSpPr/>
          <p:nvPr/>
        </p:nvSpPr>
        <p:spPr>
          <a:xfrm>
            <a:off x="2573020" y="3333750"/>
            <a:ext cx="914400" cy="914400"/>
          </a:xfrm>
          <a:prstGeom prst="cube">
            <a:avLst>
              <a:gd name="adj" fmla="val 25000"/>
            </a:avLst>
          </a:prstGeom>
          <a:solidFill>
            <a:srgbClr val="F7EA68"/>
          </a:solidFill>
          <a:ln w="9525" cap="sq" cmpd="sng">
            <a:solidFill>
              <a:srgbClr val="887E26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lstStyle/>
          <a:p>
            <a:pPr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3" name="AutoShape 16"/>
          <p:cNvSpPr/>
          <p:nvPr/>
        </p:nvSpPr>
        <p:spPr>
          <a:xfrm>
            <a:off x="1674495" y="3546475"/>
            <a:ext cx="914400" cy="914400"/>
          </a:xfrm>
          <a:prstGeom prst="cube">
            <a:avLst>
              <a:gd name="adj" fmla="val 25000"/>
            </a:avLst>
          </a:prstGeom>
          <a:solidFill>
            <a:srgbClr val="F7EA68"/>
          </a:solidFill>
          <a:ln w="9525" cap="sq" cmpd="sng">
            <a:solidFill>
              <a:srgbClr val="887E26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lstStyle/>
          <a:p>
            <a:pPr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4" name="AutoShape 16"/>
          <p:cNvSpPr/>
          <p:nvPr/>
        </p:nvSpPr>
        <p:spPr>
          <a:xfrm>
            <a:off x="2363470" y="3546475"/>
            <a:ext cx="914400" cy="914400"/>
          </a:xfrm>
          <a:prstGeom prst="cube">
            <a:avLst>
              <a:gd name="adj" fmla="val 25000"/>
            </a:avLst>
          </a:prstGeom>
          <a:solidFill>
            <a:srgbClr val="F7EA68"/>
          </a:solidFill>
          <a:ln w="9525" cap="sq" cmpd="sng">
            <a:solidFill>
              <a:srgbClr val="887E26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lstStyle/>
          <a:p>
            <a:pPr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圆角矩形标注 24"/>
          <p:cNvSpPr>
            <a:spLocks noChangeArrowheads="1"/>
          </p:cNvSpPr>
          <p:nvPr/>
        </p:nvSpPr>
        <p:spPr bwMode="auto">
          <a:xfrm>
            <a:off x="4652010" y="2466975"/>
            <a:ext cx="2993390" cy="562610"/>
          </a:xfrm>
          <a:prstGeom prst="wedgeRoundRectCallout">
            <a:avLst>
              <a:gd name="adj1" fmla="val -2882"/>
              <a:gd name="adj2" fmla="val 90236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3399FF"/>
            </a:solidFill>
            <a:miter lim="800000"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lang="zh-CN" altLang="en-US" sz="3200" b="1" strike="noStrike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这不是正方体。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4" name="Picture 36" descr="F:\1.有关教学课件\123\新画人物图\男0114 拷贝.png男0114 拷贝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5577056" y="3335535"/>
            <a:ext cx="1012190" cy="1180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AutoShape 9"/>
          <p:cNvSpPr/>
          <p:nvPr/>
        </p:nvSpPr>
        <p:spPr>
          <a:xfrm>
            <a:off x="1887220" y="2650490"/>
            <a:ext cx="914400" cy="914400"/>
          </a:xfrm>
          <a:prstGeom prst="cube">
            <a:avLst>
              <a:gd name="adj" fmla="val 25000"/>
            </a:avLst>
          </a:prstGeom>
          <a:solidFill>
            <a:srgbClr val="F7EA68"/>
          </a:solidFill>
          <a:ln w="12700" cap="sq" cmpd="sng">
            <a:solidFill>
              <a:srgbClr val="887E26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lstStyle/>
          <a:p>
            <a:pPr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AutoShape 10"/>
          <p:cNvSpPr/>
          <p:nvPr/>
        </p:nvSpPr>
        <p:spPr>
          <a:xfrm>
            <a:off x="2571750" y="2648585"/>
            <a:ext cx="914400" cy="914400"/>
          </a:xfrm>
          <a:prstGeom prst="cube">
            <a:avLst>
              <a:gd name="adj" fmla="val 25000"/>
            </a:avLst>
          </a:prstGeom>
          <a:solidFill>
            <a:srgbClr val="F7EA68"/>
          </a:solidFill>
          <a:ln w="9525" cap="sq" cmpd="sng">
            <a:solidFill>
              <a:srgbClr val="887E26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lstStyle/>
          <a:p>
            <a:pPr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AutoShape 16"/>
          <p:cNvSpPr/>
          <p:nvPr/>
        </p:nvSpPr>
        <p:spPr>
          <a:xfrm>
            <a:off x="1675130" y="2861310"/>
            <a:ext cx="914400" cy="914400"/>
          </a:xfrm>
          <a:prstGeom prst="cube">
            <a:avLst>
              <a:gd name="adj" fmla="val 25000"/>
            </a:avLst>
          </a:prstGeom>
          <a:solidFill>
            <a:srgbClr val="F7EA68"/>
          </a:solidFill>
          <a:ln w="9525" cap="sq" cmpd="sng">
            <a:solidFill>
              <a:srgbClr val="887E26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lstStyle/>
          <a:p>
            <a:pPr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AutoShape 16"/>
          <p:cNvSpPr/>
          <p:nvPr/>
        </p:nvSpPr>
        <p:spPr>
          <a:xfrm>
            <a:off x="2362200" y="2861310"/>
            <a:ext cx="914400" cy="914400"/>
          </a:xfrm>
          <a:prstGeom prst="cube">
            <a:avLst>
              <a:gd name="adj" fmla="val 25000"/>
            </a:avLst>
          </a:prstGeom>
          <a:solidFill>
            <a:srgbClr val="F7EA68"/>
          </a:solidFill>
          <a:ln w="9525" cap="sq" cmpd="sng">
            <a:solidFill>
              <a:srgbClr val="887E26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lstStyle/>
          <a:p>
            <a:pPr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588510" y="2134235"/>
            <a:ext cx="3586480" cy="1037590"/>
            <a:chOff x="7226" y="3361"/>
            <a:chExt cx="5648" cy="1634"/>
          </a:xfrm>
        </p:grpSpPr>
        <p:sp>
          <p:nvSpPr>
            <p:cNvPr id="16" name="圆角矩形标注 15"/>
            <p:cNvSpPr>
              <a:spLocks noChangeArrowheads="1"/>
            </p:cNvSpPr>
            <p:nvPr/>
          </p:nvSpPr>
          <p:spPr bwMode="auto">
            <a:xfrm>
              <a:off x="7226" y="3361"/>
              <a:ext cx="5648" cy="1635"/>
            </a:xfrm>
            <a:prstGeom prst="wedgeRoundRectCallout">
              <a:avLst>
                <a:gd name="adj1" fmla="val -17599"/>
                <a:gd name="adj2" fmla="val 70366"/>
                <a:gd name="adj3" fmla="val 16667"/>
              </a:avLst>
            </a:prstGeom>
            <a:solidFill>
              <a:schemeClr val="bg1"/>
            </a:solidFill>
            <a:ln w="25400" algn="ctr">
              <a:solidFill>
                <a:srgbClr val="3399FF"/>
              </a:solidFill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lang="zh-CN" altLang="en-US" sz="3200" b="1" strike="noStrike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我用</a:t>
              </a:r>
              <a:r>
                <a:rPr lang="en-US" altLang="zh-CN" sz="3200" b="1" strike="noStrike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8</a:t>
              </a:r>
              <a:r>
                <a:rPr lang="zh-CN" altLang="en-US" sz="3200" b="1" strike="noStrike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个</a:t>
              </a:r>
              <a:r>
                <a:rPr lang="en-US" altLang="zh-CN" sz="3200" b="1" strike="noStrike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</a:t>
              </a:r>
              <a:r>
                <a:rPr lang="zh-CN" altLang="en-US" sz="3200" b="1" strike="noStrike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拼成了一个正方体。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sp>
          <p:nvSpPr>
            <p:cNvPr id="2" name="AutoShape 8"/>
            <p:cNvSpPr>
              <a:spLocks noChangeArrowheads="1"/>
            </p:cNvSpPr>
            <p:nvPr/>
          </p:nvSpPr>
          <p:spPr bwMode="auto">
            <a:xfrm>
              <a:off x="9840" y="3435"/>
              <a:ext cx="746" cy="733"/>
            </a:xfrm>
            <a:prstGeom prst="cube">
              <a:avLst>
                <a:gd name="adj" fmla="val 25000"/>
              </a:avLst>
            </a:prstGeom>
            <a:solidFill>
              <a:srgbClr val="F7EA68"/>
            </a:solidFill>
            <a:ln w="9525" cap="sq">
              <a:solidFill>
                <a:srgbClr val="887E26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失败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1" grpId="0" animBg="1"/>
      <p:bldP spid="12302" grpId="0" animBg="1"/>
      <p:bldP spid="12303" grpId="0" bldLvl="0" animBg="1"/>
      <p:bldP spid="12304" grpId="0" animBg="1"/>
      <p:bldP spid="25" grpId="0" bldLvl="0" animBg="1"/>
      <p:bldP spid="25" grpId="1" bldLvl="0" animBg="1"/>
      <p:bldP spid="15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4"/>
          <p:cNvSpPr>
            <a:spLocks noChangeAspect="1" noChangeArrowheads="1"/>
          </p:cNvSpPr>
          <p:nvPr/>
        </p:nvSpPr>
        <p:spPr bwMode="auto">
          <a:xfrm>
            <a:off x="1511300" y="3188335"/>
            <a:ext cx="1691640" cy="1668780"/>
          </a:xfrm>
          <a:prstGeom prst="cube">
            <a:avLst>
              <a:gd name="adj" fmla="val 40296"/>
            </a:avLst>
          </a:prstGeom>
          <a:solidFill>
            <a:srgbClr val="F26262"/>
          </a:solidFill>
          <a:ln w="12700">
            <a:solidFill>
              <a:srgbClr val="9E212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16390" name="组合 4"/>
          <p:cNvGrpSpPr/>
          <p:nvPr/>
        </p:nvGrpSpPr>
        <p:grpSpPr>
          <a:xfrm>
            <a:off x="1443038" y="684213"/>
            <a:ext cx="5127625" cy="847725"/>
            <a:chOff x="2273" y="1078"/>
            <a:chExt cx="8074" cy="1334"/>
          </a:xfrm>
        </p:grpSpPr>
        <p:sp>
          <p:nvSpPr>
            <p:cNvPr id="3" name="Text Box 3"/>
            <p:cNvSpPr txBox="1">
              <a:spLocks noChangeArrowheads="1"/>
            </p:cNvSpPr>
            <p:nvPr/>
          </p:nvSpPr>
          <p:spPr bwMode="auto">
            <a:xfrm>
              <a:off x="2273" y="1237"/>
              <a:ext cx="8075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36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4. </a:t>
              </a:r>
              <a:r>
                <a:rPr kumimoji="1" lang="zh-CN" altLang="en-US" sz="36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用</a:t>
              </a:r>
              <a:r>
                <a:rPr kumimoji="1" lang="en-US" altLang="zh-CN" sz="36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4</a:t>
              </a:r>
              <a:r>
                <a:rPr kumimoji="1" lang="zh-CN" altLang="en-US" sz="36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个　　  拼一拼。</a:t>
              </a:r>
              <a:endPara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4" name="AutoShape 4"/>
            <p:cNvSpPr>
              <a:spLocks noChangeAspect="1" noChangeArrowheads="1"/>
            </p:cNvSpPr>
            <p:nvPr/>
          </p:nvSpPr>
          <p:spPr bwMode="auto">
            <a:xfrm>
              <a:off x="5714" y="1078"/>
              <a:ext cx="1352" cy="1333"/>
            </a:xfrm>
            <a:prstGeom prst="cube">
              <a:avLst>
                <a:gd name="adj" fmla="val 41191"/>
              </a:avLst>
            </a:prstGeom>
            <a:solidFill>
              <a:srgbClr val="F26262"/>
            </a:solidFill>
            <a:ln w="12700">
              <a:solidFill>
                <a:srgbClr val="9E212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257800" y="1657350"/>
            <a:ext cx="2738120" cy="2522855"/>
            <a:chOff x="8280" y="2610"/>
            <a:chExt cx="4312" cy="3973"/>
          </a:xfrm>
        </p:grpSpPr>
        <p:pic>
          <p:nvPicPr>
            <p:cNvPr id="16385" name="图片 4" descr="F:\1.有关教学课件\123\新画人物图\兔子2 拷贝.png兔子2 拷贝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9645" y="4544"/>
              <a:ext cx="1582" cy="203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00" h="3204">
                  <a:moveTo>
                    <a:pt x="0" y="0"/>
                  </a:moveTo>
                  <a:lnTo>
                    <a:pt x="2165" y="0"/>
                  </a:lnTo>
                  <a:lnTo>
                    <a:pt x="2165" y="261"/>
                  </a:lnTo>
                  <a:lnTo>
                    <a:pt x="1664" y="261"/>
                  </a:lnTo>
                  <a:cubicBezTo>
                    <a:pt x="1678" y="298"/>
                    <a:pt x="1717" y="329"/>
                    <a:pt x="1720" y="371"/>
                  </a:cubicBezTo>
                  <a:lnTo>
                    <a:pt x="2165" y="352"/>
                  </a:lnTo>
                  <a:lnTo>
                    <a:pt x="2165" y="436"/>
                  </a:lnTo>
                  <a:lnTo>
                    <a:pt x="2885" y="436"/>
                  </a:lnTo>
                  <a:lnTo>
                    <a:pt x="2885" y="0"/>
                  </a:lnTo>
                  <a:lnTo>
                    <a:pt x="3700" y="0"/>
                  </a:lnTo>
                  <a:lnTo>
                    <a:pt x="3700" y="3204"/>
                  </a:lnTo>
                  <a:lnTo>
                    <a:pt x="0" y="3204"/>
                  </a:lnTo>
                  <a:lnTo>
                    <a:pt x="0" y="309"/>
                  </a:lnTo>
                  <a:lnTo>
                    <a:pt x="16" y="369"/>
                  </a:lnTo>
                  <a:lnTo>
                    <a:pt x="599" y="350"/>
                  </a:lnTo>
                  <a:cubicBezTo>
                    <a:pt x="556" y="325"/>
                    <a:pt x="562" y="293"/>
                    <a:pt x="543" y="264"/>
                  </a:cubicBezTo>
                  <a:lnTo>
                    <a:pt x="0" y="26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  <p:sp>
          <p:nvSpPr>
            <p:cNvPr id="25" name="圆角矩形标注 24"/>
            <p:cNvSpPr>
              <a:spLocks noChangeArrowheads="1"/>
            </p:cNvSpPr>
            <p:nvPr/>
          </p:nvSpPr>
          <p:spPr bwMode="auto">
            <a:xfrm>
              <a:off x="8280" y="2610"/>
              <a:ext cx="4312" cy="1691"/>
            </a:xfrm>
            <a:prstGeom prst="wedgeRoundRectCallout">
              <a:avLst>
                <a:gd name="adj1" fmla="val -9508"/>
                <a:gd name="adj2" fmla="val 64073"/>
                <a:gd name="adj3" fmla="val 16667"/>
              </a:avLst>
            </a:prstGeom>
            <a:solidFill>
              <a:schemeClr val="bg1"/>
            </a:solidFill>
            <a:ln w="25400" algn="ctr">
              <a:solidFill>
                <a:srgbClr val="3399FF"/>
              </a:solidFill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看，我拼成了一个正方体</a:t>
              </a:r>
              <a:r>
                <a:rPr lang="zh-CN" altLang="en-US" sz="3200" b="1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sym typeface="+mn-ea"/>
                </a:rPr>
                <a:t>！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</p:grpSp>
      <p:sp>
        <p:nvSpPr>
          <p:cNvPr id="2" name="AutoShape 4"/>
          <p:cNvSpPr>
            <a:spLocks noChangeAspect="1" noChangeArrowheads="1"/>
          </p:cNvSpPr>
          <p:nvPr/>
        </p:nvSpPr>
        <p:spPr bwMode="auto">
          <a:xfrm>
            <a:off x="2514600" y="3188335"/>
            <a:ext cx="1691640" cy="1668780"/>
          </a:xfrm>
          <a:prstGeom prst="cube">
            <a:avLst>
              <a:gd name="adj" fmla="val 40296"/>
            </a:avLst>
          </a:prstGeom>
          <a:solidFill>
            <a:srgbClr val="F26262"/>
          </a:solidFill>
          <a:ln w="12700">
            <a:solidFill>
              <a:srgbClr val="9E212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AutoShape 4"/>
          <p:cNvSpPr>
            <a:spLocks noChangeAspect="1" noChangeArrowheads="1"/>
          </p:cNvSpPr>
          <p:nvPr/>
        </p:nvSpPr>
        <p:spPr bwMode="auto">
          <a:xfrm>
            <a:off x="1511300" y="2191385"/>
            <a:ext cx="1691640" cy="1668780"/>
          </a:xfrm>
          <a:prstGeom prst="cube">
            <a:avLst>
              <a:gd name="adj" fmla="val 40296"/>
            </a:avLst>
          </a:prstGeom>
          <a:solidFill>
            <a:srgbClr val="F26262"/>
          </a:solidFill>
          <a:ln w="12700">
            <a:solidFill>
              <a:srgbClr val="9E212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" name="AutoShape 4"/>
          <p:cNvSpPr>
            <a:spLocks noChangeAspect="1" noChangeArrowheads="1"/>
          </p:cNvSpPr>
          <p:nvPr/>
        </p:nvSpPr>
        <p:spPr bwMode="auto">
          <a:xfrm>
            <a:off x="2514600" y="2191385"/>
            <a:ext cx="1691640" cy="1668780"/>
          </a:xfrm>
          <a:prstGeom prst="cube">
            <a:avLst>
              <a:gd name="adj" fmla="val 40296"/>
            </a:avLst>
          </a:prstGeom>
          <a:solidFill>
            <a:srgbClr val="F26262"/>
          </a:solidFill>
          <a:ln w="12700">
            <a:solidFill>
              <a:srgbClr val="9E212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柱形 7"/>
          <p:cNvSpPr/>
          <p:nvPr/>
        </p:nvSpPr>
        <p:spPr>
          <a:xfrm>
            <a:off x="1828800" y="3333433"/>
            <a:ext cx="1544638" cy="1189038"/>
          </a:xfrm>
          <a:prstGeom prst="can">
            <a:avLst/>
          </a:prstGeom>
          <a:solidFill>
            <a:srgbClr val="DAA4E7"/>
          </a:solidFill>
          <a:ln w="12700">
            <a:solidFill>
              <a:srgbClr val="8645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8442" name="组合 13"/>
          <p:cNvGrpSpPr/>
          <p:nvPr/>
        </p:nvGrpSpPr>
        <p:grpSpPr>
          <a:xfrm>
            <a:off x="1443038" y="750888"/>
            <a:ext cx="5127625" cy="714375"/>
            <a:chOff x="2273" y="1183"/>
            <a:chExt cx="8075" cy="1123"/>
          </a:xfrm>
        </p:grpSpPr>
        <p:sp>
          <p:nvSpPr>
            <p:cNvPr id="3" name="Text Box 3"/>
            <p:cNvSpPr txBox="1">
              <a:spLocks noChangeArrowheads="1"/>
            </p:cNvSpPr>
            <p:nvPr/>
          </p:nvSpPr>
          <p:spPr bwMode="auto">
            <a:xfrm>
              <a:off x="2273" y="1237"/>
              <a:ext cx="8075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36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5. </a:t>
              </a:r>
              <a:r>
                <a:rPr kumimoji="1" lang="zh-CN" altLang="en-US" sz="36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用</a:t>
              </a:r>
              <a:r>
                <a:rPr kumimoji="1" lang="en-US" altLang="zh-CN" sz="36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2</a:t>
              </a:r>
              <a:r>
                <a:rPr kumimoji="1" lang="zh-CN" altLang="en-US" sz="36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个　　 拼一拼。</a:t>
              </a:r>
              <a:endPara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3" name="圆柱形 12"/>
            <p:cNvSpPr>
              <a:spLocks noChangeAspect="1"/>
            </p:cNvSpPr>
            <p:nvPr/>
          </p:nvSpPr>
          <p:spPr>
            <a:xfrm>
              <a:off x="5476" y="1183"/>
              <a:ext cx="1460" cy="1123"/>
            </a:xfrm>
            <a:prstGeom prst="can">
              <a:avLst/>
            </a:prstGeom>
            <a:solidFill>
              <a:srgbClr val="DAA4E7"/>
            </a:solidFill>
            <a:ln w="12700">
              <a:solidFill>
                <a:srgbClr val="8645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5" name="圆柱形 14"/>
          <p:cNvSpPr/>
          <p:nvPr/>
        </p:nvSpPr>
        <p:spPr>
          <a:xfrm>
            <a:off x="1828800" y="2447608"/>
            <a:ext cx="1544638" cy="1189038"/>
          </a:xfrm>
          <a:prstGeom prst="can">
            <a:avLst/>
          </a:prstGeom>
          <a:solidFill>
            <a:srgbClr val="DAA4E7"/>
          </a:solidFill>
          <a:ln w="12700">
            <a:solidFill>
              <a:srgbClr val="8645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74820" y="1737995"/>
            <a:ext cx="3616325" cy="2546350"/>
            <a:chOff x="6235" y="2585"/>
            <a:chExt cx="5695" cy="4010"/>
          </a:xfrm>
        </p:grpSpPr>
        <p:grpSp>
          <p:nvGrpSpPr>
            <p:cNvPr id="4" name="组合 3"/>
            <p:cNvGrpSpPr/>
            <p:nvPr/>
          </p:nvGrpSpPr>
          <p:grpSpPr>
            <a:xfrm>
              <a:off x="6235" y="2585"/>
              <a:ext cx="5695" cy="4010"/>
              <a:chOff x="6235" y="2585"/>
              <a:chExt cx="5695" cy="4010"/>
            </a:xfrm>
          </p:grpSpPr>
          <p:grpSp>
            <p:nvGrpSpPr>
              <p:cNvPr id="18433" name="Group 38"/>
              <p:cNvGrpSpPr/>
              <p:nvPr/>
            </p:nvGrpSpPr>
            <p:grpSpPr>
              <a:xfrm>
                <a:off x="6235" y="2585"/>
                <a:ext cx="5695" cy="1935"/>
                <a:chOff x="2930" y="2042"/>
                <a:chExt cx="2278" cy="775"/>
              </a:xfrm>
            </p:grpSpPr>
            <p:sp>
              <p:nvSpPr>
                <p:cNvPr id="18434" name="圆角矩形标注 18"/>
                <p:cNvSpPr/>
                <p:nvPr/>
              </p:nvSpPr>
              <p:spPr>
                <a:xfrm>
                  <a:off x="2930" y="2042"/>
                  <a:ext cx="2278" cy="775"/>
                </a:xfrm>
                <a:prstGeom prst="wedgeRoundRectCallout">
                  <a:avLst>
                    <a:gd name="adj1" fmla="val -2801"/>
                    <a:gd name="adj2" fmla="val 81875"/>
                    <a:gd name="adj3" fmla="val 16667"/>
                  </a:avLst>
                </a:prstGeom>
                <a:solidFill>
                  <a:schemeClr val="bg1"/>
                </a:solidFill>
                <a:ln w="25400" cap="flat" cmpd="sng">
                  <a:solidFill>
                    <a:srgbClr val="3399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ctr" anchorCtr="0"/>
                <a:lstStyle/>
                <a:p>
                  <a:pPr algn="ctr"/>
                  <a:endParaRPr lang="zh-CN" altLang="en-US" b="1" dirty="0">
                    <a:solidFill>
                      <a:srgbClr val="FFFFFF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12" name="TextBox 19"/>
                <p:cNvSpPr txBox="1">
                  <a:spLocks noChangeArrowheads="1"/>
                </p:cNvSpPr>
                <p:nvPr/>
              </p:nvSpPr>
              <p:spPr bwMode="auto">
                <a:xfrm>
                  <a:off x="2960" y="2070"/>
                  <a:ext cx="2199" cy="7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1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3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楷体" panose="02010609060101010101" charset="-122"/>
                      <a:ea typeface="楷体" panose="02010609060101010101" charset="-122"/>
                      <a:cs typeface="楷体" panose="02010609060101010101" charset="-122"/>
                    </a:rPr>
                    <a:t> </a:t>
                  </a:r>
                  <a:r>
                    <a:rPr kumimoji="0" lang="zh-CN" altLang="en-US" sz="3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楷体" panose="02010609060101010101" charset="-122"/>
                      <a:ea typeface="楷体" panose="02010609060101010101" charset="-122"/>
                      <a:cs typeface="楷体" panose="02010609060101010101" charset="-122"/>
                    </a:rPr>
                    <a:t>两个     可以拼成一个大圆柱。</a:t>
                  </a:r>
                  <a:endPara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endParaRPr>
                </a:p>
              </p:txBody>
            </p:sp>
          </p:grpSp>
          <p:pic>
            <p:nvPicPr>
              <p:cNvPr id="18440" name="Picture 36" descr="F:\1.有关教学课件\123\新画人物图\书本 拷贝.png书本 拷贝"/>
              <p:cNvPicPr>
                <a:picLocks noChangeAspect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>
              <a:xfrm>
                <a:off x="8687" y="4844"/>
                <a:ext cx="1390" cy="17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7" name="圆柱形 16"/>
            <p:cNvSpPr>
              <a:spLocks noChangeAspect="1"/>
            </p:cNvSpPr>
            <p:nvPr/>
          </p:nvSpPr>
          <p:spPr>
            <a:xfrm>
              <a:off x="8383" y="2745"/>
              <a:ext cx="1013" cy="778"/>
            </a:xfrm>
            <a:prstGeom prst="can">
              <a:avLst/>
            </a:prstGeom>
            <a:solidFill>
              <a:srgbClr val="DAA4E7"/>
            </a:solidFill>
            <a:ln w="12700">
              <a:solidFill>
                <a:srgbClr val="8645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木头碰撞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木头碰撞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640</Words>
  <Application>WPS 演示</Application>
  <PresentationFormat>全屏显示(16:9)</PresentationFormat>
  <Paragraphs>112</Paragraphs>
  <Slides>21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Wingdings</vt:lpstr>
      <vt:lpstr>黑体</vt:lpstr>
      <vt:lpstr>楷体</vt:lpstr>
      <vt:lpstr>Arial Unicode MS</vt:lpstr>
      <vt:lpstr>Calibri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649</cp:revision>
  <dcterms:created xsi:type="dcterms:W3CDTF">2015-05-29T07:51:00Z</dcterms:created>
  <dcterms:modified xsi:type="dcterms:W3CDTF">2023-09-28T13:10:03Z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</Properties>
</file>