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8"/>
  </p:notesMasterIdLst>
  <p:sldIdLst>
    <p:sldId id="256" r:id="rId4"/>
    <p:sldId id="271" r:id="rId5"/>
    <p:sldId id="307" r:id="rId6"/>
    <p:sldId id="308" r:id="rId7"/>
    <p:sldId id="387" r:id="rId9"/>
    <p:sldId id="310" r:id="rId10"/>
    <p:sldId id="472" r:id="rId11"/>
    <p:sldId id="314" r:id="rId12"/>
    <p:sldId id="470" r:id="rId13"/>
    <p:sldId id="471" r:id="rId14"/>
    <p:sldId id="353" r:id="rId15"/>
    <p:sldId id="391" r:id="rId16"/>
    <p:sldId id="319" r:id="rId17"/>
    <p:sldId id="456" r:id="rId18"/>
    <p:sldId id="457" r:id="rId19"/>
    <p:sldId id="473" r:id="rId20"/>
    <p:sldId id="474" r:id="rId21"/>
    <p:sldId id="461" r:id="rId22"/>
    <p:sldId id="462" r:id="rId23"/>
    <p:sldId id="475" r:id="rId24"/>
    <p:sldId id="318" r:id="rId25"/>
    <p:sldId id="476" r:id="rId26"/>
    <p:sldId id="477" r:id="rId27"/>
    <p:sldId id="478" r:id="rId28"/>
    <p:sldId id="479" r:id="rId29"/>
    <p:sldId id="480" r:id="rId30"/>
    <p:sldId id="481" r:id="rId31"/>
    <p:sldId id="482" r:id="rId32"/>
    <p:sldId id="348" r:id="rId33"/>
    <p:sldId id="349" r:id="rId34"/>
    <p:sldId id="483" r:id="rId35"/>
    <p:sldId id="497" r:id="rId36"/>
  </p:sldIdLst>
  <p:sldSz cx="9144000" cy="6858000" type="screen4x3"/>
  <p:notesSz cx="6858000" cy="9144000"/>
  <p:custDataLst>
    <p:tags r:id="rId4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00FF"/>
    <a:srgbClr val="0099CC"/>
    <a:srgbClr val="00CCFF"/>
    <a:srgbClr val="FF66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50" name="页眉占位符 532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1" name="日期占位符 532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2" name="幻灯片图像占位符 5325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173" name="文本占位符 53252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4" name="页脚占位符 532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5" name="灯片编号占位符 532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3795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1219200" rtl="0" fontAlgn="base">
        <a:spcBef>
          <a:spcPct val="0"/>
        </a:spcBef>
        <a:spcAft>
          <a:spcPct val="0"/>
        </a:spcAft>
        <a:defRPr sz="58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57200" indent="-457200" algn="l" defTabSz="1219200" rtl="0" fontAlgn="base">
        <a:spcBef>
          <a:spcPts val="125"/>
        </a:spcBef>
        <a:spcAft>
          <a:spcPct val="0"/>
        </a:spcAft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lvl="1" indent="-381000" algn="l" defTabSz="1219200" rtl="0" fontAlgn="base">
        <a:spcBef>
          <a:spcPts val="125"/>
        </a:spcBef>
        <a:spcAft>
          <a:spcPct val="0"/>
        </a:spcAft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800" algn="l" defTabSz="1219200" rtl="0" fontAlgn="base">
        <a:spcBef>
          <a:spcPts val="125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800" algn="l" defTabSz="1219200" rtl="0" fontAlgn="base">
        <a:spcBef>
          <a:spcPts val="125"/>
        </a:spcBef>
        <a:spcAft>
          <a:spcPct val="0"/>
        </a:spcAft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800" algn="l" defTabSz="1219200" rtl="0" fontAlgn="base">
        <a:spcBef>
          <a:spcPts val="125"/>
        </a:spcBef>
        <a:spcAft>
          <a:spcPct val="0"/>
        </a:spcAft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192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384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8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6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2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8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microsoft.com/office/2007/relationships/media" Target="file:///D:\&#25945;&#23398;&#35838;&#20214;\&#35821;&#25991;&#25945;&#23398;&#35838;&#20214;\&#20154;&#20061;&#35821;&#19978;\2%20&#25105;&#29233;&#36825;&#22303;&#22320;\&#26085;&#26412;&#20405;&#21326;&#25112;&#20105;.mp4" TargetMode="External"/><Relationship Id="rId2" Type="http://schemas.openxmlformats.org/officeDocument/2006/relationships/video" Target="file:///D:\&#25945;&#23398;&#35838;&#20214;\&#35821;&#25991;&#25945;&#23398;&#35838;&#20214;\&#20154;&#20061;&#35821;&#19978;\2%20&#25105;&#29233;&#36825;&#22303;&#22320;\&#26085;&#26412;&#20405;&#21326;&#25112;&#20105;.mp4" TargetMode="External"/><Relationship Id="rId1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6" name="文本框 1"/>
          <p:cNvSpPr txBox="1"/>
          <p:nvPr/>
        </p:nvSpPr>
        <p:spPr>
          <a:xfrm>
            <a:off x="11113" y="4138613"/>
            <a:ext cx="9102725" cy="1368425"/>
          </a:xfrm>
          <a:prstGeom prst="rect">
            <a:avLst/>
          </a:prstGeom>
          <a:solidFill>
            <a:schemeClr val="bg1">
              <a:alpha val="52940"/>
            </a:schemeClr>
          </a:solidFill>
          <a:ln w="9525">
            <a:noFill/>
          </a:ln>
        </p:spPr>
        <p:txBody>
          <a:bodyPr>
            <a:spAutoFit/>
          </a:bodyPr>
          <a:p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1027" name="标题 1"/>
          <p:cNvSpPr>
            <a:spLocks noGrp="1"/>
          </p:cNvSpPr>
          <p:nvPr>
            <p:ph type="ctrTitle" idx="4294967295"/>
          </p:nvPr>
        </p:nvSpPr>
        <p:spPr>
          <a:xfrm>
            <a:off x="0" y="4173538"/>
            <a:ext cx="3771900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我爱这土地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825750" y="4937125"/>
            <a:ext cx="34734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5"/>
          <p:cNvSpPr/>
          <p:nvPr/>
        </p:nvSpPr>
        <p:spPr>
          <a:xfrm>
            <a:off x="733425" y="1536700"/>
            <a:ext cx="5919788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——然后我死了，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连羽毛也腐烂在土地里面。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为什么我的眼里常含泪水？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因为我对这土地爱得深沉……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10250" y="1725294"/>
            <a:ext cx="2689860" cy="2957831"/>
          </a:xfrm>
          <a:prstGeom prst="ellipse">
            <a:avLst/>
          </a:prstGeom>
          <a:effectLst>
            <a:softEdge rad="63500"/>
          </a:effec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5"/>
          <p:cNvSpPr/>
          <p:nvPr/>
        </p:nvSpPr>
        <p:spPr>
          <a:xfrm>
            <a:off x="460375" y="1057275"/>
            <a:ext cx="7067550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熟读诗歌，找出揭示全诗主旨的诗句。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5"/>
          <p:cNvSpPr/>
          <p:nvPr/>
        </p:nvSpPr>
        <p:spPr>
          <a:xfrm>
            <a:off x="460375" y="1946275"/>
            <a:ext cx="8094663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“为什么我的眼里常含泪水？因为我对这土地爱得深沉……”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5"/>
          <p:cNvSpPr/>
          <p:nvPr/>
        </p:nvSpPr>
        <p:spPr>
          <a:xfrm>
            <a:off x="460375" y="3489325"/>
            <a:ext cx="8094663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</a:rPr>
              <a:t>一问一答，直抒胸臆，以“我的眼里常含泪水”的情状，托出诗人那颗真挚炽热的爱国之心，形象地表达了诗人对土地、对祖国的眷恋和热爱。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29" name="文本框 1"/>
          <p:cNvSpPr txBox="1"/>
          <p:nvPr/>
        </p:nvSpPr>
        <p:spPr>
          <a:xfrm>
            <a:off x="498475" y="2546350"/>
            <a:ext cx="5414963" cy="1370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假如我是一只鸟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我也应该用嘶哑的喉咙歌唱：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1203" name="文本框 9218"/>
          <p:cNvSpPr txBox="1"/>
          <p:nvPr/>
        </p:nvSpPr>
        <p:spPr>
          <a:xfrm>
            <a:off x="498475" y="1684338"/>
            <a:ext cx="7877175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诗中是通过什么形象来表达爱国激情的？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292" name="Group 19"/>
          <p:cNvGrpSpPr/>
          <p:nvPr/>
        </p:nvGrpSpPr>
        <p:grpSpPr>
          <a:xfrm>
            <a:off x="101600" y="419100"/>
            <a:ext cx="2319338" cy="700088"/>
            <a:chOff x="138" y="461"/>
            <a:chExt cx="1461" cy="441"/>
          </a:xfrm>
        </p:grpSpPr>
        <p:pic>
          <p:nvPicPr>
            <p:cNvPr id="12298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细读感悟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文本框 1"/>
          <p:cNvSpPr txBox="1"/>
          <p:nvPr/>
        </p:nvSpPr>
        <p:spPr>
          <a:xfrm>
            <a:off x="498475" y="4179888"/>
            <a:ext cx="5414963" cy="1370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——然后我死了，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连羽毛也腐烂在土地里面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5527675" y="3086100"/>
            <a:ext cx="1706563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文本框 1"/>
          <p:cNvSpPr txBox="1"/>
          <p:nvPr/>
        </p:nvSpPr>
        <p:spPr>
          <a:xfrm>
            <a:off x="5807075" y="2501900"/>
            <a:ext cx="11477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虚拟</a:t>
            </a:r>
            <a:endParaRPr lang="zh-CN" altLang="zh-CN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7315200" y="2794000"/>
            <a:ext cx="11461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诗人</a:t>
            </a:r>
            <a:endParaRPr lang="zh-CN" altLang="zh-CN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5807075" y="4440238"/>
            <a:ext cx="2776538" cy="1443038"/>
          </a:xfrm>
          <a:prstGeom prst="cloudCallout">
            <a:avLst>
              <a:gd name="adj1" fmla="val -79032"/>
              <a:gd name="adj2" fmla="val -3627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Tx/>
              <a:buFont typeface="Wingdings" panose="05000000000000000000" charset="0"/>
              <a:buNone/>
              <a:defRPr/>
            </a:pPr>
            <a:r>
              <a:rPr kumimoji="0" lang="zh-CN" altLang="zh-CN" sz="3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  <a:sym typeface="宋体" panose="02010600030101010101" pitchFamily="2" charset="-122"/>
              </a:rPr>
              <a:t>为祖国献身的愿望</a:t>
            </a: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3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3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3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29" grpId="0"/>
      <p:bldP spid="51203" grpId="0" animBg="1"/>
      <p:bldP spid="4" grpId="0"/>
      <p:bldP spid="6" grpId="0"/>
      <p:bldP spid="7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9218"/>
          <p:cNvSpPr txBox="1"/>
          <p:nvPr/>
        </p:nvSpPr>
        <p:spPr>
          <a:xfrm>
            <a:off x="427038" y="1498600"/>
            <a:ext cx="14271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3400" y="2349500"/>
            <a:ext cx="8077200" cy="2159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buClr>
                <a:srgbClr val="B7DEE8"/>
              </a:buClr>
              <a:buFont typeface="Wingdings" panose="05000000000000000000" pitchFamily="2" charset="2"/>
            </a:pP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这种寓情于形象的描写，不仅有助于感情的抒发，也增强了诗歌的形象感，避免空吟无有依。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9218"/>
          <p:cNvSpPr txBox="1"/>
          <p:nvPr/>
        </p:nvSpPr>
        <p:spPr>
          <a:xfrm>
            <a:off x="508000" y="1082675"/>
            <a:ext cx="80137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诗中的“鸟”歌唱了哪些内容？有何象征含义？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974725" y="2530475"/>
            <a:ext cx="7194550" cy="304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这被暴风雨所打击着的</a:t>
            </a:r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土地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这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永远汹涌着我们的悲愤的</a:t>
            </a:r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河流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这无止息地吹刮着的激怒的</a:t>
            </a:r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和那来自林间的无比温柔的</a:t>
            </a:r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黎明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03363" y="3276600"/>
            <a:ext cx="3654425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503363" y="4052888"/>
            <a:ext cx="446405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503363" y="4775200"/>
            <a:ext cx="446405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503363" y="5575300"/>
            <a:ext cx="446405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634163" y="2987675"/>
            <a:ext cx="1398587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rgbClr val="B7DEE8"/>
              </a:buClr>
              <a:buFont typeface="Wingdings" panose="05000000000000000000" pitchFamily="2" charset="2"/>
            </a:pP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被暴风雨所打击着的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87563" y="1098550"/>
            <a:ext cx="60261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rgbClr val="B7DEE8"/>
              </a:buClr>
              <a:buFont typeface="Wingdings" panose="05000000000000000000" pitchFamily="2" charset="2"/>
            </a:pP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象征繁衍养育中华民族的祖国大地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0" name=" 220"/>
          <p:cNvSpPr/>
          <p:nvPr/>
        </p:nvSpPr>
        <p:spPr>
          <a:xfrm>
            <a:off x="438150" y="1127125"/>
            <a:ext cx="1309688" cy="496888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土地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2338" y="5727700"/>
            <a:ext cx="7297737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rgbClr val="B7DEE8"/>
              </a:buClr>
              <a:buFont typeface="Wingdings" panose="05000000000000000000" pitchFamily="2" charset="2"/>
            </a:pP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祖国大地正在被日本帝国主义摧残、肆虐</a:t>
            </a:r>
            <a:endParaRPr lang="zh-CN" altLang="zh-CN" sz="30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878013"/>
            <a:ext cx="5426075" cy="3695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189163" y="2228850"/>
            <a:ext cx="4765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永远汹涌着我们的悲愤的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无止息地吹刮着的激怒的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87638" y="1135063"/>
            <a:ext cx="5935662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rgbClr val="B7DEE8"/>
              </a:buClr>
              <a:buFont typeface="Wingdings" panose="05000000000000000000" pitchFamily="2" charset="2"/>
            </a:pP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象征中国人民不屈不挠的反抗精神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0" name=" 220"/>
          <p:cNvSpPr/>
          <p:nvPr/>
        </p:nvSpPr>
        <p:spPr>
          <a:xfrm>
            <a:off x="403225" y="1163638"/>
            <a:ext cx="2228850" cy="496888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河流、风</a:t>
            </a: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1638" y="4013200"/>
            <a:ext cx="8221662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人民心中对侵略者暴行的愤怒，中国人民正满怀悲愤地进行不屈不挠的斗争。</a:t>
            </a:r>
            <a:endParaRPr lang="zh-CN" altLang="zh-CN" sz="30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422525" y="2146300"/>
            <a:ext cx="4765675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rgbClr val="B7DEE8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那来自林间的无比温柔的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9163" y="1304925"/>
            <a:ext cx="52324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rgbClr val="B7DEE8"/>
              </a:buClr>
              <a:buFont typeface="Wingdings" panose="05000000000000000000" pitchFamily="2" charset="2"/>
            </a:pP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象征充满生机与希望的解放区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0" name=" 220"/>
          <p:cNvSpPr/>
          <p:nvPr/>
        </p:nvSpPr>
        <p:spPr>
          <a:xfrm>
            <a:off x="403225" y="1304925"/>
            <a:ext cx="1344613" cy="496888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黎明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3225" y="3259138"/>
            <a:ext cx="5651500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这些描写形象地表达了当时祖国大地遭受的苦难，人民的悲愤以及对光明的向往和希冀。</a:t>
            </a:r>
            <a:endParaRPr lang="zh-CN" altLang="zh-CN" sz="30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4725" y="2749550"/>
            <a:ext cx="2286000" cy="304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9218"/>
          <p:cNvSpPr txBox="1"/>
          <p:nvPr/>
        </p:nvSpPr>
        <p:spPr>
          <a:xfrm>
            <a:off x="346075" y="938213"/>
            <a:ext cx="818515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鸟的歌唱为何用“嘶哑”一词，而不用“清脆”或“嘹亮”？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6075" y="2411413"/>
            <a:ext cx="8256588" cy="3692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buClr>
                <a:srgbClr val="B7DEE8"/>
              </a:buClr>
              <a:buFont typeface="Wingdings" panose="05000000000000000000" pitchFamily="2" charset="2"/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嘶哑”表达出“鸟儿”歌唱不已，哪怕唱至喉咙充血，声音嘶哑，面对困难斗争的几多悲伤，也不会停息对大地的歌唱，不会停止对祖国的爱的表达。如果用“清脆”或“嘹亮”虽添了亮色，但少了艰辛，减弱了对大地挚诚感情的表达。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9218"/>
          <p:cNvSpPr txBox="1"/>
          <p:nvPr/>
        </p:nvSpPr>
        <p:spPr>
          <a:xfrm>
            <a:off x="346075" y="1073150"/>
            <a:ext cx="818515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“然后我死了，连羽毛也腐烂在土地里面”有何深意？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3063" y="2600325"/>
            <a:ext cx="8131175" cy="2862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这只鸟是一个饱受磨难、拼尽全力用整个生命去歌唱的形象，它歌唱土地、河流、风和黎明，生命耗尽后便投身土地的怀抱，与它所挚爱的土地融为一体。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文本框 4"/>
          <p:cNvSpPr txBox="1"/>
          <p:nvPr/>
        </p:nvSpPr>
        <p:spPr>
          <a:xfrm>
            <a:off x="525463" y="1822450"/>
            <a:ext cx="8093075" cy="33305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</a:rPr>
              <a:t>反复朗读诗歌，把握诗歌的形象，领会其象征含义。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品味诗歌富有表现力的语言。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</a:rPr>
              <a:t>体会</a:t>
            </a:r>
            <a:r>
              <a:rPr lang="en-US" altLang="zh-CN" sz="3200" b="1" dirty="0">
                <a:latin typeface="宋体" panose="02010600030101010101" pitchFamily="2" charset="-122"/>
              </a:rPr>
              <a:t>诗歌的思想感情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2051" name="Group 19"/>
          <p:cNvGrpSpPr/>
          <p:nvPr/>
        </p:nvGrpSpPr>
        <p:grpSpPr>
          <a:xfrm>
            <a:off x="101600" y="419100"/>
            <a:ext cx="2319338" cy="700088"/>
            <a:chOff x="138" y="461"/>
            <a:chExt cx="1461" cy="441"/>
          </a:xfrm>
        </p:grpSpPr>
        <p:pic>
          <p:nvPicPr>
            <p:cNvPr id="2054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5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52" name="AutoShape 14" descr="u=659003504,3790867401&amp;fm=214&amp;gp=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3" name="AutoShape 16" descr="u=659003504,3790867401&amp;fm=214&amp;gp=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t="12354" b="19056"/>
          <a:stretch>
            <a:fillRect/>
          </a:stretch>
        </p:blipFill>
        <p:spPr>
          <a:xfrm>
            <a:off x="5334000" y="3778250"/>
            <a:ext cx="2961640" cy="2695575"/>
          </a:xfrm>
          <a:prstGeom prst="ellipse">
            <a:avLst/>
          </a:prstGeom>
        </p:spPr>
      </p:pic>
      <p:sp>
        <p:nvSpPr>
          <p:cNvPr id="20483" name="文本框 2"/>
          <p:cNvSpPr txBox="1"/>
          <p:nvPr/>
        </p:nvSpPr>
        <p:spPr>
          <a:xfrm>
            <a:off x="427038" y="1166813"/>
            <a:ext cx="8166100" cy="355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"/>
            </a:pP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表达出诗人对土地的眷恋，将自身融进大地，隐含了一种敢于牺牲自我之意。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"/>
            </a:pP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生于斯，歌于斯，葬于斯，至死不渝。这种执着的爱，表达了诗人对土地、对祖国的真爱。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61938" y="1476375"/>
            <a:ext cx="8415337" cy="1271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这首诗在结构上，一、二节之间有什么内在联系？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1938" y="2928938"/>
            <a:ext cx="8415337" cy="2490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</a:rPr>
              <a:t>都饱含着诗人对祖国深深的眷恋和无尽的热爱之情。第一节是对“爱土地（祖国）”主题的抒情性的铺陈描述，第二节可看作感情的迸发，感情的升华，让读者更能感受到这种真挚的感情。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  <p:grpSp>
        <p:nvGrpSpPr>
          <p:cNvPr id="21508" name="Group 19"/>
          <p:cNvGrpSpPr/>
          <p:nvPr/>
        </p:nvGrpSpPr>
        <p:grpSpPr>
          <a:xfrm>
            <a:off x="101600" y="419100"/>
            <a:ext cx="2319338" cy="700088"/>
            <a:chOff x="138" y="461"/>
            <a:chExt cx="1461" cy="441"/>
          </a:xfrm>
        </p:grpSpPr>
        <p:pic>
          <p:nvPicPr>
            <p:cNvPr id="21509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0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写法探究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"/>
          <p:cNvSpPr txBox="1"/>
          <p:nvPr/>
        </p:nvSpPr>
        <p:spPr>
          <a:xfrm>
            <a:off x="261938" y="1114425"/>
            <a:ext cx="8415337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本诗出现了许多“的”字，这样会不会拖泥带水，冲谈了诗味，谈谈你的理解。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1938" y="2586038"/>
            <a:ext cx="8415337" cy="309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</a:rPr>
              <a:t>艾青敢于用由一系列“的”字组成的长句来抒发缠绵而深沉的感情，喜欢在所描写的对象前面加上大量的形容词和修饰语，以展现对象的神采风貌，形成一种特殊的立体感和雕塑感，这也正是艾青诗作不同于其他诗作的一个重要特色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"/>
          <p:cNvSpPr txBox="1"/>
          <p:nvPr/>
        </p:nvSpPr>
        <p:spPr>
          <a:xfrm>
            <a:off x="568325" y="854075"/>
            <a:ext cx="638175" cy="2060575"/>
          </a:xfrm>
          <a:prstGeom prst="rect">
            <a:avLst/>
          </a:prstGeom>
          <a:solidFill>
            <a:srgbClr val="DDD9C3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比较阅读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00313" y="1204913"/>
            <a:ext cx="46799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中国的土地</a:t>
            </a:r>
            <a:endParaRPr lang="zh-CN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刘湛秋</a:t>
            </a:r>
            <a:endParaRPr lang="zh-CN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2938" y="2400300"/>
            <a:ext cx="5854700" cy="3930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你可知道这块神奇的土地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埋藏着黄金般的相思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一串串杜鹃花嫣红姹紫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激流的三峡传来神女的叹息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冬天从冻土层到绿色的椰子林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蔷薇色的海浪抚爱着砂粒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496888" y="1168400"/>
            <a:ext cx="5853112" cy="4522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你可知道这块神奇的土地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黄皮肤，黑头发是那样美丽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敦厚的性格像微风下的湖水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顽强勇敢又如长江一泻千里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挂霜的葡萄下跃动着欢乐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坚硬的核里已绽开复兴的契机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rcRect l="12818" t="8204" r="14415" b="15030"/>
          <a:stretch>
            <a:fillRect/>
          </a:stretch>
        </p:blipFill>
        <p:spPr>
          <a:xfrm>
            <a:off x="5659119" y="1998344"/>
            <a:ext cx="2950209" cy="2698116"/>
          </a:xfrm>
          <a:prstGeom prst="ellipse">
            <a:avLst/>
          </a:prstGeom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96875" y="1195388"/>
            <a:ext cx="20732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背景不同：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0075" y="1900238"/>
            <a:ext cx="7253288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zh-CN" sz="3200" b="1" dirty="0">
                <a:latin typeface="宋体" panose="02010600030101010101" pitchFamily="2" charset="-122"/>
              </a:rPr>
              <a:t>《我爱这土地》是充满硝烟的抗战时期</a:t>
            </a:r>
            <a:endParaRPr lang="zh-CN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宋体" panose="02010600030101010101" pitchFamily="2" charset="-122"/>
              </a:rPr>
              <a:t>《中国的土地》是改革开放的新时代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6875" y="3643313"/>
            <a:ext cx="20732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写法不同：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0075" y="4330700"/>
            <a:ext cx="7943850" cy="1370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zh-CN" sz="3200" b="1" dirty="0">
                <a:latin typeface="宋体" panose="02010600030101010101" pitchFamily="2" charset="-122"/>
              </a:rPr>
              <a:t>《我爱这土地》借用鸟的歌唱作比抒情言绪《中国的土地》是直抒胸臆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"/>
          <p:cNvSpPr txBox="1"/>
          <p:nvPr/>
        </p:nvSpPr>
        <p:spPr>
          <a:xfrm>
            <a:off x="396875" y="1403350"/>
            <a:ext cx="20732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主题相近：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875" y="2225675"/>
            <a:ext cx="8299450" cy="304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《我爱这土地》抒发诗人面对遭受苦难的大地，要为此而献身的强烈愿望；  </a:t>
            </a:r>
            <a:endParaRPr lang="zh-CN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宋体" panose="02010600030101010101" pitchFamily="2" charset="-122"/>
              </a:rPr>
              <a:t>    《中国的土地》是面对这块神奇的土地，表达永远思念的感情。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"/>
          <p:cNvSpPr txBox="1"/>
          <p:nvPr/>
        </p:nvSpPr>
        <p:spPr>
          <a:xfrm>
            <a:off x="396875" y="1403350"/>
            <a:ext cx="46434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两首诗都注重意象创造：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4988" y="2343150"/>
            <a:ext cx="8074025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3200" b="1" dirty="0">
                <a:latin typeface="宋体" panose="02010600030101010101" pitchFamily="2" charset="-122"/>
              </a:rPr>
              <a:t>①艾青是借助“土地”“河流”“风”“黎明”来描绘祖国大地遭受的苦难，中国人民的无比愤怒以及解放区的勃勃生机，让人们看到抗战胜利的光明曙光。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3"/>
          <p:cNvSpPr txBox="1"/>
          <p:nvPr/>
        </p:nvSpPr>
        <p:spPr>
          <a:xfrm>
            <a:off x="534988" y="1536700"/>
            <a:ext cx="8074025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3200" b="1" dirty="0">
                <a:latin typeface="宋体" panose="02010600030101010101" pitchFamily="2" charset="-122"/>
              </a:rPr>
              <a:t>②刘湛秋则是把对中国土地的讴歌，对中国人民的礼赞寄寓在典型新颖的意象之中。如“激流的三峡传来神女的叹息”，既写出了祖国山川的秀美，又自然地暗示了中华民族的悠久历史和古老文化。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文本框 1"/>
          <p:cNvSpPr txBox="1"/>
          <p:nvPr/>
        </p:nvSpPr>
        <p:spPr>
          <a:xfrm>
            <a:off x="566738" y="1836738"/>
            <a:ext cx="8010525" cy="30226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这首诗凝聚着诗人对祖国大地母亲最深沉的爱，是在那个苦难的年代，诗人对祖国最真挚的爱的表白。这心声，是历久不衰的主旋律，更是永远唱不尽的主题。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grpSp>
        <p:nvGrpSpPr>
          <p:cNvPr id="29699" name="Group 19"/>
          <p:cNvGrpSpPr/>
          <p:nvPr/>
        </p:nvGrpSpPr>
        <p:grpSpPr>
          <a:xfrm>
            <a:off x="101600" y="419100"/>
            <a:ext cx="2319338" cy="700088"/>
            <a:chOff x="138" y="461"/>
            <a:chExt cx="1461" cy="441"/>
          </a:xfrm>
        </p:grpSpPr>
        <p:pic>
          <p:nvPicPr>
            <p:cNvPr id="29700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4" name="Group 19"/>
          <p:cNvGrpSpPr/>
          <p:nvPr/>
        </p:nvGrpSpPr>
        <p:grpSpPr>
          <a:xfrm>
            <a:off x="101600" y="419100"/>
            <a:ext cx="2319338" cy="700088"/>
            <a:chOff x="138" y="461"/>
            <a:chExt cx="1461" cy="441"/>
          </a:xfrm>
        </p:grpSpPr>
        <p:pic>
          <p:nvPicPr>
            <p:cNvPr id="3077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8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75" name="文本框 1"/>
          <p:cNvSpPr txBox="1"/>
          <p:nvPr/>
        </p:nvSpPr>
        <p:spPr>
          <a:xfrm>
            <a:off x="2643188" y="1612900"/>
            <a:ext cx="3857625" cy="5826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勿忘国耻，振兴中华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日本侵华战争.mp4">
            <a:hlinkClick r:id="" action="ppaction://media"/>
          </p:cNvPr>
          <p:cNvPicPr>
            <a:picLocks noRo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28800" y="2389188"/>
            <a:ext cx="5486400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3" name="文本框 1"/>
          <p:cNvSpPr txBox="1"/>
          <p:nvPr/>
        </p:nvSpPr>
        <p:spPr>
          <a:xfrm>
            <a:off x="533400" y="1546225"/>
            <a:ext cx="8077200" cy="2011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假如你是一只鸟，联系我们今天改革开放的新时代，你会唱些什么呢？仿照例子试一试。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723" name="Group 19"/>
          <p:cNvGrpSpPr/>
          <p:nvPr/>
        </p:nvGrpSpPr>
        <p:grpSpPr>
          <a:xfrm>
            <a:off x="101600" y="419100"/>
            <a:ext cx="2319338" cy="700088"/>
            <a:chOff x="138" y="461"/>
            <a:chExt cx="1461" cy="441"/>
          </a:xfrm>
        </p:grpSpPr>
        <p:pic>
          <p:nvPicPr>
            <p:cNvPr id="30725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6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33400" y="3811588"/>
            <a:ext cx="8077200" cy="2011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zh-CN" sz="3200" b="1" dirty="0">
                <a:latin typeface="宋体" panose="02010600030101010101" pitchFamily="2" charset="-122"/>
              </a:rPr>
              <a:t>示例：假如我是一只鸟，我也应该用清脆的喉咙歌唱：这高峡出平湖的山峡大坝，这可上九天揽月的神州飞船……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4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3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 r="16178"/>
          <a:stretch>
            <a:fillRect/>
          </a:stretch>
        </p:blipFill>
        <p:spPr>
          <a:xfrm>
            <a:off x="4856479" y="507365"/>
            <a:ext cx="3832860" cy="291846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1747" name="文本框 1"/>
          <p:cNvSpPr txBox="1"/>
          <p:nvPr/>
        </p:nvSpPr>
        <p:spPr>
          <a:xfrm>
            <a:off x="614363" y="682625"/>
            <a:ext cx="6200775" cy="5492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假如我是一只鸟，</a:t>
            </a:r>
            <a:endParaRPr lang="zh-CN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我也要欢快的歌唱：</a:t>
            </a:r>
            <a:endParaRPr lang="zh-CN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这个养育中华儿女的家园，</a:t>
            </a:r>
            <a:endParaRPr lang="zh-CN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这个有着五千年灿烂文化的土地，</a:t>
            </a:r>
            <a:endParaRPr lang="zh-CN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这个被太阳照亮的前程，</a:t>
            </a:r>
            <a:endParaRPr lang="zh-CN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和那东方雄狮崛起的时代……</a:t>
            </a:r>
            <a:endParaRPr lang="zh-CN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——然后，我的青春开始褪色，</a:t>
            </a:r>
            <a:endParaRPr lang="zh-CN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为什么我仍面带微笑，心含希望？</a:t>
            </a:r>
            <a:endParaRPr lang="zh-CN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因为我对这土地爱得深沉……</a:t>
            </a:r>
            <a:endParaRPr lang="zh-CN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9" name="文本框 96258"/>
          <p:cNvSpPr txBox="1"/>
          <p:nvPr/>
        </p:nvSpPr>
        <p:spPr>
          <a:xfrm>
            <a:off x="468313" y="1609725"/>
            <a:ext cx="8069262" cy="4030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【艾青】</a:t>
            </a:r>
            <a:r>
              <a:rPr lang="zh-CN" altLang="en-US" sz="3200" b="1" dirty="0">
                <a:latin typeface="宋体" panose="02010600030101010101" pitchFamily="2" charset="-122"/>
              </a:rPr>
              <a:t>（1910—1996），原名蒋正涵，号海澄，浙江省金华人。中国现代诗人，被认为是中国现代诗的代表诗人之一。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【代表作】</a:t>
            </a:r>
            <a:r>
              <a:rPr lang="zh-CN" altLang="en-US" sz="3200" b="1" dirty="0">
                <a:latin typeface="宋体" panose="02010600030101010101" pitchFamily="2" charset="-122"/>
              </a:rPr>
              <a:t>诗集《大堰河》《北方》，长篇小说《绿洲笔记》等。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4099" name="Group 19"/>
          <p:cNvGrpSpPr/>
          <p:nvPr/>
        </p:nvGrpSpPr>
        <p:grpSpPr>
          <a:xfrm>
            <a:off x="101600" y="419100"/>
            <a:ext cx="2319338" cy="700088"/>
            <a:chOff x="138" y="461"/>
            <a:chExt cx="1461" cy="441"/>
          </a:xfrm>
        </p:grpSpPr>
        <p:pic>
          <p:nvPicPr>
            <p:cNvPr id="4100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60755" y="461010"/>
            <a:ext cx="7222490" cy="5935980"/>
          </a:xfrm>
          <a:prstGeom prst="rect">
            <a:avLst/>
          </a:prstGeom>
          <a:scene3d>
            <a:camera prst="orthographicFront">
              <a:rot lat="0" lon="600000" rev="0"/>
            </a:camera>
            <a:lightRig rig="threePt" dir="t">
              <a:rot lat="0" lon="0" rev="0"/>
            </a:lightRig>
          </a:scene3d>
          <a:sp3d extrusionH="254000" contourW="127000" prstMaterial="matte"/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Text Box 6"/>
          <p:cNvSpPr txBox="1"/>
          <p:nvPr/>
        </p:nvSpPr>
        <p:spPr>
          <a:xfrm>
            <a:off x="350838" y="1474788"/>
            <a:ext cx="8270875" cy="4522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本文写于1938年11月17日，发表于同年12月桂林出版的《十日文萃》。1938年10月，武汉失守，日本侵略者的铁蹄猖狂地践踏中国大地。作者和当时文艺界许多人士一同撤出武汉，汇集于桂林。作者满怀对祖国的挚爱和对侵略者的仇恨写下了这首诗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grpSp>
        <p:nvGrpSpPr>
          <p:cNvPr id="6147" name="Group 19"/>
          <p:cNvGrpSpPr/>
          <p:nvPr/>
        </p:nvGrpSpPr>
        <p:grpSpPr>
          <a:xfrm>
            <a:off x="101600" y="419100"/>
            <a:ext cx="2319338" cy="700088"/>
            <a:chOff x="138" y="461"/>
            <a:chExt cx="1461" cy="441"/>
          </a:xfrm>
        </p:grpSpPr>
        <p:pic>
          <p:nvPicPr>
            <p:cNvPr id="6148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写作背景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charRg st="0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18">
                                            <p:txEl>
                                              <p:charRg st="0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18">
                                            <p:txEl>
                                              <p:charRg st="0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418">
                                            <p:txEl>
                                              <p:charRg st="0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418">
                                            <p:txEl>
                                              <p:charRg st="0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300" y="479425"/>
            <a:ext cx="6527800" cy="409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500" y="461963"/>
            <a:ext cx="4454525" cy="5932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300" y="666750"/>
            <a:ext cx="8181975" cy="5524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4" name="Group 19"/>
          <p:cNvGrpSpPr/>
          <p:nvPr/>
        </p:nvGrpSpPr>
        <p:grpSpPr>
          <a:xfrm>
            <a:off x="101600" y="419100"/>
            <a:ext cx="2319338" cy="700088"/>
            <a:chOff x="138" y="461"/>
            <a:chExt cx="1461" cy="441"/>
          </a:xfrm>
        </p:grpSpPr>
        <p:pic>
          <p:nvPicPr>
            <p:cNvPr id="8197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8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Rectangle 5"/>
          <p:cNvSpPr/>
          <p:nvPr/>
        </p:nvSpPr>
        <p:spPr>
          <a:xfrm>
            <a:off x="542925" y="2560638"/>
            <a:ext cx="8058150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读现代诗歌的时候，一定要把握好诗歌的节奏、停顿，轻重缓急，抑扬顿挫，在反复朗读的基础上培养自己的语感。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9" name=" 219"/>
          <p:cNvSpPr/>
          <p:nvPr/>
        </p:nvSpPr>
        <p:spPr>
          <a:xfrm>
            <a:off x="3533775" y="1454150"/>
            <a:ext cx="2076450" cy="522288"/>
          </a:xfrm>
          <a:prstGeom prst="roundRect">
            <a:avLst>
              <a:gd name="adj" fmla="val 5000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朗 诵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5"/>
          <p:cNvSpPr/>
          <p:nvPr/>
        </p:nvSpPr>
        <p:spPr>
          <a:xfrm>
            <a:off x="974725" y="1166813"/>
            <a:ext cx="7194550" cy="4522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假如我是一只鸟，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我也应该用嘶哑的喉咙歌唱：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这被暴风雨所打击着的土地，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这永远汹涌着我们的悲愤的河流，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这无止息地吹刮着的激怒的风，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和那来自林间的无比温柔的黎明……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2380</Words>
  <Application>WPS 演示</Application>
  <PresentationFormat>全屏显示(4:3)</PresentationFormat>
  <Paragraphs>182</Paragraphs>
  <Slides>32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Wingdings</vt:lpstr>
      <vt:lpstr>Cambria</vt:lpstr>
      <vt:lpstr>Arial</vt:lpstr>
      <vt:lpstr>等线</vt:lpstr>
      <vt:lpstr>自定义设计方案</vt:lpstr>
      <vt:lpstr>1_自定义设计方案</vt:lpstr>
      <vt:lpstr>2 我爱这土地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 我爱这土地</dc:title>
  <dc:creator/>
  <cp:lastModifiedBy>上帝掷骰子吗</cp:lastModifiedBy>
  <cp:revision>2</cp:revision>
  <dcterms:created xsi:type="dcterms:W3CDTF">2023-09-28T01:51:00Z</dcterms:created>
  <dcterms:modified xsi:type="dcterms:W3CDTF">2023-09-28T12:58:39Z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D1D5F0ED0948436EA135D28DFEF9D7D5_13</vt:lpwstr>
  </property>
</Properties>
</file>