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2" r:id="rId3"/>
  </p:sldMasterIdLst>
  <p:notesMasterIdLst>
    <p:notesMasterId r:id="rId6"/>
  </p:notesMasterIdLst>
  <p:handoutMasterIdLst>
    <p:handoutMasterId r:id="rId48"/>
  </p:handoutMasterIdLst>
  <p:sldIdLst>
    <p:sldId id="514" r:id="rId4"/>
    <p:sldId id="450" r:id="rId5"/>
    <p:sldId id="307" r:id="rId7"/>
    <p:sldId id="515" r:id="rId8"/>
    <p:sldId id="529" r:id="rId9"/>
    <p:sldId id="516" r:id="rId10"/>
    <p:sldId id="517" r:id="rId11"/>
    <p:sldId id="518" r:id="rId12"/>
    <p:sldId id="519" r:id="rId13"/>
    <p:sldId id="520" r:id="rId14"/>
    <p:sldId id="521" r:id="rId15"/>
    <p:sldId id="522" r:id="rId16"/>
    <p:sldId id="523" r:id="rId17"/>
    <p:sldId id="530" r:id="rId18"/>
    <p:sldId id="524" r:id="rId19"/>
    <p:sldId id="531" r:id="rId20"/>
    <p:sldId id="525" r:id="rId21"/>
    <p:sldId id="526" r:id="rId22"/>
    <p:sldId id="527" r:id="rId23"/>
    <p:sldId id="528" r:id="rId24"/>
    <p:sldId id="538" r:id="rId25"/>
    <p:sldId id="539" r:id="rId26"/>
    <p:sldId id="532" r:id="rId27"/>
    <p:sldId id="540" r:id="rId28"/>
    <p:sldId id="535" r:id="rId29"/>
    <p:sldId id="541" r:id="rId30"/>
    <p:sldId id="542" r:id="rId31"/>
    <p:sldId id="543" r:id="rId32"/>
    <p:sldId id="536" r:id="rId33"/>
    <p:sldId id="537" r:id="rId34"/>
    <p:sldId id="533" r:id="rId35"/>
    <p:sldId id="534" r:id="rId36"/>
    <p:sldId id="544" r:id="rId37"/>
    <p:sldId id="545" r:id="rId38"/>
    <p:sldId id="546" r:id="rId39"/>
    <p:sldId id="547" r:id="rId40"/>
    <p:sldId id="548" r:id="rId41"/>
    <p:sldId id="549" r:id="rId42"/>
    <p:sldId id="550" r:id="rId43"/>
    <p:sldId id="551" r:id="rId44"/>
    <p:sldId id="554" r:id="rId45"/>
    <p:sldId id="552" r:id="rId46"/>
    <p:sldId id="567" r:id="rId47"/>
  </p:sldIdLst>
  <p:sldSz cx="9144000" cy="5143500"/>
  <p:notesSz cx="6858000" cy="9144000"/>
  <p:embeddedFontLst>
    <p:embeddedFont>
      <p:font typeface="黑体" panose="02010609060101010101" pitchFamily="49" charset="-122"/>
      <p:regular r:id="rId52"/>
    </p:embeddedFont>
    <p:embeddedFont>
      <p:font typeface="楷体" panose="02010609060101010101" pitchFamily="49" charset="-122"/>
      <p:regular r:id="rId53"/>
    </p:embeddedFont>
    <p:embeddedFont>
      <p:font typeface="微软雅黑" panose="020B0503020204020204" charset="-122"/>
      <p:regular r:id="rId54"/>
    </p:embeddedFont>
    <p:embeddedFont>
      <p:font typeface="Calibri" panose="020F0502020204030204" charset="0"/>
      <p:regular r:id="rId55"/>
      <p:bold r:id="rId56"/>
      <p:italic r:id="rId57"/>
      <p:boldItalic r:id="rId58"/>
    </p:embeddedFont>
  </p:embeddedFontLst>
  <p:custDataLst>
    <p:tags r:id="rId5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66FF33"/>
    <a:srgbClr val="FF00FF"/>
    <a:srgbClr val="0033CC"/>
    <a:srgbClr val="FFFFFF"/>
    <a:srgbClr val="FF0066"/>
    <a:srgbClr val="FFDD8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2727"/>
    <p:restoredTop sz="96357"/>
  </p:normalViewPr>
  <p:slideViewPr>
    <p:cSldViewPr snapToGrid="0" showGuides="1">
      <p:cViewPr varScale="1">
        <p:scale>
          <a:sx n="145" d="100"/>
          <a:sy n="145" d="100"/>
        </p:scale>
        <p:origin x="138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9" Type="http://schemas.openxmlformats.org/officeDocument/2006/relationships/tags" Target="tags/tag1.xml"/><Relationship Id="rId58" Type="http://schemas.openxmlformats.org/officeDocument/2006/relationships/font" Target="fonts/font7.fntdata"/><Relationship Id="rId57" Type="http://schemas.openxmlformats.org/officeDocument/2006/relationships/font" Target="fonts/font6.fntdata"/><Relationship Id="rId56" Type="http://schemas.openxmlformats.org/officeDocument/2006/relationships/font" Target="fonts/font5.fntdata"/><Relationship Id="rId55" Type="http://schemas.openxmlformats.org/officeDocument/2006/relationships/font" Target="fonts/font4.fntdata"/><Relationship Id="rId54" Type="http://schemas.openxmlformats.org/officeDocument/2006/relationships/font" Target="fonts/font3.fntdata"/><Relationship Id="rId53" Type="http://schemas.openxmlformats.org/officeDocument/2006/relationships/font" Target="fonts/font2.fntdata"/><Relationship Id="rId52" Type="http://schemas.openxmlformats.org/officeDocument/2006/relationships/font" Target="fonts/font1.fntdata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8492C7-17A6-4C06-9306-4E6B43C619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53F699-8FEA-453A-8B3A-832335BC525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8CFB23-C254-4494-B6D7-3D644E86952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A26B83-CFD0-4465-8616-6F31083104E2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19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819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7412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1741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2"/>
          <p:cNvGrpSpPr/>
          <p:nvPr userDrawn="1"/>
        </p:nvGrpSpPr>
        <p:grpSpPr>
          <a:xfrm>
            <a:off x="0" y="0"/>
            <a:ext cx="9144000" cy="5143500"/>
            <a:chOff x="2745187" y="756456"/>
            <a:chExt cx="12192000" cy="6858000"/>
          </a:xfrm>
        </p:grpSpPr>
        <p:pic>
          <p:nvPicPr>
            <p:cNvPr id="2054" name="图片 3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745187" y="756456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" name="图片 4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745187" y="756456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1" name="图片 5"/>
          <p:cNvPicPr>
            <a:picLocks noChangeAspect="1"/>
          </p:cNvPicPr>
          <p:nvPr userDrawn="1"/>
        </p:nvPicPr>
        <p:blipFill>
          <a:blip r:embed="rId5"/>
          <a:srcRect r="41824" b="64444"/>
          <a:stretch>
            <a:fillRect/>
          </a:stretch>
        </p:blipFill>
        <p:spPr>
          <a:xfrm>
            <a:off x="-403225" y="4065588"/>
            <a:ext cx="1765300" cy="1077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6"/>
          <p:cNvPicPr>
            <a:picLocks noChangeAspect="1"/>
          </p:cNvPicPr>
          <p:nvPr userDrawn="1"/>
        </p:nvPicPr>
        <p:blipFill>
          <a:blip r:embed="rId6"/>
          <a:srcRect l="8646" t="33910" r="13885" b="33910"/>
          <a:stretch>
            <a:fillRect/>
          </a:stretch>
        </p:blipFill>
        <p:spPr>
          <a:xfrm>
            <a:off x="3255963" y="0"/>
            <a:ext cx="2632075" cy="827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7"/>
          <p:cNvPicPr>
            <a:picLocks noChangeAspect="1"/>
          </p:cNvPicPr>
          <p:nvPr userDrawn="1"/>
        </p:nvPicPr>
        <p:blipFill>
          <a:blip r:embed="rId7"/>
          <a:srcRect l="20543" t="73187" r="62846" b="12019"/>
          <a:stretch>
            <a:fillRect/>
          </a:stretch>
        </p:blipFill>
        <p:spPr>
          <a:xfrm rot="995682">
            <a:off x="3190875" y="381000"/>
            <a:ext cx="515938" cy="45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0"/>
            <a:ext cx="9144000" cy="5143500"/>
            <a:chOff x="2745187" y="756456"/>
            <a:chExt cx="12192000" cy="6858000"/>
          </a:xfrm>
        </p:grpSpPr>
        <p:pic>
          <p:nvPicPr>
            <p:cNvPr id="3075" name="图片 3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2745187" y="756456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6" name="图片 4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745187" y="756456"/>
              <a:ext cx="12192000" cy="6858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7.xml"/><Relationship Id="rId2" Type="http://schemas.openxmlformats.org/officeDocument/2006/relationships/slide" Target="slide2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7.png"/><Relationship Id="rId3" Type="http://schemas.microsoft.com/office/2007/relationships/media" Target="file:///\\pc-2\&#19978;&#35838;&#35838;&#20214;&#27719;&#24635;\&#24453;&#26657;&#23545;\R&#20116;&#35821;&#19979;&#12304;&#25945;&#26696;&#29256;&#12305;\&#31532;&#19977;&#21333;&#20803;\&#25105;&#29233;&#20320;&#65292;&#27721;&#23383;&#12304;&#25945;&#26696;&#21305;&#37197;&#29256;&#12305;&#25512;&#33616;&#10084;\&#21271;&#20140;&#22885;&#36816;&#20250;&#24320;&#24149;&#24335;&#34920;&#28436;&#37096;&#20998;.mp4" TargetMode="External"/><Relationship Id="rId2" Type="http://schemas.openxmlformats.org/officeDocument/2006/relationships/video" Target="file:///\\pc-2\&#19978;&#35838;&#35838;&#20214;&#27719;&#24635;\&#24453;&#26657;&#23545;\R&#20116;&#35821;&#19979;&#12304;&#25945;&#26696;&#29256;&#12305;\&#31532;&#19977;&#21333;&#20803;\&#25105;&#29233;&#20320;&#65292;&#27721;&#23383;&#12304;&#25945;&#26696;&#21305;&#37197;&#29256;&#12305;&#25512;&#33616;&#10084;\&#21271;&#20140;&#22885;&#36816;&#20250;&#24320;&#24149;&#24335;&#34920;&#28436;&#37096;&#20998;.mp4" TargetMode="External"/><Relationship Id="rId1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>
            <a:hlinkClick r:id="rId1" action="ppaction://hlinksldjump"/>
          </p:cNvPr>
          <p:cNvSpPr txBox="1"/>
          <p:nvPr/>
        </p:nvSpPr>
        <p:spPr>
          <a:xfrm>
            <a:off x="3333750" y="361950"/>
            <a:ext cx="2571750" cy="949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7" name="标题 1">
            <a:hlinkClick r:id="rId2" action="ppaction://hlinksldjump"/>
          </p:cNvPr>
          <p:cNvSpPr txBox="1"/>
          <p:nvPr/>
        </p:nvSpPr>
        <p:spPr>
          <a:xfrm>
            <a:off x="3333750" y="1276350"/>
            <a:ext cx="2571750" cy="949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8" name="标题 1">
            <a:hlinkClick r:id="rId3" action="ppaction://hlinksldjump"/>
          </p:cNvPr>
          <p:cNvSpPr txBox="1"/>
          <p:nvPr/>
        </p:nvSpPr>
        <p:spPr>
          <a:xfrm>
            <a:off x="3333750" y="2192338"/>
            <a:ext cx="2571750" cy="949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6232" t="12071" r="15482" b="4126"/>
          <a:stretch>
            <a:fillRect/>
          </a:stretch>
        </p:blipFill>
        <p:spPr>
          <a:xfrm>
            <a:off x="6442075" y="688975"/>
            <a:ext cx="1671638" cy="4090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804863" y="1031875"/>
            <a:ext cx="5751512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这三段材料是从汉字的演变和书法两方面来介绍汉字的。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4863" y="3441700"/>
            <a:ext cx="5751512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汉字历史   汉字书法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2950" y="1239838"/>
            <a:ext cx="7685088" cy="2663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早在秦始皇时期我国就统一了文字，我国是一个多民族、多语言、多文种的国家，制定国家通用语言文字法是十分必要的。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600075" y="1081088"/>
            <a:ext cx="80359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2000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日第九届全国人民代表大会常务委员会第十八次会议中，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国家通用语言文字法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修订通过。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2001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日起施行。此法确立了普通话和规范汉字的“国家通用语言文字”的法定地位。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3825" y="1036638"/>
            <a:ext cx="8842375" cy="1430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请大家齐读第四则材料的内容。说一说：从这篇阅读材料中，你感受到什么？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3788" y="2876550"/>
            <a:ext cx="6902450" cy="690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我感受到汉字的神圣和不可侵犯。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3462338" y="0"/>
            <a:ext cx="23241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明确任务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038" y="1127125"/>
            <a:ext cx="8286750" cy="1922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我国的汉字是神圣不可侵犯的，可是我们身边经常会有一些不规范使用汉字的情况，你们发现了吗？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3125" y="3055938"/>
            <a:ext cx="77136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作业本，街头招牌，广告，书籍报刊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3125" y="3895725"/>
            <a:ext cx="77136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学校      街头       书籍 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4475" y="792163"/>
            <a:ext cx="8628063" cy="3702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分小组完成人物：对汉字历史和书法比较感兴趣的同学就收集更多相关的资料，选择感兴趣的内容写一些，为文字组；想了解身边使用汉字不规范现象的为调查组，现在小组成员间讨论一下，你们想完成哪一项任务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（按少数服从多数原则，确定小组任务）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3395663" y="0"/>
            <a:ext cx="2363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制订计划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1500" y="1598613"/>
            <a:ext cx="8010525" cy="1524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明确了小组任务后，各小组讨论交流：如何开展任务呢？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88938" y="392113"/>
            <a:ext cx="2119313" cy="66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文字组：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938" y="1054100"/>
            <a:ext cx="8542337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翻阅书籍，或上网查找古代汉字的字形和书写特点，古今字对比。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收集一些能体现汉字魅力的图片或视频资料。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收集一些关于汉字文化的小故事。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尝试着找出不同书法作品的特点，也来写一幅书法作品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charRg st="3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1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51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charRg st="6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6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charRg st="67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0038" y="139700"/>
            <a:ext cx="2119313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调查组：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038" y="692150"/>
            <a:ext cx="8610600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收集作业本，广告牌，书籍里的不规范使用汉字的情况。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组织一个纠错小分队，去找出身边的错字，然后告诉别人正确的写法。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把收集到的使用不规范的字做成一本纠错本。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设计一些规范用字宣传标语，呼吁大家写规范字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charRg st="26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9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charRg st="79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charRg st="79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charRg st="79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33388" y="92075"/>
            <a:ext cx="6570663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完成活动计划表。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433388" y="685800"/>
            <a:ext cx="8035925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“汉字的历史”小组活动计划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组长：黄可馨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组员：王晨、施雨彤、叶羽佳、唐明月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地点：唐明月家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活动内容：查找古代汉字的字形和书写特点，古今字对比（可做成表格）。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692150" y="1354138"/>
            <a:ext cx="7867650" cy="2663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汉字不光有趣，还有着悠久的历史，蕴含着丰富的文化！这节课，让我们继续走近汉字，研究汉字，一起去感受汉字的独特魅力吧！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171" name="标题 1"/>
          <p:cNvSpPr txBox="1"/>
          <p:nvPr/>
        </p:nvSpPr>
        <p:spPr>
          <a:xfrm>
            <a:off x="3340100" y="-158750"/>
            <a:ext cx="2571750" cy="869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776288" y="1344613"/>
            <a:ext cx="7591425" cy="2454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展示方法：把作品贴在班级黑板报上，了解汉字的字形及变化。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分工：王晨、施雨彤、叶羽佳找资料，黄可馨设计，唐明月用电脑制作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1"/>
          <p:cNvSpPr txBox="1"/>
          <p:nvPr/>
        </p:nvSpPr>
        <p:spPr>
          <a:xfrm>
            <a:off x="3327400" y="-234950"/>
            <a:ext cx="2571750" cy="949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954" y="528355"/>
            <a:ext cx="2172014" cy="646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汇报成果</a:t>
            </a:r>
            <a:endParaRPr kumimoji="0" lang="zh-CN" altLang="en-US" sz="36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4338" y="1246188"/>
            <a:ext cx="8397875" cy="237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经过了一段时间的实践活动，相信大家一定搜集了不少相关资料，有的小组还走出了校园去实地考察，相信你们一定有不少收获。现在先请各组的同学说说你们的进展。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92238" y="3556000"/>
            <a:ext cx="7362825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各组选派代表进行汇报，其他小组成员认真聆听或说说自己的看法。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300038" y="341313"/>
            <a:ext cx="7435850" cy="1238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提出实践过程中遇到的问题，全班交流并解决问题。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4713" y="1576388"/>
            <a:ext cx="2289175" cy="66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文字组：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0938" y="1677988"/>
            <a:ext cx="6459537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我们在查找的过程中发现查找同一资料，有时会搜索出不同的结果，我们不知道到底那种说法正确。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038" y="3543300"/>
            <a:ext cx="8350250" cy="123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意见：可以通过多个途径查找，或者请教了解情况的长辈，确定找到的资料是准确的。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6875" y="188913"/>
            <a:ext cx="2287588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调查组：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39925" y="201613"/>
            <a:ext cx="5951538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我们发现了身边很多不规范使用汉字的情况，但是我们告诉他们不正确时，好多人不会采纳我们的意见，这该怎么办？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6875" y="2571750"/>
            <a:ext cx="8350250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意见：如果是在街头，可以先联系商家，看是否能更正，要是得不到回应，可以跟当地的政府或相关部门写信，希望他们能重视这件事，也为规范汉字的使用出一份力。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3416300" y="0"/>
            <a:ext cx="2311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确定目标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4850" y="1322388"/>
            <a:ext cx="7950200" cy="306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制定下一阶段的活动计划，完成下表。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将本组搜集到的资料进行整理，完善。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3998794"/>
                <a:gridCol w="1030406"/>
                <a:gridCol w="4114800"/>
              </a:tblGrid>
              <a:tr h="592282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小组活动计划表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</a:tr>
              <a:tr h="5922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组名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en-US" altLang="zh-CN" sz="3200" b="1" kern="1200" dirty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r>
                        <a:rPr lang="zh-CN" altLang="en-US" sz="3200" b="1" kern="1200" dirty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评价标准：</a:t>
                      </a:r>
                      <a:endParaRPr lang="en-US" altLang="zh-CN" sz="3200" b="1" kern="1200" dirty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514350" indent="-514350">
                        <a:buFont typeface="+mj-lt"/>
                        <a:buAutoNum type="arabicPeriod"/>
                      </a:pPr>
                      <a:r>
                        <a:rPr lang="zh-CN" altLang="en-US" sz="3200" b="1" kern="1200" dirty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汇报时普通话标准，表达流畅。</a:t>
                      </a:r>
                      <a:endParaRPr lang="en-US" altLang="zh-CN" sz="3200" b="1" kern="1200" dirty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514350" indent="-514350">
                        <a:buFont typeface="+mj-lt"/>
                        <a:buAutoNum type="arabicPeriod"/>
                      </a:pPr>
                      <a:r>
                        <a:rPr lang="zh-CN" altLang="en-US" sz="3200" b="1" kern="1200" dirty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计划表填写完整。</a:t>
                      </a:r>
                      <a:endParaRPr lang="en-US" altLang="zh-CN" sz="3200" b="1" kern="1200" dirty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514350" indent="-514350">
                        <a:buFont typeface="+mj-lt"/>
                        <a:buAutoNum type="arabicPeriod"/>
                      </a:pPr>
                      <a:r>
                        <a:rPr lang="zh-CN" altLang="en-US" sz="3200" b="1" kern="1200" dirty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分工合理。</a:t>
                      </a:r>
                      <a:endParaRPr lang="en-US" altLang="zh-CN" sz="3200" b="1" kern="1200" dirty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514350" indent="-514350">
                        <a:buFont typeface="+mj-lt"/>
                        <a:buAutoNum type="arabicPeriod"/>
                      </a:pPr>
                      <a:r>
                        <a:rPr lang="zh-CN" altLang="en-US" sz="3200" b="1" kern="1200" dirty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记录和展示资料的方式恰当。</a:t>
                      </a:r>
                      <a:endParaRPr lang="zh-CN" altLang="en-US" sz="3200" b="1" kern="1200" dirty="0">
                        <a:solidFill>
                          <a:schemeClr val="dk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</a:tr>
              <a:tr h="5922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组长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5922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组员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5922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我们是这样分工的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10910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我们想用这些方法记录收集到的资料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10910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我们想用这些方式展示我们收集到的资料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"/>
          <p:cNvSpPr/>
          <p:nvPr/>
        </p:nvSpPr>
        <p:spPr>
          <a:xfrm>
            <a:off x="3457575" y="0"/>
            <a:ext cx="23241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总结评价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5313" y="1881188"/>
            <a:ext cx="7953375" cy="1381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总结各组的活动进展。并对各组的完成度进行评价。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1"/>
          <p:cNvSpPr txBox="1"/>
          <p:nvPr/>
        </p:nvSpPr>
        <p:spPr>
          <a:xfrm>
            <a:off x="3354388" y="-193675"/>
            <a:ext cx="2571750" cy="949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568325" y="1144588"/>
            <a:ext cx="8142288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们，这两周我们一起围绕‘我爱你，汉字’展开了综合实践活动的学习，大家选择了自己最感兴趣的小组，制订了小组活动计划，开展了形式多样的活动，我们也有了自己的收获，今天，就让我们来一展汉字的魅力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3422650" y="0"/>
            <a:ext cx="22844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汇报交流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5963" y="1881188"/>
            <a:ext cx="7712075" cy="1381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以小组为单位，依次对前一阶段的学习收获进行汇报、展示、交流。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58838" y="220663"/>
            <a:ext cx="4541838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第一组：揭秘汉字历史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36867" name="图片 3"/>
          <p:cNvPicPr>
            <a:picLocks noChangeAspect="1"/>
          </p:cNvPicPr>
          <p:nvPr/>
        </p:nvPicPr>
        <p:blipFill>
          <a:blip r:embed="rId1"/>
          <a:srcRect l="21469" r="7010"/>
          <a:stretch>
            <a:fillRect/>
          </a:stretch>
        </p:blipFill>
        <p:spPr>
          <a:xfrm>
            <a:off x="5730875" y="325438"/>
            <a:ext cx="1749425" cy="4491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195388" y="1463675"/>
            <a:ext cx="4687887" cy="2751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我们看到的好像是一幅画，其实这些就是中国最早的汉字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甲骨文。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1"/>
          <p:cNvSpPr txBox="1"/>
          <p:nvPr/>
        </p:nvSpPr>
        <p:spPr>
          <a:xfrm>
            <a:off x="1749425" y="1520825"/>
            <a:ext cx="5768975" cy="949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我爱你，汉字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图片 5"/>
          <p:cNvPicPr>
            <a:picLocks noChangeAspect="1"/>
          </p:cNvPicPr>
          <p:nvPr/>
        </p:nvPicPr>
        <p:blipFill>
          <a:blip r:embed="rId2"/>
          <a:srcRect l="35086"/>
          <a:stretch>
            <a:fillRect/>
          </a:stretch>
        </p:blipFill>
        <p:spPr>
          <a:xfrm>
            <a:off x="908050" y="47625"/>
            <a:ext cx="2370138" cy="506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5613" y="893763"/>
            <a:ext cx="8232775" cy="185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在四、五千年的历史长河中汉字就是由这样的图形演变来的，如此大的变化，又会是一个怎样的演变过程呢？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2825" y="2905125"/>
            <a:ext cx="7675563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演变过程：甲骨文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金文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篆书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隶书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楷书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草书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行书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0488" y="914400"/>
            <a:ext cx="6518275" cy="3314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819150"/>
            <a:ext cx="1290638" cy="208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538" y="952500"/>
            <a:ext cx="1360487" cy="1922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9988" y="957263"/>
            <a:ext cx="1411287" cy="2017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6238" y="1285875"/>
            <a:ext cx="1479550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7900" y="1114425"/>
            <a:ext cx="1289050" cy="160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682625" y="3397250"/>
            <a:ext cx="7920038" cy="688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选择自己喜欢的字体并说出原因。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61950" y="195263"/>
            <a:ext cx="459740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第二组：书法作品赏析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0963" name="矩形 2"/>
          <p:cNvSpPr/>
          <p:nvPr/>
        </p:nvSpPr>
        <p:spPr>
          <a:xfrm>
            <a:off x="668338" y="1287463"/>
            <a:ext cx="7997825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中华汉字不仅是文明的使者，也是一种特殊艺术的重要载体，书法就是中国汉字特有的一种传统艺术，它被誉为无言的诗，无形的舞，无图的画，无声的乐。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1"/>
          <p:cNvPicPr>
            <a:picLocks noChangeAspect="1"/>
          </p:cNvPicPr>
          <p:nvPr/>
        </p:nvPicPr>
        <p:blipFill>
          <a:blip r:embed="rId1"/>
          <a:srcRect t="2654" b="9302"/>
          <a:stretch>
            <a:fillRect/>
          </a:stretch>
        </p:blipFill>
        <p:spPr>
          <a:xfrm>
            <a:off x="793750" y="946150"/>
            <a:ext cx="7556500" cy="3740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0888" y="1535113"/>
            <a:ext cx="8067675" cy="20732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欣赏我校师生的优秀书法作品。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书法小能手现场展示书法，其他同学交流评价书法作品。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7988" y="155575"/>
            <a:ext cx="456247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第三组：感受汉字魅力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4035" name="矩形 2"/>
          <p:cNvSpPr/>
          <p:nvPr/>
        </p:nvSpPr>
        <p:spPr>
          <a:xfrm>
            <a:off x="1217613" y="1627188"/>
            <a:ext cx="6832600" cy="2087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汉字就像一个个流淌的音符，尽情的展现着中华文化的无尽魅力，她让世界称奇！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950" y="304800"/>
            <a:ext cx="3116263" cy="425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北京奥运会开幕式表演部分.mp4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70350" y="695325"/>
            <a:ext cx="4078288" cy="305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3482975" y="3819525"/>
            <a:ext cx="5253038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北京奥运会开幕式（节选）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09563" y="242888"/>
            <a:ext cx="4684713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第四组：呼吁规范用字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6083" name="矩形 2"/>
          <p:cNvSpPr/>
          <p:nvPr/>
        </p:nvSpPr>
        <p:spPr>
          <a:xfrm>
            <a:off x="1446213" y="1290638"/>
            <a:ext cx="6386512" cy="2751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汉字是美的，我们要懂得欣赏，更要珍惜，汉字是神圣的，我们要爱护她，更要自觉维护她的纯洁。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42925" y="1028700"/>
            <a:ext cx="8174038" cy="3086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走进大街小巷调查汉字的使用情况，用自己的实践呼吁大家正确规范使用汉字。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介绍社会上的错别字及滥用成语的现象，并交流感受。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针对作业中的错别字现象，谈谈看法。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8763" y="454025"/>
            <a:ext cx="7631113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许多世界名人是这样评价汉字的：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8763" y="1177925"/>
            <a:ext cx="8626475" cy="34305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汉字像一群活泼可爱的孩子在纸上玩笑嬉戏，像一朵朵美丽多姿的鲜花愉悦你的眼睛。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爱汉字，就是爱自己的祖国。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汉字有形象、有色彩、有气味。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一个汉字一幅画，一个汉字就是一段历史。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9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charRg st="39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8" end="8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69888" y="771525"/>
            <a:ext cx="8404225" cy="623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制定呼吁大家写规范字的宣传标语或口号。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8375" y="1514475"/>
            <a:ext cx="513080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写规范字，从我做起。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8375" y="2324100"/>
            <a:ext cx="770890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树立规范用字意识，构建和谐校园环境。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8375" y="3657600"/>
            <a:ext cx="7267575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常用规范字，少些错别字。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1"/>
          <p:cNvSpPr/>
          <p:nvPr/>
        </p:nvSpPr>
        <p:spPr>
          <a:xfrm>
            <a:off x="3476625" y="0"/>
            <a:ext cx="23399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评价总结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775" y="2227263"/>
            <a:ext cx="7813675" cy="688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请同学们完成手中的活动评价表。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1"/>
          <p:cNvSpPr/>
          <p:nvPr/>
        </p:nvSpPr>
        <p:spPr>
          <a:xfrm>
            <a:off x="682625" y="906463"/>
            <a:ext cx="7778750" cy="333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“我爱你，汉字”是我们每一个中华儿女来自内心深处的感慨！因此，我们要规范用字、写好汉字、传承汉字，将中华民族博大精深的传统文化发扬得更加出彩！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3259138" y="0"/>
            <a:ext cx="26257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阅读资料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6600" y="1287463"/>
            <a:ext cx="7670800" cy="2752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请大家自由看课本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48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－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面的三组材料，看完后小组同学讨论一下，说说你看完后知道了哪些有关汉字的知识。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013" y="754063"/>
            <a:ext cx="1425575" cy="190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652588" y="812800"/>
            <a:ext cx="71659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我通过观察和交流发现古代汉字像画，笔画十分烦琐。现代汉字笔画十分简洁。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650" y="2801938"/>
            <a:ext cx="1423988" cy="175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752475" y="3194050"/>
            <a:ext cx="6365875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我从表格中发现汉字的演变趋势由繁到简。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838" y="803275"/>
            <a:ext cx="1504950" cy="158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855788" y="747713"/>
            <a:ext cx="6875462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我了解到汉字从古到今经历了甲骨文、金文、小篆、隶书、楷书五种字体的演变过程。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688" y="2911475"/>
            <a:ext cx="1903412" cy="158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561975" y="2608263"/>
            <a:ext cx="68738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我发现这四幅书法作品中有一幅楷书书法作品，一幅草书书法作品，一幅行书书法作品，一幅现代正楷书法作品。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722313"/>
            <a:ext cx="1343025" cy="1585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720850" y="901700"/>
            <a:ext cx="6873875" cy="1227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我发现这四幅书法作品写的都是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千字文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，只是字体不同而已。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8225" y="2689225"/>
            <a:ext cx="1042988" cy="1595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514350" y="2593975"/>
            <a:ext cx="68738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我感受到现代的正楷简洁明了，看上去十分工整美观，写法简单，最适合我们练习。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8" y="952500"/>
            <a:ext cx="1466850" cy="168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474788" y="860425"/>
            <a:ext cx="7200900" cy="3560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感受到南朝的楷书刚劲有力，气势雄厚；唐代的草书奔放，风舞龙翔，灵动疾飞，注重点线的规律变化；唐代的行书行笔流畅；现代的正楷端庄，笔法丰富，具有折笔、勾画、顿挫等运笔方法，结构严谨，章法整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2966</Words>
  <Application>WPS 演示</Application>
  <PresentationFormat/>
  <Paragraphs>231</Paragraphs>
  <Slides>43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Arial Unicode MS</vt:lpstr>
      <vt:lpstr>Calibri</vt:lpstr>
      <vt:lpstr>Cambria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1877</cp:revision>
  <dcterms:created xsi:type="dcterms:W3CDTF">2016-01-14T05:53:00Z</dcterms:created>
  <dcterms:modified xsi:type="dcterms:W3CDTF">2023-11-13T12:21:24Z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C96C1332E24D46D288EA2CFB50B0D392_13</vt:lpwstr>
  </property>
  <property fmtid="{D5CDD505-2E9C-101B-9397-08002B2CF9AE}" pid="3" name="KSOProductBuildVer">
    <vt:lpwstr>2052-12.1.0.15374</vt:lpwstr>
  </property>
</Properties>
</file>