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13"/>
  </p:notesMasterIdLst>
  <p:sldIdLst>
    <p:sldId id="256" r:id="rId4"/>
    <p:sldId id="257" r:id="rId5"/>
    <p:sldId id="305" r:id="rId6"/>
    <p:sldId id="320" r:id="rId7"/>
    <p:sldId id="258" r:id="rId8"/>
    <p:sldId id="306" r:id="rId9"/>
    <p:sldId id="300" r:id="rId10"/>
    <p:sldId id="321" r:id="rId11"/>
    <p:sldId id="307" r:id="rId12"/>
    <p:sldId id="308" r:id="rId14"/>
    <p:sldId id="309" r:id="rId15"/>
    <p:sldId id="264" r:id="rId16"/>
    <p:sldId id="303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291" r:id="rId28"/>
    <p:sldId id="341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B3B4CE-1030-4CE8-8659-948DE3744B1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2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2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82095" y="358959"/>
            <a:ext cx="5904656" cy="4178679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6" name="矩形 35"/>
          <p:cNvSpPr/>
          <p:nvPr/>
        </p:nvSpPr>
        <p:spPr>
          <a:xfrm>
            <a:off x="0" y="4365625"/>
            <a:ext cx="9144000" cy="16557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文本框 4130"/>
          <p:cNvSpPr txBox="1"/>
          <p:nvPr/>
        </p:nvSpPr>
        <p:spPr>
          <a:xfrm>
            <a:off x="1538288" y="4465638"/>
            <a:ext cx="60483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15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诫子书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686050" y="5395913"/>
            <a:ext cx="3771900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1265"/>
          <p:cNvSpPr txBox="1"/>
          <p:nvPr/>
        </p:nvSpPr>
        <p:spPr>
          <a:xfrm>
            <a:off x="1619250" y="1268413"/>
            <a:ext cx="5832475" cy="5238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淫慢则不能励精，险躁则不能冶性。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414146"/>
          <p:cNvSpPr txBox="1"/>
          <p:nvPr/>
        </p:nvSpPr>
        <p:spPr>
          <a:xfrm>
            <a:off x="323850" y="2492375"/>
            <a:ext cx="8496300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放纵懈怠，就无法振奋精神，轻薄浮躁就不能修养性情。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4653133"/>
            <a:ext cx="2198810" cy="1565921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1265"/>
          <p:cNvSpPr txBox="1"/>
          <p:nvPr/>
        </p:nvSpPr>
        <p:spPr>
          <a:xfrm>
            <a:off x="1882775" y="992188"/>
            <a:ext cx="5400675" cy="1284287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年与时驰，意与日去，遂成枯落，多不接世，悲守穷庐，将复何及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414146"/>
          <p:cNvSpPr txBox="1"/>
          <p:nvPr/>
        </p:nvSpPr>
        <p:spPr>
          <a:xfrm>
            <a:off x="360363" y="2708275"/>
            <a:ext cx="8424862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年纪随同时光而疾速逝去，意志随同岁月而消失，最终凋落。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大多对社会没有任务贡献，只能悲哀地坐守着那穷困的居舍，（那时再悔恨）又怎么来得及！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1258888" y="1784350"/>
            <a:ext cx="4897437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诸葛亮写这封信的用意是什么？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11265"/>
          <p:cNvSpPr txBox="1"/>
          <p:nvPr/>
        </p:nvSpPr>
        <p:spPr>
          <a:xfrm>
            <a:off x="530225" y="2744788"/>
            <a:ext cx="8208963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主旨是劝勉儿子勤学立志，修身养性，以此培养自己的品德。要从淡泊宁静中下工夫，最忌怠惰险躁。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0" name="Picture 23" descr="http://p1.so.qhmsg.com/bdr/_240_/t017f89185ac47fe2c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4941888"/>
            <a:ext cx="1952625" cy="1466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9462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重点解读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1265"/>
          <p:cNvSpPr txBox="1"/>
          <p:nvPr/>
        </p:nvSpPr>
        <p:spPr>
          <a:xfrm>
            <a:off x="385763" y="862013"/>
            <a:ext cx="8424862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    本文就哪几方面进行了论述？这几个方面是如何展开论述的？你能再补充一个论据（道理或事实均可）吗？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2349500"/>
            <a:ext cx="8424862" cy="291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宋体" panose="02010600030101010101" pitchFamily="2" charset="-122"/>
              </a:rPr>
              <a:t>就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学习</a:t>
            </a:r>
            <a:r>
              <a:rPr lang="zh-CN" altLang="en-US" sz="2400" b="1" dirty="0"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做人</a:t>
            </a:r>
            <a:r>
              <a:rPr lang="zh-CN" altLang="en-US" sz="2400" b="1" dirty="0">
                <a:latin typeface="宋体" panose="02010600030101010101" pitchFamily="2" charset="-122"/>
              </a:rPr>
              <a:t>两个方面进行了论述。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</a:rPr>
              <a:t>无论做人还是学习，作者都强调一个“静”字，修身要静，学习要静，获得成功也取决于静，把失败归结于“躁”字，把“静、躁”加以对比，增强了论述的效果。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/>
          <p:nvPr/>
        </p:nvSpPr>
        <p:spPr>
          <a:xfrm>
            <a:off x="971550" y="765175"/>
            <a:ext cx="76327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诸葛亮认为成才成学的条件是什么？这几个条件之间有什么关系？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1844675"/>
            <a:ext cx="8351838" cy="26781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立志：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非淡泊无以明志，非宁静无以致远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学习：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夫学须静也，才须学也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惜时：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年与时驰，意与日去，遂成枯落，多不接世，悲守穷庐，将复何及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888" y="4411663"/>
            <a:ext cx="8640762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这三者是互相联系，缺一不可的。要想成才，就必须努力学习，要想学有所得，就必须确立大志 。“志”是成才的前提和基础，志向的培养又必须砥砺品德。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0" y="908050"/>
            <a:ext cx="8424863" cy="11699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第一课：宁静的力量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“静以修身”“ 非宁静无以致远”“夫学须静也”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2582863"/>
            <a:ext cx="8424862" cy="360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     他忠告孩子，屏除杂念和干扰，宁静专一才能够修养身心，达到远大目标。而且学习的首要条件，就 是有安宁的环境。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现代人多数终日忙碌，你是否应在忙乱中静下来，反思人生方向？ 　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0" y="765175"/>
            <a:ext cx="4222750" cy="1168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第二课：节俭的力量。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“俭以养德”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550" y="2781300"/>
            <a:ext cx="72009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他告知孩子要节俭，以培养自己的德行。</a:t>
            </a:r>
            <a:endParaRPr lang="en-US" altLang="zh-CN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在鼓励消费的文明社会，你是否想过节俭的好处呢？ 　　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23556" name="Picture 2" descr="http://p3.so.qhimgs1.com/bdr/_240_/t01faaf37b694762f93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13" y="4652963"/>
            <a:ext cx="1266825" cy="185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0" y="765175"/>
            <a:ext cx="7019925" cy="1168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第三课：计划的力量。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800" b="1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“非淡泊无以明志 ，非宁静无以致远”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825" y="2420938"/>
            <a:ext cx="8569325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    告诉孩子要计划人生，不事事讲求名利，才能够明确自己的志向。要宁静专一，才能达到远大目标。</a:t>
            </a:r>
            <a:endParaRPr lang="en-US" altLang="zh-CN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面对未来，你有理想吗？你有使命感吗？你有自己的价值观吗？ </a:t>
            </a: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</a:rPr>
              <a:t>　　</a:t>
            </a:r>
            <a:endParaRPr lang="zh-CN" altLang="en-US" sz="2400" b="1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0" y="765175"/>
            <a:ext cx="4859338" cy="1212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第四课：学习的力量。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800" b="1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“夫学须静也， 才须学也”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9400" y="2482850"/>
            <a:ext cx="856932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     告诉孩子宁静的环境对学习大有益处，配合专注、平静的心境，就更加事半功倍。诸葛亮不信天才论，他相信才干是学习的结果。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你是否全心全意的学习？你是否相信努力才有成就？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0" y="765175"/>
            <a:ext cx="6588125" cy="11493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第五课：增值的力量。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“非学无以广才 ，非志无以成学”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825" y="2420938"/>
            <a:ext cx="864235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     他告诫孩子，人生的投资要想增值先要立志，不愿意努力学习，就不能够增长自己的才干。但学习的过程中，没有决心和毅力就会半途而废。</a:t>
            </a:r>
            <a:endParaRPr lang="en-US" altLang="zh-CN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你是否想过：一鼓作气的人多，坚持到底的人少的道理？　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/>
        </p:nvSpPr>
        <p:spPr>
          <a:xfrm>
            <a:off x="646113" y="1590675"/>
            <a:ext cx="7677150" cy="4030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sym typeface="Arial" panose="020B0604020202020204" pitchFamily="34" charset="0"/>
              </a:rPr>
              <a:t>读准字音，熟读成诵。</a:t>
            </a:r>
            <a:endParaRPr lang="zh-CN" altLang="en-US" sz="32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sym typeface="Arial" panose="020B0604020202020204" pitchFamily="34" charset="0"/>
              </a:rPr>
              <a:t>精确翻译与理解文章，注意积累警句。</a:t>
            </a:r>
            <a:endParaRPr lang="zh-CN" altLang="en-US" sz="3200" b="1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sym typeface="Arial" panose="020B0604020202020204" pitchFamily="34" charset="0"/>
              </a:rPr>
              <a:t>领会文中深刻的人生理念和父对子的拳拳亲情。</a:t>
            </a:r>
            <a:endParaRPr lang="zh-CN" altLang="en-US" sz="32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5123" name="Picture 5"/>
          <p:cNvPicPr>
            <a:picLocks noChangeAspect="1"/>
          </p:cNvPicPr>
          <p:nvPr/>
        </p:nvPicPr>
        <p:blipFill>
          <a:blip r:embed="rId1" cstate="print"/>
          <a:srcRect l="12601" t="9450" r="14951"/>
          <a:stretch>
            <a:fillRect/>
          </a:stretch>
        </p:blipFill>
        <p:spPr>
          <a:xfrm>
            <a:off x="7044690" y="5068569"/>
            <a:ext cx="1107439" cy="1384300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922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9221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2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0" y="847725"/>
            <a:ext cx="4572000" cy="1212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第六课：速度的力量。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“淫慢则不能励精”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8288" y="2781300"/>
            <a:ext cx="856773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    他告诫孩子：凡事放纵懈怠就不能振奋精神。 而克制发奋</a:t>
            </a:r>
            <a:r>
              <a:rPr lang="zh-CN" altLang="en-US" sz="2400" b="1" dirty="0">
                <a:latin typeface="Arial" panose="020B0604020202020204" pitchFamily="34" charset="0"/>
              </a:rPr>
              <a:t>，不但容易实现目标，而且有更多的时间去修正与改善！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你在学习、生活中是否有过懒惰、放纵的现象呢？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0" y="847725"/>
            <a:ext cx="4572000" cy="11509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第七课：性格的力量。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800" b="1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“险躁则不能治性”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2551113"/>
            <a:ext cx="856932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     诸葛亮告诫孩子：轻薄浮躁就不能够陶冶性情。心理学家说：“</a:t>
            </a:r>
            <a:r>
              <a:rPr lang="zh-CN" altLang="en-US" sz="2400" b="1" dirty="0">
                <a:latin typeface="Arial" panose="020B0604020202020204" pitchFamily="34" charset="0"/>
              </a:rPr>
              <a:t>思想影响行为，行为影响习惯，习惯影响性格，性格影响命运。”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你想要提升自己性格的品质吗？ 　　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0" y="847725"/>
            <a:ext cx="4572000" cy="13843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第八课：时间的力量。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2800" b="1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“年与时驰 ，意与日去”</a:t>
            </a:r>
            <a:r>
              <a:rPr kumimoji="0" lang="zh-CN" altLang="en-US" sz="2800" b="1" kern="1200" cap="none" spc="0" normalizeH="0" baseline="0" noProof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　　</a:t>
            </a:r>
            <a:endParaRPr kumimoji="0" lang="zh-CN" altLang="en-US" sz="2800" b="1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2776538"/>
            <a:ext cx="85693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    他告诫孩子：时光飞逝如梭，意志力又会被时间消磨掉，“</a:t>
            </a:r>
            <a:r>
              <a:rPr lang="zh-CN" altLang="en-US" sz="2400" b="1" dirty="0">
                <a:latin typeface="Arial" panose="020B0604020202020204" pitchFamily="34" charset="0"/>
              </a:rPr>
              <a:t>少壮不努力，老大徒伤悲”。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静心想一想，你有蹉跎岁月吗。 　</a:t>
            </a:r>
            <a:r>
              <a:rPr lang="zh-CN" altLang="en-US" sz="2400" b="1" dirty="0">
                <a:solidFill>
                  <a:srgbClr val="006600"/>
                </a:solidFill>
                <a:latin typeface="Arial" panose="020B0604020202020204" pitchFamily="34" charset="0"/>
              </a:rPr>
              <a:t>　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426433"/>
          <p:cNvSpPr txBox="1"/>
          <p:nvPr/>
        </p:nvSpPr>
        <p:spPr>
          <a:xfrm>
            <a:off x="1509713" y="1403350"/>
            <a:ext cx="7383462" cy="440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　　　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提出问题－－分析问题－－解决问题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论点　　　　　证明论点　　　总结论点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论题　　　　　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论证方法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提出号召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　　　　　（事实、道理　　诚恳告诫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　　　　　　比喻、对比）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　　　　　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论证角度　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　　　　　（正面、反面）　　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765175"/>
            <a:ext cx="1987550" cy="5222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议论文结构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427457"/>
          <p:cNvSpPr txBox="1"/>
          <p:nvPr/>
        </p:nvSpPr>
        <p:spPr>
          <a:xfrm>
            <a:off x="1128713" y="1901825"/>
            <a:ext cx="6324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提出论点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033713" y="174942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27459"/>
          <p:cNvSpPr txBox="1"/>
          <p:nvPr/>
        </p:nvSpPr>
        <p:spPr>
          <a:xfrm>
            <a:off x="3186113" y="1597025"/>
            <a:ext cx="54864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静以修身，俭以养德。（正面）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9" name="文本框 1427460"/>
          <p:cNvSpPr txBox="1"/>
          <p:nvPr/>
        </p:nvSpPr>
        <p:spPr>
          <a:xfrm>
            <a:off x="4694238" y="2076450"/>
            <a:ext cx="1841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09913" y="2130425"/>
            <a:ext cx="59991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非淡泊无以明志，非宁静无以致远（反面）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1" name="文本框 1427462"/>
          <p:cNvSpPr txBox="1"/>
          <p:nvPr/>
        </p:nvSpPr>
        <p:spPr>
          <a:xfrm>
            <a:off x="1890713" y="2816225"/>
            <a:ext cx="1841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27463"/>
          <p:cNvSpPr txBox="1"/>
          <p:nvPr/>
        </p:nvSpPr>
        <p:spPr>
          <a:xfrm>
            <a:off x="1128713" y="3197225"/>
            <a:ext cx="2286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证明论点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109913" y="319722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1427465"/>
          <p:cNvSpPr txBox="1"/>
          <p:nvPr/>
        </p:nvSpPr>
        <p:spPr>
          <a:xfrm>
            <a:off x="3262313" y="3044825"/>
            <a:ext cx="5181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治学：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427466"/>
          <p:cNvSpPr txBox="1"/>
          <p:nvPr/>
        </p:nvSpPr>
        <p:spPr>
          <a:xfrm>
            <a:off x="3257550" y="3730625"/>
            <a:ext cx="1524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修身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6575425" y="2820988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1427468"/>
          <p:cNvSpPr txBox="1"/>
          <p:nvPr/>
        </p:nvSpPr>
        <p:spPr>
          <a:xfrm>
            <a:off x="6743700" y="2632075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（正面）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1427469"/>
          <p:cNvSpPr txBox="1"/>
          <p:nvPr/>
        </p:nvSpPr>
        <p:spPr>
          <a:xfrm>
            <a:off x="6789738" y="3273425"/>
            <a:ext cx="2286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（反面）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1427470"/>
          <p:cNvSpPr txBox="1"/>
          <p:nvPr/>
        </p:nvSpPr>
        <p:spPr>
          <a:xfrm>
            <a:off x="1204913" y="4645025"/>
            <a:ext cx="2743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告诫儿子：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0" name="左大括号 1427471"/>
          <p:cNvSpPr/>
          <p:nvPr/>
        </p:nvSpPr>
        <p:spPr>
          <a:xfrm>
            <a:off x="968375" y="1990725"/>
            <a:ext cx="304800" cy="2971800"/>
          </a:xfrm>
          <a:prstGeom prst="leftBrace">
            <a:avLst>
              <a:gd name="adj1" fmla="val 812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1427472"/>
          <p:cNvSpPr txBox="1"/>
          <p:nvPr/>
        </p:nvSpPr>
        <p:spPr>
          <a:xfrm>
            <a:off x="3490913" y="4645025"/>
            <a:ext cx="48006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珍惜时光，有所作为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1427473"/>
          <p:cNvSpPr txBox="1"/>
          <p:nvPr/>
        </p:nvSpPr>
        <p:spPr>
          <a:xfrm>
            <a:off x="4329113" y="3044825"/>
            <a:ext cx="230346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志、静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才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1427474"/>
          <p:cNvSpPr txBox="1"/>
          <p:nvPr/>
        </p:nvSpPr>
        <p:spPr>
          <a:xfrm>
            <a:off x="4329113" y="3730625"/>
            <a:ext cx="4114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俭、静（反面）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4" name="文本框 1"/>
          <p:cNvSpPr txBox="1"/>
          <p:nvPr/>
        </p:nvSpPr>
        <p:spPr>
          <a:xfrm>
            <a:off x="236538" y="2970213"/>
            <a:ext cx="554037" cy="1162050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诫子书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76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1766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6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7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770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7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770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7" grpId="0"/>
      <p:bldP spid="19" grpId="0"/>
      <p:bldP spid="20" grpId="0" animBg="1"/>
      <p:bldP spid="21" grpId="0"/>
      <p:bldP spid="22" grpId="0"/>
      <p:bldP spid="23" grpId="0" bldLvl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6"/>
          <p:cNvSpPr/>
          <p:nvPr/>
        </p:nvSpPr>
        <p:spPr>
          <a:xfrm>
            <a:off x="347663" y="1628775"/>
            <a:ext cx="8497887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诸葛亮是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中的智慧的化身，其实他不但是一位智者，更是一位慈父，今天就让我们学习一篇诸葛亮写给他儿子的家信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诫子书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，去体会慈父的殷殷情怀，智者的谆谆教诲。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3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0244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1" cstate="print"/>
          <a:srcRect t="5263"/>
          <a:stretch>
            <a:fillRect/>
          </a:stretch>
        </p:blipFill>
        <p:spPr bwMode="auto">
          <a:xfrm>
            <a:off x="1043607" y="836711"/>
            <a:ext cx="7272809" cy="516752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14"/>
          <p:cNvSpPr/>
          <p:nvPr/>
        </p:nvSpPr>
        <p:spPr>
          <a:xfrm>
            <a:off x="333375" y="1125538"/>
            <a:ext cx="84963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诸葛亮</a:t>
            </a: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181—234</a:t>
            </a:r>
            <a:r>
              <a:rPr lang="zh-CN" altLang="en-US" sz="2400" b="1" dirty="0">
                <a:latin typeface="宋体" panose="02010600030101010101" pitchFamily="2" charset="-122"/>
              </a:rPr>
              <a:t>），复姓诸葛名亮，字孔明，卧龙先生。琅琊阳都（今山东沂南南）人，三国时期著名的政治家、军事家。作为一代历史伟人，他最大的功绩就是辅佐刘备开创蜀国基业，为此鞠躬尽瘁，死而后已，被称为“古今第一贤相”。他更以淡泊明志，宁静致远的高风亮节及道德文章，言传身教，惠及子女，为后世楷模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12291" name="Picture 6" descr="http://p0.so.qhimgs1.com/bdr/_240_/t015bf67d4e429cf2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4076700"/>
            <a:ext cx="2251075" cy="2232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2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2293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0242"/>
          <p:cNvSpPr txBox="1">
            <a:spLocks noChangeArrowheads="1"/>
          </p:cNvSpPr>
          <p:nvPr/>
        </p:nvSpPr>
        <p:spPr bwMode="auto">
          <a:xfrm>
            <a:off x="755650" y="1001713"/>
            <a:ext cx="7561263" cy="4921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与诸葛亮有关的故事、成语、俗语、歇后语、诗句</a:t>
            </a:r>
            <a:endParaRPr kumimoji="0" lang="en-US" altLang="zh-CN" sz="2600" b="1" kern="1200" cap="none" spc="0" normalizeH="0" baseline="0" noProof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5288" y="1849438"/>
            <a:ext cx="8569325" cy="38830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三顾茅庐、草船借箭、借东风、三气周瑜、七擒孟获、空城计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鞠躬尽瘁，死而后已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万事俱备，只欠东风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三个臭皮匠，顶个诸葛亮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出师未捷身先死，长使英雄泪满襟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出师一表真名世，千载谁堪伯仲间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诸葛亮借箭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有借无还</a:t>
            </a:r>
            <a:endParaRPr kumimoji="0" lang="zh-CN" altLang="en-US" sz="2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265"/>
          <p:cNvSpPr txBox="1"/>
          <p:nvPr/>
        </p:nvSpPr>
        <p:spPr>
          <a:xfrm>
            <a:off x="1763713" y="2257425"/>
            <a:ext cx="5616575" cy="5238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夫君子之行，静以修身，俭以养德。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9" name="Picture 2" descr="http://p2.so.qhimgs1.com/bdr/_240_/t01ea152fd743427e9e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03"/>
          <a:stretch>
            <a:fillRect/>
          </a:stretch>
        </p:blipFill>
        <p:spPr>
          <a:xfrm>
            <a:off x="611188" y="4941888"/>
            <a:ext cx="2238375" cy="1401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0243"/>
          <p:cNvSpPr txBox="1"/>
          <p:nvPr/>
        </p:nvSpPr>
        <p:spPr>
          <a:xfrm>
            <a:off x="3863975" y="1116013"/>
            <a:ext cx="1428750" cy="584200"/>
          </a:xfrm>
          <a:prstGeom prst="rect">
            <a:avLst/>
          </a:prstGeom>
          <a:solidFill>
            <a:srgbClr val="D99694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翻 译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414146"/>
          <p:cNvSpPr txBox="1"/>
          <p:nvPr/>
        </p:nvSpPr>
        <p:spPr>
          <a:xfrm>
            <a:off x="323850" y="3357563"/>
            <a:ext cx="8496300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君子的行为操守，以屏除杂念和干扰，宁静专一来修养身心，以节俭来培养品德。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14342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4343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11265"/>
          <p:cNvSpPr txBox="1"/>
          <p:nvPr/>
        </p:nvSpPr>
        <p:spPr>
          <a:xfrm>
            <a:off x="1763713" y="1465263"/>
            <a:ext cx="5616575" cy="523875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非淡泊无以明志，非宁静无以致远。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Picture 7" descr="http://p1.so.qhimgs1.com/bdr/_240_/t01ae26ff714dd439bd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29" b="8652"/>
          <a:stretch>
            <a:fillRect/>
          </a:stretch>
        </p:blipFill>
        <p:spPr>
          <a:xfrm>
            <a:off x="539750" y="5157788"/>
            <a:ext cx="2519363" cy="128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414146"/>
          <p:cNvSpPr txBox="1"/>
          <p:nvPr/>
        </p:nvSpPr>
        <p:spPr>
          <a:xfrm>
            <a:off x="323850" y="2816225"/>
            <a:ext cx="8496300" cy="1549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不能内心恬淡，不慕名利，就没办法明确志向，不能宁静专一，就没办法达到远大目标。 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1265"/>
          <p:cNvSpPr txBox="1"/>
          <p:nvPr/>
        </p:nvSpPr>
        <p:spPr>
          <a:xfrm>
            <a:off x="1835150" y="1052513"/>
            <a:ext cx="5400675" cy="1169987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夫学须静也，才须学也。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非学无以广才，非志无以成学。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414146"/>
          <p:cNvSpPr txBox="1"/>
          <p:nvPr/>
        </p:nvSpPr>
        <p:spPr>
          <a:xfrm>
            <a:off x="323850" y="2781300"/>
            <a:ext cx="8496300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 学习必须静心专一，而才干来自于学习。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latin typeface="宋体" panose="02010600030101010101" pitchFamily="2" charset="-122"/>
              </a:rPr>
              <a:t>不学习就无法增长才干，不定下志向就无法学有所成。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16388" name="Picture 7" descr="http://p1.so.qhimgs1.com/bdr/_240_/t01ae26ff714dd439bd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29" b="8652"/>
          <a:stretch>
            <a:fillRect/>
          </a:stretch>
        </p:blipFill>
        <p:spPr>
          <a:xfrm>
            <a:off x="539750" y="5157788"/>
            <a:ext cx="2519363" cy="128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2297</Words>
  <Application>WPS 演示</Application>
  <PresentationFormat>全屏显示(4:3)</PresentationFormat>
  <Paragraphs>165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Times New Roman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256</cp:revision>
  <dcterms:created xsi:type="dcterms:W3CDTF">2017-02-18T06:44:00Z</dcterms:created>
  <dcterms:modified xsi:type="dcterms:W3CDTF">2023-09-28T12:44:19Z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EC5C37A37CA84C8EAA06BCF0EE2CC34B_13</vt:lpwstr>
  </property>
</Properties>
</file>