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53" r:id="rId3"/>
  </p:sldMasterIdLst>
  <p:notesMasterIdLst>
    <p:notesMasterId r:id="rId18"/>
  </p:notesMasterIdLst>
  <p:handoutMasterIdLst>
    <p:handoutMasterId r:id="rId23"/>
  </p:handoutMasterIdLst>
  <p:sldIdLst>
    <p:sldId id="256" r:id="rId4"/>
    <p:sldId id="388" r:id="rId5"/>
    <p:sldId id="389" r:id="rId6"/>
    <p:sldId id="382" r:id="rId7"/>
    <p:sldId id="369" r:id="rId8"/>
    <p:sldId id="370" r:id="rId9"/>
    <p:sldId id="390" r:id="rId10"/>
    <p:sldId id="371" r:id="rId11"/>
    <p:sldId id="391" r:id="rId12"/>
    <p:sldId id="393" r:id="rId13"/>
    <p:sldId id="394" r:id="rId14"/>
    <p:sldId id="396" r:id="rId15"/>
    <p:sldId id="397" r:id="rId16"/>
    <p:sldId id="383" r:id="rId17"/>
    <p:sldId id="384" r:id="rId19"/>
    <p:sldId id="398" r:id="rId20"/>
    <p:sldId id="387" r:id="rId21"/>
    <p:sldId id="404" r:id="rId22"/>
  </p:sldIdLst>
  <p:sldSz cx="9144000" cy="5143500"/>
  <p:notesSz cx="6858000" cy="9144000"/>
  <p:embeddedFontLst>
    <p:embeddedFont>
      <p:font typeface="楷体" panose="02010609060101010101" pitchFamily="49" charset="-122"/>
      <p:regular r:id="rId27"/>
    </p:embeddedFont>
    <p:embeddedFont>
      <p:font typeface="黑体" panose="02010609060101010101" pitchFamily="49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微软雅黑" panose="020B0503020204020204" charset="-122"/>
      <p:regular r:id="rId33"/>
    </p:embeddedFont>
  </p:embeddedFontLst>
  <p:custDataLst>
    <p:tags r:id="rId34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410" autoAdjust="0"/>
  </p:normalViewPr>
  <p:slideViewPr>
    <p:cSldViewPr>
      <p:cViewPr varScale="1">
        <p:scale>
          <a:sx n="141" d="100"/>
          <a:sy n="141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47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98453363-1D25-4E64-8A02-0A4D9C3F94BC}" type="datetime1">
              <a:rPr lang="zh-CN" altLang="en-US" sz="1200"/>
            </a:fld>
            <a:endParaRPr lang="zh-CN" altLang="en-US" sz="1200"/>
          </a:p>
        </p:txBody>
      </p:sp>
      <p:sp>
        <p:nvSpPr>
          <p:cNvPr id="6148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49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6E561047-03A9-4CFC-99E6-DF07B767C196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7171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346CA4AF-FBEE-42E8-AF44-94C3A7F113E6}" type="datetime1">
              <a:rPr lang="zh-CN" altLang="en-US" sz="1200"/>
            </a:fld>
            <a:endParaRPr lang="zh-CN" altLang="en-US" sz="1200"/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7174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7175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EAB218C0-56C1-4409-AB1A-BFDAEC2B4958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253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2531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2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6988" y="-658812"/>
            <a:ext cx="6835775" cy="5964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rcRect l="11112" b="127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5" name="图片 3"/>
          <p:cNvPicPr>
            <a:picLocks noChangeAspect="1"/>
          </p:cNvPicPr>
          <p:nvPr/>
        </p:nvPicPr>
        <p:blipFill>
          <a:blip r:embed="rId3"/>
          <a:srcRect t="70114" r="84971"/>
          <a:stretch>
            <a:fillRect/>
          </a:stretch>
        </p:blipFill>
        <p:spPr>
          <a:xfrm>
            <a:off x="0" y="3087688"/>
            <a:ext cx="2068513" cy="2055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6" name="图片 4"/>
          <p:cNvPicPr>
            <a:picLocks noChangeAspect="1"/>
          </p:cNvPicPr>
          <p:nvPr/>
        </p:nvPicPr>
        <p:blipFill>
          <a:blip r:embed="rId4"/>
          <a:srcRect l="43127" t="46409" r="34699"/>
          <a:stretch>
            <a:fillRect/>
          </a:stretch>
        </p:blipFill>
        <p:spPr>
          <a:xfrm>
            <a:off x="3376613" y="1217613"/>
            <a:ext cx="3249612" cy="3925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7" name="图片 5"/>
          <p:cNvPicPr>
            <a:picLocks noChangeAspect="1"/>
          </p:cNvPicPr>
          <p:nvPr/>
        </p:nvPicPr>
        <p:blipFill>
          <a:blip r:embed="rId5"/>
          <a:srcRect l="52282" b="40319"/>
          <a:stretch>
            <a:fillRect/>
          </a:stretch>
        </p:blipFill>
        <p:spPr>
          <a:xfrm>
            <a:off x="5248275" y="0"/>
            <a:ext cx="4206875" cy="26304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8" name="图片 6"/>
          <p:cNvPicPr>
            <a:picLocks noChangeAspect="1"/>
          </p:cNvPicPr>
          <p:nvPr/>
        </p:nvPicPr>
        <p:blipFill>
          <a:blip r:embed="rId6"/>
          <a:srcRect l="44414" b="76451"/>
          <a:stretch>
            <a:fillRect/>
          </a:stretch>
        </p:blipFill>
        <p:spPr>
          <a:xfrm>
            <a:off x="3603625" y="1588"/>
            <a:ext cx="4900613" cy="1038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rcRect l="11112" b="127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3"/>
          <p:cNvPicPr>
            <a:picLocks noChangeAspect="1"/>
          </p:cNvPicPr>
          <p:nvPr/>
        </p:nvPicPr>
        <p:blipFill>
          <a:blip r:embed="rId3"/>
          <a:srcRect l="43127" t="46409" r="34699"/>
          <a:stretch>
            <a:fillRect/>
          </a:stretch>
        </p:blipFill>
        <p:spPr>
          <a:xfrm>
            <a:off x="3376613" y="1217613"/>
            <a:ext cx="3249612" cy="3925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0" name="矩形: 圆角 36"/>
          <p:cNvSpPr/>
          <p:nvPr/>
        </p:nvSpPr>
        <p:spPr>
          <a:xfrm>
            <a:off x="280988" y="239713"/>
            <a:ext cx="8582025" cy="4684713"/>
          </a:xfrm>
          <a:prstGeom prst="roundRect">
            <a:avLst>
              <a:gd name="adj" fmla="val 88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  <a:latin typeface="汉仪雅酷黑 75W" pitchFamily="34" charset="-122"/>
              <a:ea typeface="汉仪雅酷黑 75W" pitchFamily="34" charset="-122"/>
            </a:endParaRPr>
          </a:p>
        </p:txBody>
      </p:sp>
      <p:pic>
        <p:nvPicPr>
          <p:cNvPr id="4101" name="图片 5"/>
          <p:cNvPicPr>
            <a:picLocks noChangeAspect="1"/>
          </p:cNvPicPr>
          <p:nvPr/>
        </p:nvPicPr>
        <p:blipFill>
          <a:blip r:embed="rId4"/>
          <a:srcRect t="70114" r="84971"/>
          <a:stretch>
            <a:fillRect/>
          </a:stretch>
        </p:blipFill>
        <p:spPr>
          <a:xfrm>
            <a:off x="0" y="3087688"/>
            <a:ext cx="2068513" cy="2055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2" name="图片 6"/>
          <p:cNvPicPr>
            <a:picLocks noChangeAspect="1"/>
          </p:cNvPicPr>
          <p:nvPr/>
        </p:nvPicPr>
        <p:blipFill>
          <a:blip r:embed="rId5"/>
          <a:srcRect l="52282" b="40319"/>
          <a:stretch>
            <a:fillRect/>
          </a:stretch>
        </p:blipFill>
        <p:spPr>
          <a:xfrm>
            <a:off x="5248275" y="0"/>
            <a:ext cx="5151438" cy="3221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2"/>
          <p:cNvPicPr>
            <a:picLocks noChangeAspect="1"/>
          </p:cNvPicPr>
          <p:nvPr/>
        </p:nvPicPr>
        <p:blipFill>
          <a:blip r:embed="rId2"/>
          <a:srcRect l="11112" b="127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3" name="图片 3"/>
          <p:cNvPicPr>
            <a:picLocks noChangeAspect="1"/>
          </p:cNvPicPr>
          <p:nvPr/>
        </p:nvPicPr>
        <p:blipFill>
          <a:blip r:embed="rId3"/>
          <a:srcRect l="43127" t="46409" r="34699"/>
          <a:stretch>
            <a:fillRect/>
          </a:stretch>
        </p:blipFill>
        <p:spPr>
          <a:xfrm>
            <a:off x="3376613" y="1217613"/>
            <a:ext cx="3249612" cy="3925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4" name="图片 4"/>
          <p:cNvPicPr>
            <a:picLocks noChangeAspect="1"/>
          </p:cNvPicPr>
          <p:nvPr/>
        </p:nvPicPr>
        <p:blipFill>
          <a:blip r:embed="rId4"/>
          <a:srcRect t="70114" r="84971"/>
          <a:stretch>
            <a:fillRect/>
          </a:stretch>
        </p:blipFill>
        <p:spPr>
          <a:xfrm>
            <a:off x="0" y="3087688"/>
            <a:ext cx="2068513" cy="2055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5" name="矩形: 圆角 36"/>
          <p:cNvSpPr/>
          <p:nvPr/>
        </p:nvSpPr>
        <p:spPr>
          <a:xfrm>
            <a:off x="280988" y="239713"/>
            <a:ext cx="8582025" cy="4684713"/>
          </a:xfrm>
          <a:prstGeom prst="roundRect">
            <a:avLst>
              <a:gd name="adj" fmla="val 88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  <a:latin typeface="汉仪雅酷黑 75W" pitchFamily="34" charset="-122"/>
              <a:ea typeface="汉仪雅酷黑 75W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7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800" b="1" kern="12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hyperlink" Target="&#21475;&#35821;&#20132;&#38469;&#65306;&#28436;&#35762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标题 1"/>
          <p:cNvSpPr txBox="1"/>
          <p:nvPr/>
        </p:nvSpPr>
        <p:spPr>
          <a:xfrm>
            <a:off x="2300288" y="1931988"/>
            <a:ext cx="4240212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850900" eaLnBrk="1" hangingPunct="1">
              <a:buFont typeface="Arial" panose="020B0604020202020204" pitchFamily="34" charset="0"/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口语交际：演讲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图片 2"/>
          <p:cNvPicPr>
            <a:picLocks noChangeAspect="1"/>
          </p:cNvPicPr>
          <p:nvPr/>
        </p:nvPicPr>
        <p:blipFill>
          <a:blip r:embed="rId2"/>
          <a:srcRect l="32079" r="6949"/>
          <a:stretch>
            <a:fillRect/>
          </a:stretch>
        </p:blipFill>
        <p:spPr>
          <a:xfrm>
            <a:off x="3325813" y="2876550"/>
            <a:ext cx="2382837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1"/>
          <p:cNvSpPr txBox="1"/>
          <p:nvPr/>
        </p:nvSpPr>
        <p:spPr>
          <a:xfrm>
            <a:off x="1700213" y="1535113"/>
            <a:ext cx="5956300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这是一位同学围绕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读书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这个话题写的一篇演讲稿，谁来读一读？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41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6950" y="2984500"/>
            <a:ext cx="1371600" cy="1914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1" name="流程图: 终止 8"/>
          <p:cNvSpPr/>
          <p:nvPr/>
        </p:nvSpPr>
        <p:spPr>
          <a:xfrm>
            <a:off x="488950" y="431800"/>
            <a:ext cx="2112963" cy="533400"/>
          </a:xfrm>
          <a:prstGeom prst="flowChartTerminator">
            <a:avLst/>
          </a:prstGeom>
          <a:solidFill>
            <a:srgbClr val="1A9897"/>
          </a:solidFill>
          <a:ln w="254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12" name="文本框 10"/>
          <p:cNvSpPr txBox="1"/>
          <p:nvPr/>
        </p:nvSpPr>
        <p:spPr>
          <a:xfrm>
            <a:off x="600075" y="331788"/>
            <a:ext cx="1889125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梳理方法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1"/>
          <p:cNvSpPr txBox="1"/>
          <p:nvPr/>
        </p:nvSpPr>
        <p:spPr>
          <a:xfrm>
            <a:off x="476250" y="346075"/>
            <a:ext cx="8191500" cy="4616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1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书是人类进步的阶梯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1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尊敬的老师，亲爱的同学们：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1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大家好！今天我演讲的题目是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书是人类进步的阶梯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1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古语有云：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书中自有黄金屋，书中自有颜如玉。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书是人类精神的粮食。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1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我在读书中享受艺术美，享受其带来的无穷乐趣。我可以畅游在书的海洋里，坐着轻舟在三峡中勇进，去感受李白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两岸猿声啼不住，轻舟已过万重山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的喜悦；也可以漫步于塞外广阔的草原上，去领略王维所点燃的直冲云霄的孤烟，欣赏那动人且让人流连忘返的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长河落日圆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；还可以欣赏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衔远山，吞长江，浩浩汤汤，横无际涯；朝晖夕阴，气象万千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这般壮阔的景象。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1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我的演讲完毕，谢谢大家的倾听！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"/>
          <p:cNvSpPr txBox="1"/>
          <p:nvPr/>
        </p:nvSpPr>
        <p:spPr>
          <a:xfrm>
            <a:off x="1471613" y="1722438"/>
            <a:ext cx="5956300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你们觉得这篇演讲稿怎么样？能说服你吗？为什么？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45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9313" y="2689225"/>
            <a:ext cx="1371600" cy="1914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1"/>
          <p:cNvSpPr txBox="1"/>
          <p:nvPr/>
        </p:nvSpPr>
        <p:spPr>
          <a:xfrm>
            <a:off x="976313" y="911225"/>
            <a:ext cx="59563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什么样的演讲稿才有说服力呢？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2" name="文本框 2"/>
          <p:cNvSpPr txBox="1"/>
          <p:nvPr/>
        </p:nvSpPr>
        <p:spPr>
          <a:xfrm>
            <a:off x="976313" y="1552575"/>
            <a:ext cx="6540500" cy="2333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观点要鲜明。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选择合适的材料说明观点，如：列举</a:t>
            </a:r>
            <a:endParaRPr lang="en-US" altLang="zh-CN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有代表性的事例，引用名言警句。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要有感染力，可以引用生动的故事。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文本框 3"/>
          <p:cNvSpPr txBox="1"/>
          <p:nvPr/>
        </p:nvSpPr>
        <p:spPr>
          <a:xfrm>
            <a:off x="976313" y="3883025"/>
            <a:ext cx="53562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根据自拟题目，试写演讲稿。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2" grpId="0" uiExpand="1" build="p"/>
      <p:bldP spid="204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3"/>
          <p:cNvSpPr txBox="1"/>
          <p:nvPr/>
        </p:nvSpPr>
        <p:spPr>
          <a:xfrm>
            <a:off x="600075" y="2681288"/>
            <a:ext cx="7839075" cy="1771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语气、语调适当，姿态大方。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利用停顿、重复或者辅以动作强调要点，增强表现力。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6" name="文本框 8"/>
          <p:cNvSpPr txBox="1"/>
          <p:nvPr/>
        </p:nvSpPr>
        <p:spPr>
          <a:xfrm>
            <a:off x="600075" y="1287463"/>
            <a:ext cx="7848600" cy="1373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同学们的演讲稿写完了，怎样讲才有感染力呢？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7" name="流程图: 终止 8"/>
          <p:cNvSpPr/>
          <p:nvPr/>
        </p:nvSpPr>
        <p:spPr>
          <a:xfrm>
            <a:off x="488950" y="431800"/>
            <a:ext cx="2112963" cy="533400"/>
          </a:xfrm>
          <a:prstGeom prst="flowChartTerminator">
            <a:avLst/>
          </a:prstGeom>
          <a:solidFill>
            <a:srgbClr val="1A9897"/>
          </a:solidFill>
          <a:ln w="254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08" name="文本框 9"/>
          <p:cNvSpPr txBox="1"/>
          <p:nvPr/>
        </p:nvSpPr>
        <p:spPr>
          <a:xfrm>
            <a:off x="600075" y="331788"/>
            <a:ext cx="1889125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练习演讲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uiExpand="1" build="p"/>
      <p:bldP spid="2150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553" name="表格 2"/>
          <p:cNvGraphicFramePr>
            <a:graphicFrameLocks noGrp="1"/>
          </p:cNvGraphicFramePr>
          <p:nvPr/>
        </p:nvGraphicFramePr>
        <p:xfrm>
          <a:off x="950912" y="1292225"/>
          <a:ext cx="7169150" cy="3476625"/>
        </p:xfrm>
        <a:graphic>
          <a:graphicData uri="http://schemas.openxmlformats.org/drawingml/2006/table">
            <a:tbl>
              <a:tblPr/>
              <a:tblGrid>
                <a:gridCol w="3713162"/>
                <a:gridCol w="1358900"/>
                <a:gridCol w="2097088"/>
              </a:tblGrid>
              <a:tr h="436562">
                <a:tc gridSpan="3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r>
                        <a:rPr lang="zh-CN" altLang="en-US" sz="2200" b="1">
                          <a:solidFill>
                            <a:srgbClr val="E46C0A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演讲者：    演讲题目：</a:t>
                      </a:r>
                      <a:endParaRPr lang="zh-CN" altLang="en-US" sz="2200" b="1">
                        <a:solidFill>
                          <a:srgbClr val="E46C0A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4" marR="91424" marT="41566" marB="41566" anchor="t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 hMerge="1">
                  <a:tcP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</a:tcPr>
                </a:tc>
                <a:tc hMerge="1">
                  <a:tcPr>
                    <a:lnR w="12700"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</a:tcPr>
                </a:tc>
              </a:tr>
              <a:tr h="4429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200" b="1">
                          <a:solidFill>
                            <a:srgbClr val="E46C0A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评价标准</a:t>
                      </a:r>
                      <a:endParaRPr lang="zh-CN" altLang="en-US" sz="2200" b="1">
                        <a:solidFill>
                          <a:srgbClr val="E46C0A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4" marR="91424" marT="41579" marB="41579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200" b="1">
                          <a:solidFill>
                            <a:srgbClr val="E46C0A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得几颗星</a:t>
                      </a:r>
                      <a:endParaRPr lang="zh-CN" altLang="en-US" sz="2200" b="1">
                        <a:solidFill>
                          <a:srgbClr val="E46C0A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4" marR="91424" marT="41579" marB="41579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200" b="1">
                          <a:solidFill>
                            <a:srgbClr val="E46C0A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我的建议</a:t>
                      </a:r>
                      <a:endParaRPr lang="zh-CN" altLang="en-US" sz="2200" b="1">
                        <a:solidFill>
                          <a:srgbClr val="E46C0A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4" marR="91424" marT="41579" marB="41579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75406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200" b="1">
                          <a:solidFill>
                            <a:srgbClr val="E46C0A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语气、语调适当</a:t>
                      </a:r>
                      <a:endParaRPr lang="en-US" altLang="zh-CN" sz="2200" b="1">
                        <a:solidFill>
                          <a:srgbClr val="E46C0A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lvl="0" algn="ctr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200" b="1">
                          <a:solidFill>
                            <a:srgbClr val="E46C0A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☆☆☆</a:t>
                      </a:r>
                      <a:endParaRPr lang="en-US" altLang="zh-CN" sz="2200" b="1">
                        <a:solidFill>
                          <a:srgbClr val="E46C0A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4" marR="91424" marT="41579" marB="41579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200" b="1">
                        <a:solidFill>
                          <a:srgbClr val="E46C0A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4" marR="91424" marT="41579" marB="41579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 rowSpan="3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200" b="1">
                        <a:solidFill>
                          <a:srgbClr val="E46C0A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4" marR="91424" marT="41566" marB="41566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75406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200" b="1">
                          <a:solidFill>
                            <a:srgbClr val="E46C0A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姿态大方</a:t>
                      </a:r>
                      <a:endParaRPr lang="en-US" altLang="zh-CN" sz="2200" b="1">
                        <a:solidFill>
                          <a:srgbClr val="E46C0A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lvl="0" algn="ctr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200" b="1">
                          <a:solidFill>
                            <a:srgbClr val="E46C0A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☆☆☆</a:t>
                      </a:r>
                      <a:endParaRPr lang="en-US" altLang="zh-CN" sz="2200" b="1">
                        <a:solidFill>
                          <a:srgbClr val="E46C0A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4" marR="91424" marT="41579" marB="41579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200" b="1">
                        <a:solidFill>
                          <a:srgbClr val="E46C0A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4" marR="91424" marT="41579" marB="41579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 vMerge="1"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</a:tcPr>
                </a:tc>
              </a:tr>
              <a:tr h="10890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200" b="1">
                          <a:solidFill>
                            <a:srgbClr val="E46C0A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利用停顿、重复或者辅以动作强调要点，增强表现力    </a:t>
                      </a:r>
                      <a:r>
                        <a:rPr lang="en-US" altLang="zh-CN" sz="2200" b="1">
                          <a:solidFill>
                            <a:srgbClr val="E46C0A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☆☆☆</a:t>
                      </a:r>
                      <a:endParaRPr lang="en-US" altLang="zh-CN" sz="2200" b="1">
                        <a:solidFill>
                          <a:srgbClr val="E46C0A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4" marR="91424" marT="41579" marB="41579" anchor="t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2200" b="1">
                        <a:solidFill>
                          <a:srgbClr val="E46C0A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4" marR="91424" marT="41579" marB="41579" anchor="t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 vMerge="1">
                  <a:tcPr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B w="12700">
                      <a:round/>
                    </a:lnB>
                  </a:tcPr>
                </a:tc>
              </a:tr>
            </a:tbl>
          </a:graphicData>
        </a:graphic>
      </p:graphicFrame>
      <p:sp>
        <p:nvSpPr>
          <p:cNvPr id="23575" name="文本框 8"/>
          <p:cNvSpPr txBox="1"/>
          <p:nvPr/>
        </p:nvSpPr>
        <p:spPr>
          <a:xfrm>
            <a:off x="847725" y="608013"/>
            <a:ext cx="6669088" cy="684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自主练习练习演讲，填写评价表。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1"/>
          <p:cNvSpPr txBox="1"/>
          <p:nvPr/>
        </p:nvSpPr>
        <p:spPr>
          <a:xfrm>
            <a:off x="690563" y="1095375"/>
            <a:ext cx="7823200" cy="1371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推荐代表全班展示。说一说同学的演讲中值得肯定的地方和你的建议。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8" name="文本框 3"/>
          <p:cNvSpPr txBox="1"/>
          <p:nvPr/>
        </p:nvSpPr>
        <p:spPr>
          <a:xfrm>
            <a:off x="690563" y="2638425"/>
            <a:ext cx="7972425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观众评审团评议，评选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最佳演说家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9" name="文本框 4"/>
          <p:cNvSpPr txBox="1"/>
          <p:nvPr/>
        </p:nvSpPr>
        <p:spPr>
          <a:xfrm>
            <a:off x="690563" y="3541713"/>
            <a:ext cx="6149975" cy="731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教师点评，评价颁奖。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24578" grpId="0"/>
      <p:bldP spid="245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2"/>
          <p:cNvSpPr txBox="1"/>
          <p:nvPr/>
        </p:nvSpPr>
        <p:spPr>
          <a:xfrm>
            <a:off x="857250" y="1276350"/>
            <a:ext cx="7507288" cy="2438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口语交际：演讲</a:t>
            </a:r>
            <a:endParaRPr lang="en-US" altLang="zh-CN" sz="36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写好：观点鲜明  选材合适  引用生动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讲好：语气适当  姿态大方  强调要点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2" name="流程图: 终止 7"/>
          <p:cNvSpPr/>
          <p:nvPr/>
        </p:nvSpPr>
        <p:spPr>
          <a:xfrm>
            <a:off x="488950" y="431800"/>
            <a:ext cx="2112963" cy="533400"/>
          </a:xfrm>
          <a:prstGeom prst="flowChartTerminator">
            <a:avLst/>
          </a:prstGeom>
          <a:solidFill>
            <a:srgbClr val="1A9897"/>
          </a:solidFill>
          <a:ln w="254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5603" name="文本框 8"/>
          <p:cNvSpPr txBox="1"/>
          <p:nvPr/>
        </p:nvSpPr>
        <p:spPr>
          <a:xfrm>
            <a:off x="600075" y="331788"/>
            <a:ext cx="1889125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2">
            <a:hlinkClick r:id="rId1" action="ppaction://hlinkfile"/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6275" y="1295400"/>
            <a:ext cx="5251450" cy="25717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9218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02088"/>
            <a:ext cx="3048000" cy="7794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9" name="流程图: 终止 1"/>
          <p:cNvSpPr/>
          <p:nvPr/>
        </p:nvSpPr>
        <p:spPr>
          <a:xfrm>
            <a:off x="488950" y="431800"/>
            <a:ext cx="2112963" cy="533400"/>
          </a:xfrm>
          <a:prstGeom prst="flowChartTerminator">
            <a:avLst/>
          </a:prstGeom>
          <a:solidFill>
            <a:srgbClr val="1A9897"/>
          </a:solidFill>
          <a:ln w="254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9220" name="文本框 3"/>
          <p:cNvSpPr txBox="1"/>
          <p:nvPr/>
        </p:nvSpPr>
        <p:spPr>
          <a:xfrm>
            <a:off x="600075" y="331788"/>
            <a:ext cx="1889125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明确话题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1" name="组合 10"/>
          <p:cNvGrpSpPr/>
          <p:nvPr/>
        </p:nvGrpSpPr>
        <p:grpSpPr>
          <a:xfrm>
            <a:off x="3433763" y="1958975"/>
            <a:ext cx="3638550" cy="1914525"/>
            <a:chOff x="3316487" y="2009408"/>
            <a:chExt cx="3419362" cy="1914311"/>
          </a:xfrm>
        </p:grpSpPr>
        <p:sp>
          <p:nvSpPr>
            <p:cNvPr id="10242" name="对话气泡: 椭圆形 9"/>
            <p:cNvSpPr/>
            <p:nvPr/>
          </p:nvSpPr>
          <p:spPr>
            <a:xfrm>
              <a:off x="3316487" y="2009408"/>
              <a:ext cx="3368638" cy="1914311"/>
            </a:xfrm>
            <a:prstGeom prst="wedgeEllipseCallout">
              <a:avLst>
                <a:gd name="adj1" fmla="val -58690"/>
                <a:gd name="adj2" fmla="val 24440"/>
              </a:avLst>
            </a:prstGeom>
            <a:solidFill>
              <a:srgbClr val="D98E9F"/>
            </a:solidFill>
            <a:ln w="254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0243" name="文本框 1"/>
            <p:cNvSpPr txBox="1"/>
            <p:nvPr/>
          </p:nvSpPr>
          <p:spPr>
            <a:xfrm>
              <a:off x="3316487" y="2245837"/>
              <a:ext cx="3419362" cy="131796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你演讲过吗？有什么感受？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44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2776538"/>
            <a:ext cx="1371600" cy="1914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5" name="文本框 1"/>
          <p:cNvSpPr txBox="1"/>
          <p:nvPr/>
        </p:nvSpPr>
        <p:spPr>
          <a:xfrm>
            <a:off x="2608263" y="479425"/>
            <a:ext cx="41941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交流观看体会或感悟。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1"/>
          <p:cNvSpPr txBox="1"/>
          <p:nvPr/>
        </p:nvSpPr>
        <p:spPr>
          <a:xfrm>
            <a:off x="3709988" y="755650"/>
            <a:ext cx="1743075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6" name="文本框 2"/>
          <p:cNvSpPr txBox="1"/>
          <p:nvPr/>
        </p:nvSpPr>
        <p:spPr>
          <a:xfrm>
            <a:off x="782638" y="1611313"/>
            <a:ext cx="7597775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演讲是一门语言的艺术，它旨在调动起听众情绪，并引起听众的共鸣，从而传达出你所要传达的思想、观点、感悟。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7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4413" y="284163"/>
            <a:ext cx="1203325" cy="12033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2"/>
          <p:cNvSpPr txBox="1"/>
          <p:nvPr/>
        </p:nvSpPr>
        <p:spPr>
          <a:xfrm>
            <a:off x="1173163" y="3171825"/>
            <a:ext cx="7154862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科学　 读书　  家乡新貌　 健康饮食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0" name="文本框 1"/>
          <p:cNvSpPr txBox="1"/>
          <p:nvPr/>
        </p:nvSpPr>
        <p:spPr>
          <a:xfrm>
            <a:off x="2133600" y="3981450"/>
            <a:ext cx="5149850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你对上面哪个话题比较感兴趣？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29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7800" y="1495425"/>
            <a:ext cx="1676400" cy="1731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2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5" y="1495425"/>
            <a:ext cx="2454275" cy="1720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3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938" y="1484313"/>
            <a:ext cx="1203325" cy="1731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4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075" y="1485900"/>
            <a:ext cx="1633538" cy="1731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5" name="流程图: 终止 12"/>
          <p:cNvSpPr/>
          <p:nvPr/>
        </p:nvSpPr>
        <p:spPr>
          <a:xfrm>
            <a:off x="488950" y="431800"/>
            <a:ext cx="2112963" cy="533400"/>
          </a:xfrm>
          <a:prstGeom prst="flowChartTerminator">
            <a:avLst/>
          </a:prstGeom>
          <a:solidFill>
            <a:srgbClr val="1A9897"/>
          </a:solidFill>
          <a:ln w="254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2296" name="文本框 13"/>
          <p:cNvSpPr txBox="1"/>
          <p:nvPr/>
        </p:nvSpPr>
        <p:spPr>
          <a:xfrm>
            <a:off x="600075" y="331788"/>
            <a:ext cx="1889125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拟定题目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  <p:bldP spid="122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"/>
          <p:cNvSpPr txBox="1"/>
          <p:nvPr/>
        </p:nvSpPr>
        <p:spPr>
          <a:xfrm>
            <a:off x="887413" y="1112838"/>
            <a:ext cx="7435850" cy="731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除此之外，你们还有没有感兴趣的话题？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4" name="文本框 2"/>
          <p:cNvSpPr txBox="1"/>
          <p:nvPr/>
        </p:nvSpPr>
        <p:spPr>
          <a:xfrm>
            <a:off x="1817688" y="1873250"/>
            <a:ext cx="5575300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环保、和平、运动、旅行</a:t>
            </a:r>
            <a:r>
              <a:rPr lang="en-US" altLang="zh-CN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700" y="2605088"/>
            <a:ext cx="1468438" cy="1730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1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4688" y="2605088"/>
            <a:ext cx="2447925" cy="1730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17" name="图片 7"/>
          <p:cNvPicPr>
            <a:picLocks noChangeAspect="1"/>
          </p:cNvPicPr>
          <p:nvPr/>
        </p:nvPicPr>
        <p:blipFill>
          <a:blip r:embed="rId3"/>
          <a:srcRect l="18662" r="16753"/>
          <a:stretch>
            <a:fillRect/>
          </a:stretch>
        </p:blipFill>
        <p:spPr>
          <a:xfrm>
            <a:off x="3883025" y="2605088"/>
            <a:ext cx="1871663" cy="1730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18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0138" y="2605088"/>
            <a:ext cx="1519237" cy="1730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133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1"/>
          <p:cNvSpPr txBox="1"/>
          <p:nvPr/>
        </p:nvSpPr>
        <p:spPr>
          <a:xfrm>
            <a:off x="1027113" y="1382713"/>
            <a:ext cx="7008812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在写演讲稿之前，要根据选择的话题以及演讲内容，拟定演讲的题目。你准备拟定一个什么题目？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33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4388" y="2933700"/>
            <a:ext cx="1371600" cy="1914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2"/>
          <p:cNvSpPr txBox="1"/>
          <p:nvPr/>
        </p:nvSpPr>
        <p:spPr>
          <a:xfrm>
            <a:off x="1436688" y="1187450"/>
            <a:ext cx="6448425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读书的快乐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远离垃圾食品，关注身体健康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2" name="文本框 3"/>
          <p:cNvSpPr txBox="1"/>
          <p:nvPr/>
        </p:nvSpPr>
        <p:spPr>
          <a:xfrm>
            <a:off x="1530350" y="2635250"/>
            <a:ext cx="625951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你们觉得这个题目好吗？为什么？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3" name="文本框 4"/>
          <p:cNvSpPr txBox="1">
            <a:spLocks noChangeArrowheads="1"/>
          </p:cNvSpPr>
          <p:nvPr/>
        </p:nvSpPr>
        <p:spPr bwMode="auto">
          <a:xfrm>
            <a:off x="2422525" y="3441700"/>
            <a:ext cx="4102100" cy="6413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题目完整，观点明确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15362" grpId="0"/>
      <p:bldP spid="1536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1"/>
          <p:cNvSpPr txBox="1"/>
          <p:nvPr/>
        </p:nvSpPr>
        <p:spPr>
          <a:xfrm>
            <a:off x="736600" y="895350"/>
            <a:ext cx="50038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拟题目时要注意些什么呢？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6" name="文本框 2"/>
          <p:cNvSpPr txBox="1"/>
          <p:nvPr/>
        </p:nvSpPr>
        <p:spPr>
          <a:xfrm>
            <a:off x="736600" y="1746250"/>
            <a:ext cx="3957638" cy="192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表达的主题要具体</a:t>
            </a:r>
            <a:endParaRPr lang="en-US" altLang="zh-CN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题目要完整</a:t>
            </a:r>
            <a:endParaRPr lang="en-US" altLang="zh-CN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观点要鲜明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文本框 1"/>
          <p:cNvSpPr txBox="1"/>
          <p:nvPr/>
        </p:nvSpPr>
        <p:spPr>
          <a:xfrm>
            <a:off x="736600" y="3878263"/>
            <a:ext cx="7265988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按照拟题注意事项修改完善自己的演讲题目。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16386" grpId="0"/>
      <p:bldP spid="16387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1061</Words>
  <Application>WPS 演示</Application>
  <PresentationFormat>全屏显示(16:9)</PresentationFormat>
  <Paragraphs>106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楷体</vt:lpstr>
      <vt:lpstr>Times New Roman</vt:lpstr>
      <vt:lpstr>黑体</vt:lpstr>
      <vt:lpstr>汉仪雅酷黑 75W</vt:lpstr>
      <vt:lpstr>Calibri</vt:lpstr>
      <vt:lpstr>微软雅黑</vt:lpstr>
      <vt:lpstr>Arial Unicode MS</vt:lpstr>
      <vt:lpstr>Cambria</vt:lpstr>
      <vt:lpstr>Arial</vt:lpstr>
      <vt:lpstr>等线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2016-01-14T07:05:00Z</dcterms:created>
  <dcterms:modified xsi:type="dcterms:W3CDTF">2023-09-25T17:30:28Z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2C65F71213BD41EC80875E35FDE86B8F_12</vt:lpwstr>
  </property>
</Properties>
</file>