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1"/>
  </p:notesMasterIdLst>
  <p:handoutMasterIdLst>
    <p:handoutMasterId r:id="rId42"/>
  </p:handoutMasterIdLst>
  <p:sldIdLst>
    <p:sldId id="381" r:id="rId4"/>
    <p:sldId id="382" r:id="rId5"/>
    <p:sldId id="256" r:id="rId6"/>
    <p:sldId id="383" r:id="rId7"/>
    <p:sldId id="384" r:id="rId8"/>
    <p:sldId id="385" r:id="rId9"/>
    <p:sldId id="386" r:id="rId10"/>
    <p:sldId id="413" r:id="rId11"/>
    <p:sldId id="387" r:id="rId12"/>
    <p:sldId id="388" r:id="rId13"/>
    <p:sldId id="389" r:id="rId14"/>
    <p:sldId id="391" r:id="rId15"/>
    <p:sldId id="392" r:id="rId16"/>
    <p:sldId id="393" r:id="rId17"/>
    <p:sldId id="394" r:id="rId18"/>
    <p:sldId id="395" r:id="rId19"/>
    <p:sldId id="414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15" r:id="rId30"/>
    <p:sldId id="416" r:id="rId31"/>
    <p:sldId id="405" r:id="rId32"/>
    <p:sldId id="406" r:id="rId33"/>
    <p:sldId id="407" r:id="rId34"/>
    <p:sldId id="408" r:id="rId35"/>
    <p:sldId id="409" r:id="rId36"/>
    <p:sldId id="410" r:id="rId37"/>
    <p:sldId id="411" r:id="rId38"/>
    <p:sldId id="412" r:id="rId39"/>
    <p:sldId id="442" r:id="rId40"/>
  </p:sldIdLst>
  <p:sldSz cx="9144000" cy="5143500"/>
  <p:notesSz cx="6858000" cy="9144000"/>
  <p:custDataLst>
    <p:tags r:id="rId46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8" autoAdjust="0"/>
    <p:restoredTop sz="96256" autoAdjust="0"/>
  </p:normalViewPr>
  <p:slideViewPr>
    <p:cSldViewPr>
      <p:cViewPr varScale="1">
        <p:scale>
          <a:sx n="146" d="100"/>
          <a:sy n="146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FF9D23E-611A-4C74-9AB3-BDE8B895A75F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8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9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6DF0A26-B100-44BF-AA07-24F3CBB2D0E0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EB46A07-FC88-496E-99C1-FADD1AD924DB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2B6A9C-1F4F-40DA-91CE-6C93DA1F5589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3"/>
          <p:cNvPicPr>
            <a:picLocks noChangeAspect="1"/>
          </p:cNvPicPr>
          <p:nvPr/>
        </p:nvPicPr>
        <p:blipFill>
          <a:blip r:embed="rId3"/>
          <a:srcRect l="5635" r="55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rcRect l="4537" r="649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6" name="矩形 3"/>
          <p:cNvSpPr/>
          <p:nvPr/>
        </p:nvSpPr>
        <p:spPr>
          <a:xfrm>
            <a:off x="0" y="720725"/>
            <a:ext cx="9144000" cy="401161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2"/>
          <a:srcRect t="12244" b="12244"/>
          <a:stretch>
            <a:fillRect/>
          </a:stretch>
        </p:blipFill>
        <p:spPr>
          <a:xfrm>
            <a:off x="0" y="0"/>
            <a:ext cx="9144000" cy="5164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0" name="矩形 3"/>
          <p:cNvSpPr/>
          <p:nvPr/>
        </p:nvSpPr>
        <p:spPr>
          <a:xfrm>
            <a:off x="323850" y="268288"/>
            <a:ext cx="8569325" cy="4606925"/>
          </a:xfrm>
          <a:prstGeom prst="rect">
            <a:avLst/>
          </a:prstGeom>
          <a:solidFill>
            <a:srgbClr val="FDF0E7">
              <a:alpha val="93000"/>
            </a:srgbClr>
          </a:solidFill>
          <a:ln>
            <a:noFill/>
          </a:ln>
          <a:effectLst>
            <a:outerShdw blurRad="228600" sx="101000" sy="101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101" name="同侧圆角矩形 4"/>
          <p:cNvSpPr/>
          <p:nvPr/>
        </p:nvSpPr>
        <p:spPr bwMode="auto">
          <a:xfrm flipV="1">
            <a:off x="3629025" y="1588"/>
            <a:ext cx="1885950" cy="501650"/>
          </a:xfrm>
          <a:custGeom>
            <a:avLst/>
            <a:gdLst/>
            <a:ahLst/>
            <a:cxnLst>
              <a:cxn ang="0">
                <a:pos x="83610" y="0"/>
              </a:cxn>
              <a:cxn ang="0">
                <a:pos x="1802340" y="0"/>
              </a:cxn>
              <a:cxn ang="0">
                <a:pos x="1885950" y="83610"/>
              </a:cxn>
              <a:cxn ang="0">
                <a:pos x="1885950" y="501650"/>
              </a:cxn>
              <a:cxn ang="0">
                <a:pos x="1885950" y="501650"/>
              </a:cxn>
              <a:cxn ang="0">
                <a:pos x="0" y="501650"/>
              </a:cxn>
              <a:cxn ang="0">
                <a:pos x="0" y="501650"/>
              </a:cxn>
              <a:cxn ang="0">
                <a:pos x="0" y="83610"/>
              </a:cxn>
              <a:cxn ang="0">
                <a:pos x="83610" y="0"/>
              </a:cxn>
            </a:cxnLst>
            <a:rect l="l" t="t" r="r" b="b"/>
            <a:pathLst>
              <a:path w="1885950" h="501650">
                <a:moveTo>
                  <a:pt x="83610" y="0"/>
                </a:moveTo>
                <a:lnTo>
                  <a:pt x="1802340" y="0"/>
                </a:lnTo>
                <a:cubicBezTo>
                  <a:pt x="1848517" y="0"/>
                  <a:pt x="1885950" y="37433"/>
                  <a:pt x="1885950" y="83610"/>
                </a:cubicBezTo>
                <a:lnTo>
                  <a:pt x="1885950" y="501650"/>
                </a:lnTo>
                <a:lnTo>
                  <a:pt x="1885950" y="501650"/>
                </a:lnTo>
                <a:lnTo>
                  <a:pt x="0" y="501650"/>
                </a:lnTo>
                <a:lnTo>
                  <a:pt x="0" y="501650"/>
                </a:lnTo>
                <a:lnTo>
                  <a:pt x="0" y="83610"/>
                </a:lnTo>
                <a:cubicBezTo>
                  <a:pt x="0" y="37433"/>
                  <a:pt x="37433" y="0"/>
                  <a:pt x="83610" y="0"/>
                </a:cubicBezTo>
                <a:close/>
              </a:path>
            </a:pathLst>
          </a:custGeom>
          <a:solidFill>
            <a:srgbClr val="A20000"/>
          </a:solidFill>
          <a:ln w="12700" cap="flat" cmpd="sng">
            <a:noFill/>
            <a:prstDash val="solid"/>
            <a:miter lim="800000"/>
          </a:ln>
        </p:spPr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2124075" y="1276350"/>
            <a:ext cx="1800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文本框 2">
            <a:hlinkClick r:id="rId1" action="ppaction://hlinksldjump"/>
          </p:cNvPr>
          <p:cNvSpPr txBox="1"/>
          <p:nvPr/>
        </p:nvSpPr>
        <p:spPr>
          <a:xfrm>
            <a:off x="4932363" y="1293813"/>
            <a:ext cx="1800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3708400" y="-63500"/>
            <a:ext cx="19446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684213" y="833438"/>
            <a:ext cx="59039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初读课文，概括各段的段意。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文本框 3"/>
          <p:cNvSpPr txBox="1"/>
          <p:nvPr/>
        </p:nvSpPr>
        <p:spPr>
          <a:xfrm>
            <a:off x="684213" y="1733550"/>
            <a:ext cx="223202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3060700" y="1733550"/>
            <a:ext cx="3382963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介绍当时的情况。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文本框 5"/>
          <p:cNvSpPr txBox="1"/>
          <p:nvPr/>
        </p:nvSpPr>
        <p:spPr>
          <a:xfrm>
            <a:off x="684213" y="2417763"/>
            <a:ext cx="22320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1" name="文本框 6"/>
          <p:cNvSpPr txBox="1"/>
          <p:nvPr/>
        </p:nvSpPr>
        <p:spPr>
          <a:xfrm>
            <a:off x="3060700" y="2417763"/>
            <a:ext cx="33829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地道战的产生。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684213" y="3130550"/>
            <a:ext cx="22320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文本框 8"/>
          <p:cNvSpPr txBox="1"/>
          <p:nvPr/>
        </p:nvSpPr>
        <p:spPr>
          <a:xfrm>
            <a:off x="3060700" y="3119438"/>
            <a:ext cx="57594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概括介绍地道战的规模和作用。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文本框 10"/>
          <p:cNvSpPr txBox="1"/>
          <p:nvPr/>
        </p:nvSpPr>
        <p:spPr>
          <a:xfrm>
            <a:off x="684213" y="3849688"/>
            <a:ext cx="2232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5" name="文本框 11"/>
          <p:cNvSpPr txBox="1"/>
          <p:nvPr/>
        </p:nvSpPr>
        <p:spPr>
          <a:xfrm>
            <a:off x="3060700" y="3849688"/>
            <a:ext cx="54721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具体介绍地道的式样和特点。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  <p:bldP spid="16394" grpId="0"/>
      <p:bldP spid="163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3"/>
          <p:cNvSpPr txBox="1"/>
          <p:nvPr/>
        </p:nvSpPr>
        <p:spPr>
          <a:xfrm>
            <a:off x="755650" y="987425"/>
            <a:ext cx="24479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4"/>
          <p:cNvSpPr txBox="1"/>
          <p:nvPr/>
        </p:nvSpPr>
        <p:spPr>
          <a:xfrm>
            <a:off x="3132138" y="987425"/>
            <a:ext cx="46799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详细介绍地道的出口。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5"/>
          <p:cNvSpPr txBox="1"/>
          <p:nvPr/>
        </p:nvSpPr>
        <p:spPr>
          <a:xfrm>
            <a:off x="755650" y="1776413"/>
            <a:ext cx="223202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6"/>
          <p:cNvSpPr txBox="1"/>
          <p:nvPr/>
        </p:nvSpPr>
        <p:spPr>
          <a:xfrm>
            <a:off x="3132138" y="1776413"/>
            <a:ext cx="5472112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介绍地道怎样防火、防水、防毒气。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8"/>
          <p:cNvSpPr txBox="1"/>
          <p:nvPr/>
        </p:nvSpPr>
        <p:spPr>
          <a:xfrm>
            <a:off x="755650" y="3079750"/>
            <a:ext cx="24479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9"/>
          <p:cNvSpPr txBox="1"/>
          <p:nvPr/>
        </p:nvSpPr>
        <p:spPr>
          <a:xfrm>
            <a:off x="3132138" y="3079750"/>
            <a:ext cx="51117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介绍地道里的联络方式。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文本框 10"/>
          <p:cNvSpPr txBox="1"/>
          <p:nvPr/>
        </p:nvSpPr>
        <p:spPr>
          <a:xfrm>
            <a:off x="755650" y="3790950"/>
            <a:ext cx="23764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文本框 11"/>
          <p:cNvSpPr txBox="1"/>
          <p:nvPr/>
        </p:nvSpPr>
        <p:spPr>
          <a:xfrm>
            <a:off x="3132138" y="3790950"/>
            <a:ext cx="51117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介绍地道战的历史意义。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458788" y="1492250"/>
            <a:ext cx="6335712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为了粉碎敌人的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，冀中人民创造了地道战。</a:t>
            </a:r>
            <a:endParaRPr lang="en-US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地道的式样和特点。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利用地道对付敌人的进攻。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地道战粉碎了敌人的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6745288" y="1722438"/>
            <a:ext cx="17272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文本框 4"/>
          <p:cNvSpPr txBox="1"/>
          <p:nvPr/>
        </p:nvSpPr>
        <p:spPr>
          <a:xfrm>
            <a:off x="6731000" y="2619375"/>
            <a:ext cx="17272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6731000" y="3225800"/>
            <a:ext cx="172878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文本框 6"/>
          <p:cNvSpPr txBox="1"/>
          <p:nvPr/>
        </p:nvSpPr>
        <p:spPr>
          <a:xfrm>
            <a:off x="6588125" y="3805238"/>
            <a:ext cx="207803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文本框 8"/>
          <p:cNvSpPr txBox="1"/>
          <p:nvPr/>
        </p:nvSpPr>
        <p:spPr>
          <a:xfrm>
            <a:off x="323850" y="769938"/>
            <a:ext cx="863600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了解课文内容，理清课文结构层次、概括层意。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2"/>
          <p:cNvSpPr txBox="1"/>
          <p:nvPr/>
        </p:nvSpPr>
        <p:spPr>
          <a:xfrm>
            <a:off x="1325563" y="1995488"/>
            <a:ext cx="58324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为什么要开展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地道战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1331913" y="2657475"/>
            <a:ext cx="58324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地道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是什么样的？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0" name="文本框 4"/>
          <p:cNvSpPr txBox="1"/>
          <p:nvPr/>
        </p:nvSpPr>
        <p:spPr>
          <a:xfrm>
            <a:off x="1331913" y="3321050"/>
            <a:ext cx="58324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</a:rPr>
              <a:t>怎样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战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1" name="文本框 5"/>
          <p:cNvSpPr txBox="1"/>
          <p:nvPr/>
        </p:nvSpPr>
        <p:spPr>
          <a:xfrm>
            <a:off x="1331913" y="3983038"/>
            <a:ext cx="58324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4.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战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的结果又如何呢？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2" name="文本框 7"/>
          <p:cNvSpPr txBox="1"/>
          <p:nvPr/>
        </p:nvSpPr>
        <p:spPr>
          <a:xfrm>
            <a:off x="323850" y="769938"/>
            <a:ext cx="86360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    同学们还记得预习后提出的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个问题吗？刚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刚划分的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个分层，对这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个问题都做了回答。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3635375" y="-92075"/>
            <a:ext cx="19446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教师小结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971550" y="1276350"/>
            <a:ext cx="72009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这节课，我们不仅读通了课文，还初步了解了文章的主要内容。那么地道战的结构和作用，作者又是怎样介绍清楚的呢？我们下节课再来学习。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3744913" y="-92075"/>
            <a:ext cx="16541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7"/>
          <p:cNvSpPr txBox="1"/>
          <p:nvPr/>
        </p:nvSpPr>
        <p:spPr>
          <a:xfrm>
            <a:off x="468313" y="512763"/>
            <a:ext cx="19446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A2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文本框 2"/>
          <p:cNvSpPr txBox="1"/>
          <p:nvPr/>
        </p:nvSpPr>
        <p:spPr>
          <a:xfrm>
            <a:off x="577850" y="1347788"/>
            <a:ext cx="6335713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为了粉碎敌人的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，冀中人民创造了地道战。</a:t>
            </a:r>
            <a:endParaRPr lang="en-US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地道的式样和特点。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利用地道对付敌人的进攻。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地道战粉碎了敌人的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10"/>
          <p:cNvSpPr txBox="1"/>
          <p:nvPr/>
        </p:nvSpPr>
        <p:spPr>
          <a:xfrm>
            <a:off x="6864350" y="1577975"/>
            <a:ext cx="17272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11"/>
          <p:cNvSpPr txBox="1"/>
          <p:nvPr/>
        </p:nvSpPr>
        <p:spPr>
          <a:xfrm>
            <a:off x="6850063" y="2476500"/>
            <a:ext cx="1727200" cy="606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文本框 12"/>
          <p:cNvSpPr txBox="1"/>
          <p:nvPr/>
        </p:nvSpPr>
        <p:spPr>
          <a:xfrm>
            <a:off x="6850063" y="3082925"/>
            <a:ext cx="172878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13"/>
          <p:cNvSpPr txBox="1"/>
          <p:nvPr/>
        </p:nvSpPr>
        <p:spPr>
          <a:xfrm>
            <a:off x="6707188" y="3660775"/>
            <a:ext cx="207803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en-US" altLang="zh-CN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zh-CN" altLang="en-US" sz="3200" b="1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3678238" y="-92075"/>
            <a:ext cx="19446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分层把握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971550" y="1244600"/>
            <a:ext cx="56165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学习第一层（第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自然段）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1050925" y="2092325"/>
            <a:ext cx="7199313" cy="192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这一层交代了地道战产生的时间和背景。哪位同学知道为什么要开展地道战呢？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1619250" y="3579813"/>
            <a:ext cx="59039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封锁沟    封锁墙    地道战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4"/>
          <p:cNvSpPr txBox="1"/>
          <p:nvPr/>
        </p:nvSpPr>
        <p:spPr>
          <a:xfrm>
            <a:off x="700088" y="915988"/>
            <a:ext cx="77438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因为抗日战争时期，日本侵略者在冀中平原上修筑封锁沟和封锁墙，想搞垮我们的人民武装，在这种情况下，冀中人民创造了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，坚持敌后游击战争。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539750" y="738188"/>
            <a:ext cx="79930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    这一新的斗争方式有什么作用？有什么好处？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539750" y="1973263"/>
            <a:ext cx="8064500" cy="186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敌人来了，我们就钻到地道里去，让他们扑个空；敌人走了，我们就从地道里出来，照常种地过日子，有时候还要打击敌人。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2051050" y="3836988"/>
            <a:ext cx="223361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保护自己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文本框 4"/>
          <p:cNvSpPr txBox="1"/>
          <p:nvPr/>
        </p:nvSpPr>
        <p:spPr>
          <a:xfrm>
            <a:off x="4284663" y="3836988"/>
            <a:ext cx="2232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打击敌人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827088" y="776288"/>
            <a:ext cx="763270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    第</a:t>
            </a:r>
            <a:r>
              <a:rPr lang="en-US" altLang="zh-CN" sz="3200" b="1">
                <a:solidFill>
                  <a:srgbClr val="222A35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自然段中哪句话最能总结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地道战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的情况？</a:t>
            </a:r>
            <a:endParaRPr lang="zh-CN" altLang="en-US" sz="3200" b="1">
              <a:solidFill>
                <a:srgbClr val="222A35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文本框 2"/>
          <p:cNvSpPr txBox="1"/>
          <p:nvPr/>
        </p:nvSpPr>
        <p:spPr>
          <a:xfrm>
            <a:off x="1697038" y="2173288"/>
            <a:ext cx="6121400" cy="604837"/>
          </a:xfrm>
          <a:prstGeom prst="rect">
            <a:avLst/>
          </a:prstGeom>
          <a:solidFill>
            <a:srgbClr val="D6DCE5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说起地道战，简直是个奇迹。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4"/>
          <p:cNvSpPr txBox="1"/>
          <p:nvPr/>
        </p:nvSpPr>
        <p:spPr>
          <a:xfrm>
            <a:off x="1697038" y="3629025"/>
            <a:ext cx="541496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想象不到的很不平常的事。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文本框 6"/>
          <p:cNvSpPr txBox="1"/>
          <p:nvPr/>
        </p:nvSpPr>
        <p:spPr>
          <a:xfrm>
            <a:off x="827088" y="2901950"/>
            <a:ext cx="7632700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    这句话中的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奇迹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222A35"/>
                </a:solidFill>
                <a:latin typeface="宋体" panose="02010600030101010101" pitchFamily="2" charset="-122"/>
              </a:rPr>
              <a:t>是什么意思？</a:t>
            </a:r>
            <a:endParaRPr lang="zh-CN" altLang="en-US" sz="3200" b="1">
              <a:solidFill>
                <a:srgbClr val="222A35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/>
      <p:bldP spid="256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2288" y="676275"/>
            <a:ext cx="5772150" cy="41576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195" name="文本框 2"/>
          <p:cNvSpPr txBox="1"/>
          <p:nvPr/>
        </p:nvSpPr>
        <p:spPr>
          <a:xfrm>
            <a:off x="900113" y="1635125"/>
            <a:ext cx="67627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solidFill>
                  <a:srgbClr val="843C0B"/>
                </a:solidFill>
                <a:latin typeface="宋体" panose="02010600030101010101" pitchFamily="2" charset="-122"/>
              </a:rPr>
              <a:t>冀中地道</a:t>
            </a:r>
            <a:endParaRPr lang="zh-CN" altLang="en-US" sz="3200" b="1">
              <a:solidFill>
                <a:srgbClr val="843C0B"/>
              </a:solidFill>
              <a:latin typeface="宋体" panose="02010600030101010101" pitchFamily="2" charset="-122"/>
            </a:endParaRPr>
          </a:p>
        </p:txBody>
      </p:sp>
      <p:sp>
        <p:nvSpPr>
          <p:cNvPr id="8196" name="文本框 1"/>
          <p:cNvSpPr txBox="1"/>
          <p:nvPr/>
        </p:nvSpPr>
        <p:spPr>
          <a:xfrm>
            <a:off x="3779838" y="-92075"/>
            <a:ext cx="1800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474663" y="454025"/>
            <a:ext cx="65532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学习第二层（第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自然段）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26627" name="文本框 2"/>
          <p:cNvSpPr txBox="1"/>
          <p:nvPr/>
        </p:nvSpPr>
        <p:spPr>
          <a:xfrm>
            <a:off x="474663" y="1144588"/>
            <a:ext cx="8194675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这一层是以任丘的地道为例，介绍了地道的式样和结构特点。请同学们默读课文，想一想这一层还可以分为几个部分，怎样分？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6628" name="左大括号 3"/>
          <p:cNvSpPr/>
          <p:nvPr/>
        </p:nvSpPr>
        <p:spPr>
          <a:xfrm>
            <a:off x="3132138" y="3219450"/>
            <a:ext cx="215900" cy="1008063"/>
          </a:xfrm>
          <a:prstGeom prst="leftBrace">
            <a:avLst>
              <a:gd name="adj1" fmla="val 102396"/>
              <a:gd name="adj2" fmla="val 50000"/>
            </a:avLst>
          </a:prstGeom>
          <a:noFill/>
          <a:ln w="28575">
            <a:solidFill>
              <a:srgbClr val="C55A1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6629" name="文本框 4"/>
          <p:cNvSpPr txBox="1"/>
          <p:nvPr/>
        </p:nvSpPr>
        <p:spPr>
          <a:xfrm>
            <a:off x="3360738" y="3067050"/>
            <a:ext cx="230505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地道的内部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文本框 5"/>
          <p:cNvSpPr txBox="1"/>
          <p:nvPr/>
        </p:nvSpPr>
        <p:spPr>
          <a:xfrm>
            <a:off x="3348038" y="3757613"/>
            <a:ext cx="2232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地道的出口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1" name="文本框 7"/>
          <p:cNvSpPr txBox="1"/>
          <p:nvPr/>
        </p:nvSpPr>
        <p:spPr>
          <a:xfrm>
            <a:off x="1193800" y="3387725"/>
            <a:ext cx="20288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两个部分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/>
      <p:bldP spid="26630" grpId="0"/>
      <p:bldP spid="266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539750" y="1203325"/>
            <a:ext cx="80645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地道的内部构造分为哪几个部分？有什么特点？请同学们默读课文后按顺序回答。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7651" name="文本框 2"/>
          <p:cNvSpPr txBox="1"/>
          <p:nvPr/>
        </p:nvSpPr>
        <p:spPr>
          <a:xfrm>
            <a:off x="1143000" y="2787650"/>
            <a:ext cx="68580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地道内部高、深、大洞、小洞、气孔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684213" y="771525"/>
            <a:ext cx="7672387" cy="11953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   有的老太太把纺车也搬进来，还嗡嗡嗡地纺线呢。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1474788" y="2066925"/>
            <a:ext cx="41767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这句话说明了什么？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8676" name="文本框 4"/>
          <p:cNvSpPr txBox="1"/>
          <p:nvPr/>
        </p:nvSpPr>
        <p:spPr>
          <a:xfrm>
            <a:off x="611188" y="2665413"/>
            <a:ext cx="7745412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这句话进一步说明地道里既不气闷也不黑暗，非常安全。冀中人民在这里边战斗边生产，充满生活气息。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755650" y="639763"/>
            <a:ext cx="73453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课文是怎样介绍地道出口的呢？地道出口有什么特点呢？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29699" name="表格 2"/>
          <p:cNvGraphicFramePr>
            <a:graphicFrameLocks noGrp="1"/>
          </p:cNvGraphicFramePr>
          <p:nvPr/>
        </p:nvGraphicFramePr>
        <p:xfrm>
          <a:off x="2051050" y="1851025"/>
          <a:ext cx="5364162" cy="2895600"/>
        </p:xfrm>
        <a:graphic>
          <a:graphicData uri="http://schemas.openxmlformats.org/drawingml/2006/table">
            <a:tbl>
              <a:tblPr/>
              <a:tblGrid>
                <a:gridCol w="1270000"/>
                <a:gridCol w="4094162"/>
              </a:tblGrid>
              <a:tr h="371475">
                <a:tc gridSpan="2"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地道出口</a:t>
                      </a:r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497B0"/>
                    </a:solidFill>
                  </a:tcPr>
                </a:tc>
                <a:tc hMerge="1">
                  <a:tcPr/>
                </a:tc>
              </a:tr>
              <a:tr h="3714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FABAB"/>
                    </a:solidFill>
                  </a:tcPr>
                </a:tc>
              </a:tr>
              <a:tr h="3714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E0B4"/>
                    </a:solidFill>
                  </a:tcPr>
                </a:tc>
              </a:tr>
              <a:tr h="3714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</a:tr>
              <a:tr h="3714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2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9D18E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3" marR="914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sp>
        <p:nvSpPr>
          <p:cNvPr id="29709" name="矩形 3"/>
          <p:cNvSpPr/>
          <p:nvPr/>
        </p:nvSpPr>
        <p:spPr>
          <a:xfrm>
            <a:off x="2187575" y="2366963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口外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0" name="矩形 4"/>
          <p:cNvSpPr/>
          <p:nvPr/>
        </p:nvSpPr>
        <p:spPr>
          <a:xfrm>
            <a:off x="2152650" y="2987675"/>
            <a:ext cx="10080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口内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1" name="矩形 5"/>
          <p:cNvSpPr/>
          <p:nvPr/>
        </p:nvSpPr>
        <p:spPr>
          <a:xfrm>
            <a:off x="2184400" y="3571875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死道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2" name="矩形 6"/>
          <p:cNvSpPr/>
          <p:nvPr/>
        </p:nvSpPr>
        <p:spPr>
          <a:xfrm>
            <a:off x="2184400" y="4160838"/>
            <a:ext cx="10080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活道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3" name="矩形 7"/>
          <p:cNvSpPr/>
          <p:nvPr/>
        </p:nvSpPr>
        <p:spPr>
          <a:xfrm>
            <a:off x="4343400" y="2422525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荆棘陷坑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4" name="矩形 8"/>
          <p:cNvSpPr/>
          <p:nvPr/>
        </p:nvSpPr>
        <p:spPr>
          <a:xfrm>
            <a:off x="3348038" y="2995613"/>
            <a:ext cx="43053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坚固的洞  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迷惑洞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5" name="矩形 9"/>
          <p:cNvSpPr/>
          <p:nvPr/>
        </p:nvSpPr>
        <p:spPr>
          <a:xfrm>
            <a:off x="4756150" y="3571875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地雷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16" name="矩形 10"/>
          <p:cNvSpPr/>
          <p:nvPr/>
        </p:nvSpPr>
        <p:spPr>
          <a:xfrm>
            <a:off x="4305300" y="416083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孑口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/>
      <p:bldP spid="29710" grpId="0"/>
      <p:bldP spid="29711" grpId="0"/>
      <p:bldP spid="29712" grpId="0"/>
      <p:bldP spid="29713" grpId="0"/>
      <p:bldP spid="29714" grpId="0"/>
      <p:bldP spid="29715" grpId="0"/>
      <p:bldP spid="297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2268538" y="803275"/>
            <a:ext cx="4249737" cy="6032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一夫当关，万夫莫开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3"/>
          <p:cNvSpPr txBox="1"/>
          <p:nvPr/>
        </p:nvSpPr>
        <p:spPr>
          <a:xfrm>
            <a:off x="479425" y="1563688"/>
            <a:ext cx="8137525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这是李白的一句诗。意思是一个人把着关口，一万个人也打不进来，形容地势十分险要，易守难攻。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4" name="文本框 4"/>
          <p:cNvSpPr txBox="1"/>
          <p:nvPr/>
        </p:nvSpPr>
        <p:spPr>
          <a:xfrm>
            <a:off x="479425" y="3457575"/>
            <a:ext cx="8137525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这里形象地写出了地道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孑口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易守难攻的特点。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755650" y="954088"/>
            <a:ext cx="7704138" cy="3560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这一层对地道的构造及特点介绍得比较清楚，使我们有一种身临其境的感觉。这只是一百多种地道中的一种，地道的特点归纳起来就是一句话：既可以保护自己，又能够打击敌人。从这里我们就可以看出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的确是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矩形 3"/>
          <p:cNvSpPr/>
          <p:nvPr/>
        </p:nvSpPr>
        <p:spPr>
          <a:xfrm>
            <a:off x="4932363" y="3895725"/>
            <a:ext cx="14208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900113" y="684213"/>
            <a:ext cx="662463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学习第三层（第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自然段）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32771" name="文本框 2"/>
          <p:cNvSpPr txBox="1"/>
          <p:nvPr/>
        </p:nvSpPr>
        <p:spPr>
          <a:xfrm>
            <a:off x="900113" y="1419225"/>
            <a:ext cx="734377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冀中人民利用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地道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打击敌人同样说明了这是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奇迹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。冀中人民是怎样利用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地道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打击敌人的呢？请同学们默读课文第</a:t>
            </a:r>
            <a:r>
              <a:rPr lang="en-US" altLang="zh-CN" sz="3200" b="1">
                <a:latin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</a:rPr>
              <a:t>自然段。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"/>
          <p:cNvSpPr txBox="1"/>
          <p:nvPr/>
        </p:nvSpPr>
        <p:spPr>
          <a:xfrm>
            <a:off x="936625" y="1131888"/>
            <a:ext cx="7270750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敌人想方设法破坏，冀中人民发挥聪明才智，想出许多妙计来防备。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1692275" y="2643188"/>
            <a:ext cx="5414963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  防备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395288" y="1017588"/>
            <a:ext cx="83534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用土和沙灭火；吊板用来挡住毒气；利用枯井暗沟防水攻。任凭敌人想出什么毒计，冀中人民也有妙计来对抗。另外，因为地道都是通着的，还可以转移到旁的村子去。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文本框 2"/>
          <p:cNvSpPr txBox="1"/>
          <p:nvPr/>
        </p:nvSpPr>
        <p:spPr>
          <a:xfrm>
            <a:off x="395288" y="3651250"/>
            <a:ext cx="83534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火攻、毒攻、水攻、土沙、吊板、枯井暗沟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2051050" y="909638"/>
            <a:ext cx="12954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破坏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5468938" y="887413"/>
            <a:ext cx="12954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防备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文本框 3"/>
          <p:cNvSpPr txBox="1"/>
          <p:nvPr/>
        </p:nvSpPr>
        <p:spPr>
          <a:xfrm>
            <a:off x="1258888" y="1708150"/>
            <a:ext cx="23764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敌人用火攻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文本框 4"/>
          <p:cNvSpPr txBox="1"/>
          <p:nvPr/>
        </p:nvSpPr>
        <p:spPr>
          <a:xfrm>
            <a:off x="1258888" y="2608263"/>
            <a:ext cx="237648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敌人放毒气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文本框 5"/>
          <p:cNvSpPr txBox="1"/>
          <p:nvPr/>
        </p:nvSpPr>
        <p:spPr>
          <a:xfrm>
            <a:off x="1258888" y="3508375"/>
            <a:ext cx="23764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敌人用水攻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文本框 6"/>
          <p:cNvSpPr txBox="1"/>
          <p:nvPr/>
        </p:nvSpPr>
        <p:spPr>
          <a:xfrm>
            <a:off x="5360988" y="1708150"/>
            <a:ext cx="1511300" cy="6048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土和沙</a:t>
            </a:r>
            <a:endParaRPr lang="zh-CN" altLang="en-US" sz="3200" b="1">
              <a:solidFill>
                <a:srgbClr val="20386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文本框 7"/>
          <p:cNvSpPr txBox="1"/>
          <p:nvPr/>
        </p:nvSpPr>
        <p:spPr>
          <a:xfrm>
            <a:off x="5378450" y="2608263"/>
            <a:ext cx="2374900" cy="6048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用吊板挡</a:t>
            </a:r>
            <a:endParaRPr lang="zh-CN" altLang="en-US" sz="3200" b="1">
              <a:solidFill>
                <a:srgbClr val="20386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文本框 8"/>
          <p:cNvSpPr txBox="1"/>
          <p:nvPr/>
        </p:nvSpPr>
        <p:spPr>
          <a:xfrm>
            <a:off x="5378450" y="3508375"/>
            <a:ext cx="2374900" cy="6048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20386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枯井暗沟</a:t>
            </a:r>
            <a:endParaRPr lang="zh-CN" altLang="en-US" sz="3200" b="1">
              <a:solidFill>
                <a:srgbClr val="20386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50" name="直接连接符 10"/>
          <p:cNvCxnSpPr>
            <a:stCxn id="35844" idx="3"/>
            <a:endCxn id="35847" idx="1"/>
          </p:cNvCxnSpPr>
          <p:nvPr/>
        </p:nvCxnSpPr>
        <p:spPr>
          <a:xfrm>
            <a:off x="3635375" y="2009775"/>
            <a:ext cx="1725613" cy="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</a:ln>
        </p:spPr>
      </p:cxnSp>
      <p:cxnSp>
        <p:nvCxnSpPr>
          <p:cNvPr id="35851" name="直接连接符 12"/>
          <p:cNvCxnSpPr>
            <a:stCxn id="35845" idx="3"/>
            <a:endCxn id="35848" idx="1"/>
          </p:cNvCxnSpPr>
          <p:nvPr/>
        </p:nvCxnSpPr>
        <p:spPr>
          <a:xfrm>
            <a:off x="3635375" y="2909888"/>
            <a:ext cx="1743075" cy="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</a:ln>
        </p:spPr>
      </p:cxnSp>
      <p:cxnSp>
        <p:nvCxnSpPr>
          <p:cNvPr id="35852" name="直接连接符 16"/>
          <p:cNvCxnSpPr>
            <a:stCxn id="35846" idx="3"/>
            <a:endCxn id="35849" idx="1"/>
          </p:cNvCxnSpPr>
          <p:nvPr/>
        </p:nvCxnSpPr>
        <p:spPr>
          <a:xfrm>
            <a:off x="3635375" y="3810000"/>
            <a:ext cx="1743075" cy="0"/>
          </a:xfrm>
          <a:prstGeom prst="line">
            <a:avLst/>
          </a:prstGeom>
          <a:noFill/>
          <a:ln w="28575">
            <a:solidFill>
              <a:srgbClr val="0000FF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/>
      <p:bldP spid="35848" grpId="0"/>
      <p:bldP spid="358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圆角矩形 2"/>
          <p:cNvSpPr/>
          <p:nvPr/>
        </p:nvSpPr>
        <p:spPr>
          <a:xfrm>
            <a:off x="971550" y="1347788"/>
            <a:ext cx="4264025" cy="863600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9220" name="椭圆 6"/>
          <p:cNvSpPr/>
          <p:nvPr/>
        </p:nvSpPr>
        <p:spPr>
          <a:xfrm>
            <a:off x="1042988" y="1444625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9221" name="文本框 1"/>
          <p:cNvSpPr txBox="1"/>
          <p:nvPr/>
        </p:nvSpPr>
        <p:spPr>
          <a:xfrm>
            <a:off x="966788" y="1395413"/>
            <a:ext cx="4464050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冀中的地道战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4443413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2484438" y="1708150"/>
            <a:ext cx="3311525" cy="682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无线电</a:t>
            </a:r>
            <a:r>
              <a:rPr lang="en-US" altLang="zh-CN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吆喝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2"/>
          <p:cNvSpPr txBox="1"/>
          <p:nvPr/>
        </p:nvSpPr>
        <p:spPr>
          <a:xfrm>
            <a:off x="2484438" y="2787650"/>
            <a:ext cx="3311525" cy="604838"/>
          </a:xfrm>
          <a:prstGeom prst="rect">
            <a:avLst/>
          </a:prstGeom>
          <a:solidFill>
            <a:srgbClr val="8497B0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有线电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拉铃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文本框 3"/>
          <p:cNvSpPr txBox="1"/>
          <p:nvPr/>
        </p:nvSpPr>
        <p:spPr>
          <a:xfrm>
            <a:off x="755650" y="842963"/>
            <a:ext cx="45370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更</a:t>
            </a: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先进</a:t>
            </a: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的办法：</a:t>
            </a:r>
            <a:endParaRPr lang="zh-CN" altLang="en-US" sz="3200" b="1">
              <a:solidFill>
                <a:srgbClr val="1F4E7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1187450" y="1296988"/>
            <a:ext cx="6769100" cy="1274762"/>
          </a:xfrm>
          <a:prstGeom prst="rect">
            <a:avLst/>
          </a:prstGeom>
          <a:solidFill>
            <a:srgbClr val="F8CBAD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为了打击敌人，什么办法都想出来了，人民的智慧是无穷无尽的。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1187450" y="2787650"/>
            <a:ext cx="619283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    怎样理解这句话的含义？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554038" y="739775"/>
            <a:ext cx="61198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学习第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层（第</a:t>
            </a:r>
            <a:r>
              <a:rPr lang="en-US" altLang="zh-CN" sz="3200" b="1">
                <a:solidFill>
                  <a:srgbClr val="A2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b="1">
                <a:solidFill>
                  <a:srgbClr val="A20000"/>
                </a:solidFill>
                <a:latin typeface="宋体" panose="02010600030101010101" pitchFamily="2" charset="-122"/>
              </a:rPr>
              <a:t>自然段）</a:t>
            </a:r>
            <a:endParaRPr lang="zh-CN" altLang="en-US" sz="3200" b="1">
              <a:solidFill>
                <a:srgbClr val="A20000"/>
              </a:solidFill>
              <a:latin typeface="宋体" panose="02010600030101010101" pitchFamily="2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539750" y="1439863"/>
            <a:ext cx="7993063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齐读最后一个自然段，思考地道战在抗日战争史上有着怎样的地位？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8916" name="文本框 3"/>
          <p:cNvSpPr txBox="1"/>
          <p:nvPr/>
        </p:nvSpPr>
        <p:spPr>
          <a:xfrm>
            <a:off x="539750" y="2763838"/>
            <a:ext cx="7993063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冀中平原上的人民不但坚持了生产，还有力地打击了敌人，在我国抗日战争史上留下了惊人的奇迹。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611188" y="1276350"/>
            <a:ext cx="619283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这是一个什么样的结尾？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9939" name="文本框 2"/>
          <p:cNvSpPr txBox="1"/>
          <p:nvPr/>
        </p:nvSpPr>
        <p:spPr>
          <a:xfrm>
            <a:off x="611188" y="2066925"/>
            <a:ext cx="763270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总结性的结尾，写清了地道战的结果和作用。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539750" y="627063"/>
            <a:ext cx="7777163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843C0B"/>
                </a:solidFill>
                <a:latin typeface="宋体" panose="02010600030101010101" pitchFamily="2" charset="-122"/>
              </a:rPr>
              <a:t>    请同学们把开头段和结尾段连起来朗读，体会首尾呼应的作用。</a:t>
            </a:r>
            <a:endParaRPr lang="zh-CN" altLang="en-US" sz="3200" b="1">
              <a:solidFill>
                <a:srgbClr val="843C0B"/>
              </a:solidFill>
              <a:latin typeface="宋体" panose="02010600030101010101" pitchFamily="2" charset="-122"/>
            </a:endParaRPr>
          </a:p>
        </p:txBody>
      </p:sp>
      <p:sp>
        <p:nvSpPr>
          <p:cNvPr id="40963" name="矩形 3"/>
          <p:cNvSpPr/>
          <p:nvPr/>
        </p:nvSpPr>
        <p:spPr>
          <a:xfrm>
            <a:off x="2587625" y="1930400"/>
            <a:ext cx="3687763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 为了粉碎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40964" name="矩形 4"/>
          <p:cNvSpPr/>
          <p:nvPr/>
        </p:nvSpPr>
        <p:spPr>
          <a:xfrm>
            <a:off x="1042988" y="3019425"/>
            <a:ext cx="6777037" cy="584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被粉碎了简直是个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40965" name="矩形 5"/>
          <p:cNvSpPr/>
          <p:nvPr/>
        </p:nvSpPr>
        <p:spPr>
          <a:xfrm>
            <a:off x="2279650" y="4106863"/>
            <a:ext cx="4303713" cy="6048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latin typeface="楷体" panose="02010609060101010101" pitchFamily="49" charset="-122"/>
                <a:ea typeface="楷体" panose="02010609060101010101" pitchFamily="49" charset="-122"/>
              </a:rPr>
              <a:t>留下了惊人的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966" name="直接箭头连接符 7"/>
          <p:cNvCxnSpPr>
            <a:stCxn id="40963" idx="2"/>
            <a:endCxn id="40964" idx="0"/>
          </p:cNvCxnSpPr>
          <p:nvPr/>
        </p:nvCxnSpPr>
        <p:spPr>
          <a:xfrm flipH="1">
            <a:off x="4432300" y="2514600"/>
            <a:ext cx="0" cy="504825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tailEnd type="triangle"/>
          </a:ln>
        </p:spPr>
      </p:cxnSp>
      <p:cxnSp>
        <p:nvCxnSpPr>
          <p:cNvPr id="40967" name="直接箭头连接符 9"/>
          <p:cNvCxnSpPr>
            <a:stCxn id="40964" idx="2"/>
            <a:endCxn id="40965" idx="0"/>
          </p:cNvCxnSpPr>
          <p:nvPr/>
        </p:nvCxnSpPr>
        <p:spPr>
          <a:xfrm flipH="1">
            <a:off x="4432300" y="3603625"/>
            <a:ext cx="0" cy="503238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tailEnd type="triangle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/>
      <p:bldP spid="40964" grpId="0" animBg="1"/>
      <p:bldP spid="4096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3635375" y="-92075"/>
            <a:ext cx="2303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87" name="矩形 2"/>
          <p:cNvSpPr/>
          <p:nvPr/>
        </p:nvSpPr>
        <p:spPr>
          <a:xfrm>
            <a:off x="539750" y="957263"/>
            <a:ext cx="806450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课文从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一词开始，到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一词结束。全篇课文通过对地道的构造、特点，冀中人民利用地道巧妙地打击敌人，以及地道在战斗中所起的作用这几个方面的描写，具体阐明了地道战是个惊人的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。从而说明了人民的智慧是无穷无尽的。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3635375" y="-92075"/>
            <a:ext cx="1944688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TextBox 3"/>
          <p:cNvSpPr txBox="1"/>
          <p:nvPr/>
        </p:nvSpPr>
        <p:spPr>
          <a:xfrm>
            <a:off x="327025" y="1462088"/>
            <a:ext cx="615950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冀中的地道战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TextBox 3"/>
          <p:cNvSpPr txBox="1"/>
          <p:nvPr/>
        </p:nvSpPr>
        <p:spPr>
          <a:xfrm>
            <a:off x="1116013" y="1649413"/>
            <a:ext cx="67802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地道的式样：地道、地洞、气孔、出口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3" name="TextBox 3"/>
          <p:cNvSpPr txBox="1"/>
          <p:nvPr/>
        </p:nvSpPr>
        <p:spPr>
          <a:xfrm>
            <a:off x="1116013" y="1058863"/>
            <a:ext cx="64674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地道的产生：为了粉碎敌人的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扫荡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左大括号 5"/>
          <p:cNvSpPr/>
          <p:nvPr/>
        </p:nvSpPr>
        <p:spPr>
          <a:xfrm>
            <a:off x="863600" y="1214438"/>
            <a:ext cx="287338" cy="3157537"/>
          </a:xfrm>
          <a:prstGeom prst="leftBrace">
            <a:avLst>
              <a:gd name="adj1" fmla="val 68732"/>
              <a:gd name="adj2" fmla="val 50000"/>
            </a:avLst>
          </a:prstGeom>
          <a:noFill/>
          <a:ln w="28575">
            <a:solidFill>
              <a:srgbClr val="385723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3015" name="TextBox 3"/>
          <p:cNvSpPr txBox="1"/>
          <p:nvPr/>
        </p:nvSpPr>
        <p:spPr>
          <a:xfrm>
            <a:off x="1116013" y="2239963"/>
            <a:ext cx="678021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打击敌人：陷坑、岔道、活道、死道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6" name="TextBox 3"/>
          <p:cNvSpPr txBox="1"/>
          <p:nvPr/>
        </p:nvSpPr>
        <p:spPr>
          <a:xfrm>
            <a:off x="1116013" y="2828925"/>
            <a:ext cx="67802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粉碎敌袭：火攻、水攻、毒气攻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7" name="TextBox 3"/>
          <p:cNvSpPr txBox="1"/>
          <p:nvPr/>
        </p:nvSpPr>
        <p:spPr>
          <a:xfrm>
            <a:off x="1116013" y="3421063"/>
            <a:ext cx="67802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联络方式：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无线电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有线电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8" name="TextBox 3"/>
          <p:cNvSpPr txBox="1"/>
          <p:nvPr/>
        </p:nvSpPr>
        <p:spPr>
          <a:xfrm>
            <a:off x="1116013" y="4011613"/>
            <a:ext cx="56054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历史意义：留下了惊人的奇迹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9" name="TextBox 3"/>
          <p:cNvSpPr txBox="1"/>
          <p:nvPr/>
        </p:nvSpPr>
        <p:spPr>
          <a:xfrm>
            <a:off x="7756525" y="1966913"/>
            <a:ext cx="1046163" cy="1558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顽强斗志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无穷智慧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20" name="左大括号 11"/>
          <p:cNvSpPr/>
          <p:nvPr/>
        </p:nvSpPr>
        <p:spPr>
          <a:xfrm flipH="1">
            <a:off x="7429500" y="1228725"/>
            <a:ext cx="327025" cy="3143250"/>
          </a:xfrm>
          <a:prstGeom prst="leftBrace">
            <a:avLst>
              <a:gd name="adj1" fmla="val 68706"/>
              <a:gd name="adj2" fmla="val 50000"/>
            </a:avLst>
          </a:prstGeom>
          <a:noFill/>
          <a:ln w="28575">
            <a:solidFill>
              <a:srgbClr val="385723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nimBg="1"/>
      <p:bldP spid="43019" grpId="0"/>
      <p:bldP spid="4302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"/>
          <p:cNvSpPr txBox="1"/>
          <p:nvPr/>
        </p:nvSpPr>
        <p:spPr>
          <a:xfrm>
            <a:off x="3598863" y="-92075"/>
            <a:ext cx="19462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文本框 2"/>
          <p:cNvSpPr txBox="1"/>
          <p:nvPr/>
        </p:nvSpPr>
        <p:spPr>
          <a:xfrm>
            <a:off x="1042988" y="963613"/>
            <a:ext cx="741680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在抗日战争时期，具体一点说就是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1944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年，日本帝国主义调集了几十万军队对我华北敌后抗日根据地进行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，实行野蛮的烧光、杀光、抢光的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三光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政策。他们在铁路和大道的两旁挖了很深的封锁沟，挖出的泥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773113" y="1203325"/>
            <a:ext cx="7597775" cy="2968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土就用来筑成封锁墙，十里一碉，八里一堡，对抗日根据地实行封锁政策。为了粉碎敌人的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大扫荡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，冀中人民在中国共产党的领导下，创造了新的斗争方式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地道战，狠狠地打击了敌人。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3598863" y="-92075"/>
            <a:ext cx="19462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默读课文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2"/>
          <p:cNvSpPr txBox="1"/>
          <p:nvPr/>
        </p:nvSpPr>
        <p:spPr>
          <a:xfrm>
            <a:off x="755650" y="1347788"/>
            <a:ext cx="69850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1F4E79"/>
                </a:solidFill>
                <a:latin typeface="宋体" panose="02010600030101010101" pitchFamily="2" charset="-122"/>
              </a:rPr>
              <a:t>用较快的速度默读课文。</a:t>
            </a:r>
            <a:endParaRPr lang="zh-CN" altLang="en-US" sz="3200" b="1">
              <a:solidFill>
                <a:srgbClr val="1F4E79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文本框 3"/>
          <p:cNvSpPr txBox="1"/>
          <p:nvPr/>
        </p:nvSpPr>
        <p:spPr>
          <a:xfrm>
            <a:off x="755650" y="2211388"/>
            <a:ext cx="7721600" cy="1282700"/>
          </a:xfrm>
          <a:prstGeom prst="rect">
            <a:avLst/>
          </a:prstGeom>
          <a:solidFill>
            <a:srgbClr val="F5DFDF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试着抓住每个自然段的关键句子体会，比如第一句话。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3708400" y="-92075"/>
            <a:ext cx="194468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检查预习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2808288" y="763588"/>
            <a:ext cx="32400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冀中的地道战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682625" y="1535113"/>
            <a:ext cx="75612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冀中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是什么意思？在预习中你是怎样理解的。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7" name="文本框 4"/>
          <p:cNvSpPr txBox="1"/>
          <p:nvPr/>
        </p:nvSpPr>
        <p:spPr>
          <a:xfrm>
            <a:off x="682625" y="3003550"/>
            <a:ext cx="77771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经过查字典我知道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。是河北省的简称。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冀中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是河北省的中部。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682625" y="987425"/>
            <a:ext cx="7777163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当你看到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地道战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三个字时，你想得最多的问题是什么？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682625" y="2341563"/>
            <a:ext cx="7777163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为什么要开展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地道战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地道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是什么样的？怎样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的呢？</a:t>
            </a:r>
            <a:r>
              <a:rPr lang="en-US" altLang="zh-CN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的结果又如何呢？</a:t>
            </a:r>
            <a:endParaRPr lang="zh-CN" altLang="en-US" sz="3200" b="1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3830638" y="-52387"/>
            <a:ext cx="1584325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我会读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2"/>
          <p:cNvSpPr txBox="1"/>
          <p:nvPr/>
        </p:nvSpPr>
        <p:spPr>
          <a:xfrm>
            <a:off x="882650" y="1341438"/>
            <a:ext cx="7164388" cy="2109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2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侵     略     筑     堡     党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20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丘     妨     蔽     陷     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2548</Words>
  <Application>WPS 演示</Application>
  <PresentationFormat>全屏显示(16:9)</PresentationFormat>
  <Paragraphs>283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等线 Light</vt:lpstr>
      <vt:lpstr>等线</vt:lpstr>
      <vt:lpstr>黑体</vt:lpstr>
      <vt:lpstr>楷体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505</cp:revision>
  <dcterms:created xsi:type="dcterms:W3CDTF">2016-11-21T01:52:00Z</dcterms:created>
  <dcterms:modified xsi:type="dcterms:W3CDTF">2023-09-25T17:14:06Z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06C6CA8B0BDF485090EF0E9212C2BDD8_12</vt:lpwstr>
  </property>
</Properties>
</file>