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61" r:id="rId21"/>
    <p:sldId id="262" r:id="rId22"/>
    <p:sldId id="282" r:id="rId23"/>
  </p:sldIdLst>
  <p:sldSz cx="9144000" cy="5143500" type="screen16x9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6C56"/>
    <a:srgbClr val="3C6D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72" y="763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6.png"/><Relationship Id="rId1" Type="http://schemas.openxmlformats.org/officeDocument/2006/relationships/image" Target="../media/image4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1" Type="http://schemas.openxmlformats.org/officeDocument/2006/relationships/image" Target="../media/image45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image" Target="../media/image3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446660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万以内的加法和减法（一）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3" name="组合 12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练习十</a:t>
                  </a:r>
                  <a:endParaRPr lang="zh-CN" altLang="en-US" sz="6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6210" y="3067660"/>
            <a:ext cx="1789486" cy="1789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2" name="Group 75"/>
          <p:cNvGrpSpPr/>
          <p:nvPr/>
        </p:nvGrpSpPr>
        <p:grpSpPr bwMode="auto">
          <a:xfrm>
            <a:off x="1798921" y="1478914"/>
            <a:ext cx="3024336" cy="930275"/>
            <a:chOff x="1051" y="1777"/>
            <a:chExt cx="1609" cy="586"/>
          </a:xfrm>
        </p:grpSpPr>
        <p:sp>
          <p:nvSpPr>
            <p:cNvPr id="73" name="TextBox 79"/>
            <p:cNvSpPr txBox="1">
              <a:spLocks noChangeArrowheads="1"/>
            </p:cNvSpPr>
            <p:nvPr/>
          </p:nvSpPr>
          <p:spPr bwMode="auto">
            <a:xfrm>
              <a:off x="1051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－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1 2 5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4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5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2 4 6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6" name="TextBox 42"/>
          <p:cNvSpPr txBox="1">
            <a:spLocks noChangeArrowheads="1"/>
          </p:cNvSpPr>
          <p:nvPr/>
        </p:nvSpPr>
        <p:spPr bwMode="auto">
          <a:xfrm>
            <a:off x="2874351" y="2317114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7" name="TextBox 44"/>
          <p:cNvSpPr txBox="1">
            <a:spLocks noChangeArrowheads="1"/>
          </p:cNvSpPr>
          <p:nvPr/>
        </p:nvSpPr>
        <p:spPr bwMode="auto">
          <a:xfrm>
            <a:off x="2539124" y="2317114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8" name="TextBox 45"/>
          <p:cNvSpPr txBox="1">
            <a:spLocks noChangeArrowheads="1"/>
          </p:cNvSpPr>
          <p:nvPr/>
        </p:nvSpPr>
        <p:spPr bwMode="auto">
          <a:xfrm>
            <a:off x="3246257" y="232443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9" name="TextBox 1"/>
          <p:cNvSpPr txBox="1">
            <a:spLocks noChangeArrowheads="1"/>
          </p:cNvSpPr>
          <p:nvPr/>
        </p:nvSpPr>
        <p:spPr bwMode="auto">
          <a:xfrm>
            <a:off x="884814" y="666102"/>
            <a:ext cx="32403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2" name="Group 75"/>
          <p:cNvGrpSpPr/>
          <p:nvPr/>
        </p:nvGrpSpPr>
        <p:grpSpPr bwMode="auto">
          <a:xfrm>
            <a:off x="4929045" y="1478914"/>
            <a:ext cx="3024336" cy="930275"/>
            <a:chOff x="1051" y="1777"/>
            <a:chExt cx="1609" cy="586"/>
          </a:xfrm>
        </p:grpSpPr>
        <p:sp>
          <p:nvSpPr>
            <p:cNvPr id="83" name="TextBox 79"/>
            <p:cNvSpPr txBox="1">
              <a:spLocks noChangeArrowheads="1"/>
            </p:cNvSpPr>
            <p:nvPr/>
          </p:nvSpPr>
          <p:spPr bwMode="auto">
            <a:xfrm>
              <a:off x="1051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－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2 4 5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84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5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7 2 0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6" name="TextBox 42"/>
          <p:cNvSpPr txBox="1">
            <a:spLocks noChangeArrowheads="1"/>
          </p:cNvSpPr>
          <p:nvPr/>
        </p:nvSpPr>
        <p:spPr bwMode="auto">
          <a:xfrm>
            <a:off x="5998544" y="2310269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8" name="TextBox 45"/>
          <p:cNvSpPr txBox="1">
            <a:spLocks noChangeArrowheads="1"/>
          </p:cNvSpPr>
          <p:nvPr/>
        </p:nvSpPr>
        <p:spPr bwMode="auto">
          <a:xfrm>
            <a:off x="6376381" y="232443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1" name="Group 75"/>
          <p:cNvGrpSpPr/>
          <p:nvPr/>
        </p:nvGrpSpPr>
        <p:grpSpPr bwMode="auto">
          <a:xfrm>
            <a:off x="1834154" y="3294066"/>
            <a:ext cx="3024336" cy="930275"/>
            <a:chOff x="1051" y="1777"/>
            <a:chExt cx="1609" cy="586"/>
          </a:xfrm>
        </p:grpSpPr>
        <p:sp>
          <p:nvSpPr>
            <p:cNvPr id="92" name="TextBox 79"/>
            <p:cNvSpPr txBox="1">
              <a:spLocks noChangeArrowheads="1"/>
            </p:cNvSpPr>
            <p:nvPr/>
          </p:nvSpPr>
          <p:spPr bwMode="auto">
            <a:xfrm>
              <a:off x="1051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＋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5 8 6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93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4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1 6 2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5" name="TextBox 42"/>
          <p:cNvSpPr txBox="1">
            <a:spLocks noChangeArrowheads="1"/>
          </p:cNvSpPr>
          <p:nvPr/>
        </p:nvSpPr>
        <p:spPr bwMode="auto">
          <a:xfrm>
            <a:off x="2903653" y="4125421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6" name="TextBox 44"/>
          <p:cNvSpPr txBox="1">
            <a:spLocks noChangeArrowheads="1"/>
          </p:cNvSpPr>
          <p:nvPr/>
        </p:nvSpPr>
        <p:spPr bwMode="auto">
          <a:xfrm>
            <a:off x="2545217" y="4132266"/>
            <a:ext cx="4494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7" name="TextBox 45"/>
          <p:cNvSpPr txBox="1">
            <a:spLocks noChangeArrowheads="1"/>
          </p:cNvSpPr>
          <p:nvPr/>
        </p:nvSpPr>
        <p:spPr bwMode="auto">
          <a:xfrm>
            <a:off x="3262880" y="4132266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0" name="Group 75"/>
          <p:cNvGrpSpPr/>
          <p:nvPr/>
        </p:nvGrpSpPr>
        <p:grpSpPr bwMode="auto">
          <a:xfrm>
            <a:off x="4964278" y="3294066"/>
            <a:ext cx="3024336" cy="930275"/>
            <a:chOff x="1051" y="1777"/>
            <a:chExt cx="1609" cy="586"/>
          </a:xfrm>
        </p:grpSpPr>
        <p:sp>
          <p:nvSpPr>
            <p:cNvPr id="101" name="TextBox 79"/>
            <p:cNvSpPr txBox="1">
              <a:spLocks noChangeArrowheads="1"/>
            </p:cNvSpPr>
            <p:nvPr/>
          </p:nvSpPr>
          <p:spPr bwMode="auto">
            <a:xfrm>
              <a:off x="1051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＋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1 9 7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2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3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8 0 3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4" name="TextBox 42"/>
          <p:cNvSpPr txBox="1">
            <a:spLocks noChangeArrowheads="1"/>
          </p:cNvSpPr>
          <p:nvPr/>
        </p:nvSpPr>
        <p:spPr bwMode="auto">
          <a:xfrm>
            <a:off x="6062025" y="4125421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5" name="TextBox 45"/>
          <p:cNvSpPr txBox="1">
            <a:spLocks noChangeArrowheads="1"/>
          </p:cNvSpPr>
          <p:nvPr/>
        </p:nvSpPr>
        <p:spPr bwMode="auto">
          <a:xfrm>
            <a:off x="6408798" y="411914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6" name="TextBox 45"/>
          <p:cNvSpPr txBox="1">
            <a:spLocks noChangeArrowheads="1"/>
          </p:cNvSpPr>
          <p:nvPr/>
        </p:nvSpPr>
        <p:spPr bwMode="auto">
          <a:xfrm>
            <a:off x="6008366" y="1339424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5607533" y="1353711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TextBox 45"/>
          <p:cNvSpPr txBox="1">
            <a:spLocks noChangeArrowheads="1"/>
          </p:cNvSpPr>
          <p:nvPr/>
        </p:nvSpPr>
        <p:spPr bwMode="auto">
          <a:xfrm>
            <a:off x="2709803" y="3923397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TextBox 45"/>
          <p:cNvSpPr txBox="1">
            <a:spLocks noChangeArrowheads="1"/>
          </p:cNvSpPr>
          <p:nvPr/>
        </p:nvSpPr>
        <p:spPr bwMode="auto">
          <a:xfrm>
            <a:off x="6192237" y="3902685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TextBox 45"/>
          <p:cNvSpPr txBox="1">
            <a:spLocks noChangeArrowheads="1"/>
          </p:cNvSpPr>
          <p:nvPr/>
        </p:nvSpPr>
        <p:spPr bwMode="auto">
          <a:xfrm>
            <a:off x="5339268" y="4119140"/>
            <a:ext cx="7779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1 0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TextBox 42"/>
          <p:cNvSpPr txBox="1">
            <a:spLocks noChangeArrowheads="1"/>
          </p:cNvSpPr>
          <p:nvPr/>
        </p:nvSpPr>
        <p:spPr bwMode="auto">
          <a:xfrm>
            <a:off x="5635804" y="230327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TextBox 45"/>
          <p:cNvSpPr txBox="1">
            <a:spLocks noChangeArrowheads="1"/>
          </p:cNvSpPr>
          <p:nvPr/>
        </p:nvSpPr>
        <p:spPr bwMode="auto">
          <a:xfrm>
            <a:off x="5830997" y="3926128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  <p:bldP spid="86" grpId="0"/>
      <p:bldP spid="88" grpId="0"/>
      <p:bldP spid="95" grpId="0"/>
      <p:bldP spid="96" grpId="0"/>
      <p:bldP spid="97" grpId="0"/>
      <p:bldP spid="104" grpId="0"/>
      <p:bldP spid="105" grpId="0"/>
      <p:bldP spid="106" grpId="0"/>
      <p:bldP spid="46" grpId="0"/>
      <p:bldP spid="47" grpId="0"/>
      <p:bldP spid="49" grpId="0"/>
      <p:bldP spid="51" grpId="0"/>
      <p:bldP spid="50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7683" y="3032760"/>
            <a:ext cx="1738105" cy="1845191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794694" y="1203598"/>
          <a:ext cx="6096000" cy="13716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加数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162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491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加数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279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460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和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900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704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圆角矩形 3"/>
          <p:cNvSpPr/>
          <p:nvPr/>
        </p:nvSpPr>
        <p:spPr>
          <a:xfrm>
            <a:off x="2218631" y="3829203"/>
            <a:ext cx="4896544" cy="57606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一个加数＝和－另一个加数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2154734" y="2931036"/>
            <a:ext cx="4896544" cy="57606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加数＋加数＝和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3090838" y="2020195"/>
            <a:ext cx="1985218" cy="61793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4603006" y="1122588"/>
            <a:ext cx="1985218" cy="61793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6115174" y="1571392"/>
            <a:ext cx="1985218" cy="61793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646655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7925" y="1122588"/>
            <a:ext cx="875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7" grpId="0" animBg="1"/>
      <p:bldP spid="58" grpId="0"/>
      <p:bldP spid="59" grpId="0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8222" y="2804567"/>
            <a:ext cx="1677826" cy="2161269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722686" y="1009662"/>
          <a:ext cx="6096000" cy="13716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被减数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800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927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减数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125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326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差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79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375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圆角矩形 3"/>
          <p:cNvSpPr/>
          <p:nvPr/>
        </p:nvSpPr>
        <p:spPr>
          <a:xfrm>
            <a:off x="2269147" y="2804567"/>
            <a:ext cx="4896544" cy="57606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被减数＝差＋减数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2258977" y="3670970"/>
            <a:ext cx="4896544" cy="57606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减数＝被减数－差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3018830" y="1809800"/>
            <a:ext cx="1985218" cy="61793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675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4530998" y="1386495"/>
            <a:ext cx="1985218" cy="61793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6043166" y="937990"/>
            <a:ext cx="1985218" cy="61793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87135" y="924830"/>
            <a:ext cx="875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7" grpId="0" animBg="1"/>
      <p:bldP spid="58" grpId="0"/>
      <p:bldP spid="59" grpId="0"/>
      <p:bldP spid="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27097" y="713117"/>
            <a:ext cx="786048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提出一个数学问题，并选择合适的方法解答它？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5974" y="3154223"/>
            <a:ext cx="1557609" cy="1875883"/>
          </a:xfrm>
          <a:prstGeom prst="rect">
            <a:avLst/>
          </a:prstGeom>
        </p:spPr>
      </p:pic>
      <p:sp>
        <p:nvSpPr>
          <p:cNvPr id="11" name="标题 1"/>
          <p:cNvSpPr>
            <a:spLocks noGrp="1" noChangeArrowheads="1"/>
          </p:cNvSpPr>
          <p:nvPr/>
        </p:nvSpPr>
        <p:spPr bwMode="auto">
          <a:xfrm>
            <a:off x="1907704" y="2067694"/>
            <a:ext cx="381396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一共有多少本书？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标题 1"/>
          <p:cNvSpPr>
            <a:spLocks noGrp="1" noChangeArrowheads="1"/>
          </p:cNvSpPr>
          <p:nvPr/>
        </p:nvSpPr>
        <p:spPr bwMode="auto">
          <a:xfrm>
            <a:off x="2009068" y="3538208"/>
            <a:ext cx="6200174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答：一共有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378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本书。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标题 1"/>
          <p:cNvSpPr>
            <a:spLocks noGrp="1" noChangeArrowheads="1"/>
          </p:cNvSpPr>
          <p:nvPr/>
        </p:nvSpPr>
        <p:spPr bwMode="auto">
          <a:xfrm>
            <a:off x="2009068" y="2888928"/>
            <a:ext cx="3035179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标题 1"/>
          <p:cNvSpPr>
            <a:spLocks noGrp="1" noChangeArrowheads="1"/>
          </p:cNvSpPr>
          <p:nvPr/>
        </p:nvSpPr>
        <p:spPr bwMode="auto">
          <a:xfrm>
            <a:off x="4457340" y="2888928"/>
            <a:ext cx="3035179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940152" y="1422849"/>
          <a:ext cx="2111896" cy="118872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055948"/>
                <a:gridCol w="1055948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上层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126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本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中层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157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本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下层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95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本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1" grpId="0"/>
      <p:bldP spid="12" grpId="0"/>
      <p:bldP spid="16" grpId="0" bldLvl="0" autoUpdateAnimBg="0"/>
      <p:bldP spid="17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83568" y="641254"/>
            <a:ext cx="77768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在学校组织的“保护环境，回收废旧电池”活动中，中年级回收电池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873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节，高年级比中年级多回收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节，低年级比高年级少回收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368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节，低年级回收废旧电池多少节？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78238"/>
            <a:ext cx="240030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23928" y="2617629"/>
            <a:ext cx="3744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873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=958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=590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（节）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78762" y="4147537"/>
            <a:ext cx="5448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答：低年级回收废旧电池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590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节。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644814" y="836163"/>
            <a:ext cx="6800085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计算下列各题。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352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289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÷7       105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6×8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97937" y="3383634"/>
            <a:ext cx="2109441" cy="1715200"/>
          </a:xfrm>
          <a:prstGeom prst="rect">
            <a:avLst/>
          </a:prstGeom>
        </p:spPr>
      </p:pic>
      <p:sp>
        <p:nvSpPr>
          <p:cNvPr id="7" name="标题 1"/>
          <p:cNvSpPr>
            <a:spLocks noGrp="1" noChangeArrowheads="1"/>
          </p:cNvSpPr>
          <p:nvPr/>
        </p:nvSpPr>
        <p:spPr bwMode="auto">
          <a:xfrm>
            <a:off x="1547664" y="2571750"/>
            <a:ext cx="3035179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63÷7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标题 1"/>
          <p:cNvSpPr>
            <a:spLocks noGrp="1" noChangeArrowheads="1"/>
          </p:cNvSpPr>
          <p:nvPr/>
        </p:nvSpPr>
        <p:spPr bwMode="auto">
          <a:xfrm>
            <a:off x="1637794" y="3311906"/>
            <a:ext cx="3035179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标题 1"/>
          <p:cNvSpPr>
            <a:spLocks noGrp="1" noChangeArrowheads="1"/>
          </p:cNvSpPr>
          <p:nvPr/>
        </p:nvSpPr>
        <p:spPr bwMode="auto">
          <a:xfrm>
            <a:off x="5724129" y="2621914"/>
            <a:ext cx="3035179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标题 1"/>
          <p:cNvSpPr>
            <a:spLocks noGrp="1" noChangeArrowheads="1"/>
          </p:cNvSpPr>
          <p:nvPr/>
        </p:nvSpPr>
        <p:spPr bwMode="auto">
          <a:xfrm>
            <a:off x="5724128" y="3290062"/>
            <a:ext cx="3035179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7" grpId="0" bldLvl="0" autoUpdateAnimBg="0"/>
      <p:bldP spid="8" grpId="0" bldLvl="0" autoUpdateAnimBg="0"/>
      <p:bldP spid="10" grpId="0" bldLvl="0" autoUpdateAnimBg="0"/>
      <p:bldP spid="11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542049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83568" y="830925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3960" y="2462222"/>
            <a:ext cx="1443469" cy="1443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1239928" y="1909566"/>
            <a:ext cx="4680521" cy="578885"/>
          </a:xfrm>
          <a:prstGeom prst="wedgeRoundRectCallout">
            <a:avLst>
              <a:gd name="adj1" fmla="val -32325"/>
              <a:gd name="adj2" fmla="val 66569"/>
              <a:gd name="adj3" fmla="val 16667"/>
            </a:avLst>
          </a:prstGeom>
          <a:solidFill>
            <a:schemeClr val="bg1">
              <a:alpha val="28000"/>
            </a:schemeClr>
          </a:solidFill>
          <a:ln w="19050">
            <a:solidFill>
              <a:srgbClr val="3D6C56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万以内的加法计算时要注意什么？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 flipH="1">
            <a:off x="2771800" y="2488451"/>
            <a:ext cx="4133990" cy="186512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相同数位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算起，哪一位上的数相加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满十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就向前一位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。计算时不要忘记加上进位数。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5" y="1509180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25090" y="816988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35065" y="2362511"/>
            <a:ext cx="1276210" cy="1567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1066070" y="1796846"/>
            <a:ext cx="4824537" cy="550696"/>
          </a:xfrm>
          <a:prstGeom prst="wedgeRoundRectCallout">
            <a:avLst>
              <a:gd name="adj1" fmla="val -29711"/>
              <a:gd name="adj2" fmla="val 74302"/>
              <a:gd name="adj3" fmla="val 16667"/>
            </a:avLst>
          </a:prstGeom>
          <a:solidFill>
            <a:schemeClr val="bg1">
              <a:alpha val="28000"/>
            </a:schemeClr>
          </a:solidFill>
          <a:ln w="19050">
            <a:solidFill>
              <a:srgbClr val="3D6C56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万以内的减法计算时要注意什么？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 flipH="1">
            <a:off x="2785085" y="2625155"/>
            <a:ext cx="4133990" cy="13630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相同数位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算起，哪一位不够减就从前一位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退一当十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再减。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835696" y="2072354"/>
            <a:ext cx="7038887" cy="2515619"/>
            <a:chOff x="1487684" y="1851669"/>
            <a:chExt cx="7026859" cy="2436762"/>
          </a:xfrm>
        </p:grpSpPr>
        <p:sp>
          <p:nvSpPr>
            <p:cNvPr id="68" name="圆角矩形 67"/>
            <p:cNvSpPr/>
            <p:nvPr/>
          </p:nvSpPr>
          <p:spPr>
            <a:xfrm>
              <a:off x="1487684" y="1851669"/>
              <a:ext cx="5472362" cy="243676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C6D5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588224" y="1989577"/>
              <a:ext cx="1926319" cy="2295937"/>
            </a:xfrm>
            <a:prstGeom prst="rect">
              <a:avLst/>
            </a:prstGeom>
          </p:spPr>
        </p:pic>
      </p:grpSp>
      <p:sp>
        <p:nvSpPr>
          <p:cNvPr id="63" name="矩形 62"/>
          <p:cNvSpPr/>
          <p:nvPr/>
        </p:nvSpPr>
        <p:spPr>
          <a:xfrm>
            <a:off x="1912264" y="2255889"/>
            <a:ext cx="53285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计算加法时，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数位对齐，从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算起，哪一位相加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要向前一位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；计算时不要忘记加上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进位数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57347" y="879973"/>
            <a:ext cx="7421920" cy="833258"/>
            <a:chOff x="972693" y="2787109"/>
            <a:chExt cx="5507657" cy="833258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693" y="2787109"/>
              <a:ext cx="848222" cy="833258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1745429" y="2931065"/>
              <a:ext cx="47349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计算万以内的加法要注意什么？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75"/>
          <p:cNvGrpSpPr/>
          <p:nvPr/>
        </p:nvGrpSpPr>
        <p:grpSpPr bwMode="auto">
          <a:xfrm>
            <a:off x="2013017" y="1262890"/>
            <a:ext cx="3071327" cy="923925"/>
            <a:chOff x="1125" y="1777"/>
            <a:chExt cx="1634" cy="582"/>
          </a:xfrm>
        </p:grpSpPr>
        <p:sp>
          <p:nvSpPr>
            <p:cNvPr id="57" name="TextBox 79"/>
            <p:cNvSpPr txBox="1">
              <a:spLocks noChangeArrowheads="1"/>
            </p:cNvSpPr>
            <p:nvPr/>
          </p:nvSpPr>
          <p:spPr bwMode="auto">
            <a:xfrm>
              <a:off x="1150" y="2029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＋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3 4 9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8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9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4 2 3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0" name="TextBox 42"/>
          <p:cNvSpPr txBox="1">
            <a:spLocks noChangeArrowheads="1"/>
          </p:cNvSpPr>
          <p:nvPr/>
        </p:nvSpPr>
        <p:spPr bwMode="auto">
          <a:xfrm>
            <a:off x="2943423" y="209424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TextBox 44"/>
          <p:cNvSpPr txBox="1">
            <a:spLocks noChangeArrowheads="1"/>
          </p:cNvSpPr>
          <p:nvPr/>
        </p:nvSpPr>
        <p:spPr bwMode="auto">
          <a:xfrm>
            <a:off x="2593700" y="210109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TextBox 45"/>
          <p:cNvSpPr txBox="1">
            <a:spLocks noChangeArrowheads="1"/>
          </p:cNvSpPr>
          <p:nvPr/>
        </p:nvSpPr>
        <p:spPr bwMode="auto">
          <a:xfrm>
            <a:off x="3321260" y="2108413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TextBox 1"/>
          <p:cNvSpPr txBox="1">
            <a:spLocks noChangeArrowheads="1"/>
          </p:cNvSpPr>
          <p:nvPr/>
        </p:nvSpPr>
        <p:spPr bwMode="auto">
          <a:xfrm>
            <a:off x="634169" y="646554"/>
            <a:ext cx="32403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6" name="Group 75"/>
          <p:cNvGrpSpPr/>
          <p:nvPr/>
        </p:nvGrpSpPr>
        <p:grpSpPr bwMode="auto">
          <a:xfrm>
            <a:off x="5004048" y="1262890"/>
            <a:ext cx="3024336" cy="930275"/>
            <a:chOff x="1051" y="1777"/>
            <a:chExt cx="1609" cy="586"/>
          </a:xfrm>
        </p:grpSpPr>
        <p:sp>
          <p:nvSpPr>
            <p:cNvPr id="67" name="TextBox 79"/>
            <p:cNvSpPr txBox="1">
              <a:spLocks noChangeArrowheads="1"/>
            </p:cNvSpPr>
            <p:nvPr/>
          </p:nvSpPr>
          <p:spPr bwMode="auto">
            <a:xfrm>
              <a:off x="1051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＋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5 9 8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8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9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7 2 6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0" name="TextBox 42"/>
          <p:cNvSpPr txBox="1">
            <a:spLocks noChangeArrowheads="1"/>
          </p:cNvSpPr>
          <p:nvPr/>
        </p:nvSpPr>
        <p:spPr bwMode="auto">
          <a:xfrm>
            <a:off x="6073547" y="209424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" name="TextBox 44"/>
          <p:cNvSpPr txBox="1">
            <a:spLocks noChangeArrowheads="1"/>
          </p:cNvSpPr>
          <p:nvPr/>
        </p:nvSpPr>
        <p:spPr bwMode="auto">
          <a:xfrm>
            <a:off x="5363813" y="2101090"/>
            <a:ext cx="8037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1 3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" name="TextBox 45"/>
          <p:cNvSpPr txBox="1">
            <a:spLocks noChangeArrowheads="1"/>
          </p:cNvSpPr>
          <p:nvPr/>
        </p:nvSpPr>
        <p:spPr bwMode="auto">
          <a:xfrm>
            <a:off x="6451384" y="2108413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5" name="Group 75"/>
          <p:cNvGrpSpPr/>
          <p:nvPr/>
        </p:nvGrpSpPr>
        <p:grpSpPr bwMode="auto">
          <a:xfrm>
            <a:off x="1909157" y="3078042"/>
            <a:ext cx="3024336" cy="930275"/>
            <a:chOff x="1051" y="1777"/>
            <a:chExt cx="1609" cy="586"/>
          </a:xfrm>
        </p:grpSpPr>
        <p:sp>
          <p:nvSpPr>
            <p:cNvPr id="76" name="TextBox 79"/>
            <p:cNvSpPr txBox="1">
              <a:spLocks noChangeArrowheads="1"/>
            </p:cNvSpPr>
            <p:nvPr/>
          </p:nvSpPr>
          <p:spPr bwMode="auto">
            <a:xfrm>
              <a:off x="1051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＋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1 6 3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7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8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7 4 6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9" name="TextBox 42"/>
          <p:cNvSpPr txBox="1">
            <a:spLocks noChangeArrowheads="1"/>
          </p:cNvSpPr>
          <p:nvPr/>
        </p:nvSpPr>
        <p:spPr bwMode="auto">
          <a:xfrm>
            <a:off x="2978656" y="390939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0" name="TextBox 44"/>
          <p:cNvSpPr txBox="1">
            <a:spLocks noChangeArrowheads="1"/>
          </p:cNvSpPr>
          <p:nvPr/>
        </p:nvSpPr>
        <p:spPr bwMode="auto">
          <a:xfrm>
            <a:off x="2628933" y="3916242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" name="TextBox 45"/>
          <p:cNvSpPr txBox="1">
            <a:spLocks noChangeArrowheads="1"/>
          </p:cNvSpPr>
          <p:nvPr/>
        </p:nvSpPr>
        <p:spPr bwMode="auto">
          <a:xfrm>
            <a:off x="3356493" y="392356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4" name="Group 75"/>
          <p:cNvGrpSpPr/>
          <p:nvPr/>
        </p:nvGrpSpPr>
        <p:grpSpPr bwMode="auto">
          <a:xfrm>
            <a:off x="5039281" y="3078042"/>
            <a:ext cx="3024336" cy="930275"/>
            <a:chOff x="1051" y="1777"/>
            <a:chExt cx="1609" cy="586"/>
          </a:xfrm>
        </p:grpSpPr>
        <p:sp>
          <p:nvSpPr>
            <p:cNvPr id="85" name="TextBox 79"/>
            <p:cNvSpPr txBox="1">
              <a:spLocks noChangeArrowheads="1"/>
            </p:cNvSpPr>
            <p:nvPr/>
          </p:nvSpPr>
          <p:spPr bwMode="auto">
            <a:xfrm>
              <a:off x="1051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＋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3 8 9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86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7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5 0 1 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8" name="TextBox 42"/>
          <p:cNvSpPr txBox="1">
            <a:spLocks noChangeArrowheads="1"/>
          </p:cNvSpPr>
          <p:nvPr/>
        </p:nvSpPr>
        <p:spPr bwMode="auto">
          <a:xfrm>
            <a:off x="6127599" y="3902684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0" name="TextBox 45"/>
          <p:cNvSpPr txBox="1">
            <a:spLocks noChangeArrowheads="1"/>
          </p:cNvSpPr>
          <p:nvPr/>
        </p:nvSpPr>
        <p:spPr bwMode="auto">
          <a:xfrm>
            <a:off x="6486618" y="3898119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163043" y="1889512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784160" y="3721309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281132" y="3699246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5768580" y="3902684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214090" y="1868388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867526" y="1864267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  <p:bldP spid="70" grpId="0"/>
      <p:bldP spid="71" grpId="0"/>
      <p:bldP spid="72" grpId="0"/>
      <p:bldP spid="79" grpId="0"/>
      <p:bldP spid="80" grpId="0"/>
      <p:bldP spid="81" grpId="0"/>
      <p:bldP spid="88" grpId="0"/>
      <p:bldP spid="90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835696" y="2072354"/>
            <a:ext cx="7038887" cy="2515619"/>
            <a:chOff x="1487684" y="1851669"/>
            <a:chExt cx="7026859" cy="2436762"/>
          </a:xfrm>
        </p:grpSpPr>
        <p:sp>
          <p:nvSpPr>
            <p:cNvPr id="68" name="圆角矩形 67"/>
            <p:cNvSpPr/>
            <p:nvPr/>
          </p:nvSpPr>
          <p:spPr>
            <a:xfrm>
              <a:off x="1487684" y="1851669"/>
              <a:ext cx="5472362" cy="243676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C6D5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6588224" y="2202981"/>
              <a:ext cx="1926319" cy="1869129"/>
            </a:xfrm>
            <a:prstGeom prst="rect">
              <a:avLst/>
            </a:prstGeom>
          </p:spPr>
        </p:pic>
      </p:grpSp>
      <p:sp>
        <p:nvSpPr>
          <p:cNvPr id="63" name="矩形 62"/>
          <p:cNvSpPr/>
          <p:nvPr/>
        </p:nvSpPr>
        <p:spPr>
          <a:xfrm>
            <a:off x="1912264" y="2255889"/>
            <a:ext cx="53285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计算减法时，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数位对齐，从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算起，哪一位不够减就从前一位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退一当十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再减。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98624" y="825508"/>
            <a:ext cx="7363196" cy="833258"/>
            <a:chOff x="972693" y="2787109"/>
            <a:chExt cx="5464079" cy="833258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693" y="2787109"/>
              <a:ext cx="848222" cy="833258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1745429" y="2947892"/>
              <a:ext cx="46913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计算万以内的减法要注意什么？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75"/>
          <p:cNvGrpSpPr/>
          <p:nvPr/>
        </p:nvGrpSpPr>
        <p:grpSpPr bwMode="auto">
          <a:xfrm>
            <a:off x="1883322" y="1262890"/>
            <a:ext cx="3024336" cy="930275"/>
            <a:chOff x="1056" y="1777"/>
            <a:chExt cx="1609" cy="586"/>
          </a:xfrm>
        </p:grpSpPr>
        <p:sp>
          <p:nvSpPr>
            <p:cNvPr id="57" name="TextBox 79"/>
            <p:cNvSpPr txBox="1">
              <a:spLocks noChangeArrowheads="1"/>
            </p:cNvSpPr>
            <p:nvPr/>
          </p:nvSpPr>
          <p:spPr bwMode="auto">
            <a:xfrm>
              <a:off x="1056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－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4 5 3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8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9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5 0 0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0" name="TextBox 42"/>
          <p:cNvSpPr txBox="1">
            <a:spLocks noChangeArrowheads="1"/>
          </p:cNvSpPr>
          <p:nvPr/>
        </p:nvSpPr>
        <p:spPr bwMode="auto">
          <a:xfrm>
            <a:off x="2943423" y="209424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TextBox 45"/>
          <p:cNvSpPr txBox="1">
            <a:spLocks noChangeArrowheads="1"/>
          </p:cNvSpPr>
          <p:nvPr/>
        </p:nvSpPr>
        <p:spPr bwMode="auto">
          <a:xfrm>
            <a:off x="3321260" y="2108413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TextBox 1"/>
          <p:cNvSpPr txBox="1">
            <a:spLocks noChangeArrowheads="1"/>
          </p:cNvSpPr>
          <p:nvPr/>
        </p:nvSpPr>
        <p:spPr bwMode="auto">
          <a:xfrm>
            <a:off x="549256" y="651116"/>
            <a:ext cx="32403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6" name="Group 75"/>
          <p:cNvGrpSpPr/>
          <p:nvPr/>
        </p:nvGrpSpPr>
        <p:grpSpPr bwMode="auto">
          <a:xfrm>
            <a:off x="5004048" y="1262890"/>
            <a:ext cx="3024336" cy="930275"/>
            <a:chOff x="1051" y="1777"/>
            <a:chExt cx="1609" cy="586"/>
          </a:xfrm>
        </p:grpSpPr>
        <p:sp>
          <p:nvSpPr>
            <p:cNvPr id="67" name="TextBox 79"/>
            <p:cNvSpPr txBox="1">
              <a:spLocks noChangeArrowheads="1"/>
            </p:cNvSpPr>
            <p:nvPr/>
          </p:nvSpPr>
          <p:spPr bwMode="auto">
            <a:xfrm>
              <a:off x="1051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－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7 6 2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8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9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9 4 0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0" name="TextBox 42"/>
          <p:cNvSpPr txBox="1">
            <a:spLocks noChangeArrowheads="1"/>
          </p:cNvSpPr>
          <p:nvPr/>
        </p:nvSpPr>
        <p:spPr bwMode="auto">
          <a:xfrm>
            <a:off x="6101328" y="209424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" name="TextBox 44"/>
          <p:cNvSpPr txBox="1">
            <a:spLocks noChangeArrowheads="1"/>
          </p:cNvSpPr>
          <p:nvPr/>
        </p:nvSpPr>
        <p:spPr bwMode="auto">
          <a:xfrm>
            <a:off x="5749985" y="2087532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" name="TextBox 45"/>
          <p:cNvSpPr txBox="1">
            <a:spLocks noChangeArrowheads="1"/>
          </p:cNvSpPr>
          <p:nvPr/>
        </p:nvSpPr>
        <p:spPr bwMode="auto">
          <a:xfrm>
            <a:off x="6451384" y="2108413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5" name="Group 75"/>
          <p:cNvGrpSpPr/>
          <p:nvPr/>
        </p:nvGrpSpPr>
        <p:grpSpPr bwMode="auto">
          <a:xfrm>
            <a:off x="1920435" y="3078042"/>
            <a:ext cx="3024336" cy="923925"/>
            <a:chOff x="1057" y="1777"/>
            <a:chExt cx="1609" cy="582"/>
          </a:xfrm>
        </p:grpSpPr>
        <p:sp>
          <p:nvSpPr>
            <p:cNvPr id="76" name="TextBox 79"/>
            <p:cNvSpPr txBox="1">
              <a:spLocks noChangeArrowheads="1"/>
            </p:cNvSpPr>
            <p:nvPr/>
          </p:nvSpPr>
          <p:spPr bwMode="auto">
            <a:xfrm>
              <a:off x="1057" y="2029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－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3 8 9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7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8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7 0 8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9" name="TextBox 42"/>
          <p:cNvSpPr txBox="1">
            <a:spLocks noChangeArrowheads="1"/>
          </p:cNvSpPr>
          <p:nvPr/>
        </p:nvSpPr>
        <p:spPr bwMode="auto">
          <a:xfrm>
            <a:off x="2996752" y="392356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0" name="TextBox 44"/>
          <p:cNvSpPr txBox="1">
            <a:spLocks noChangeArrowheads="1"/>
          </p:cNvSpPr>
          <p:nvPr/>
        </p:nvSpPr>
        <p:spPr bwMode="auto">
          <a:xfrm>
            <a:off x="2652794" y="390923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" name="TextBox 45"/>
          <p:cNvSpPr txBox="1">
            <a:spLocks noChangeArrowheads="1"/>
          </p:cNvSpPr>
          <p:nvPr/>
        </p:nvSpPr>
        <p:spPr bwMode="auto">
          <a:xfrm>
            <a:off x="3356493" y="392356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4" name="Group 75"/>
          <p:cNvGrpSpPr/>
          <p:nvPr/>
        </p:nvGrpSpPr>
        <p:grpSpPr bwMode="auto">
          <a:xfrm>
            <a:off x="5039281" y="3078042"/>
            <a:ext cx="3024336" cy="930275"/>
            <a:chOff x="1051" y="1777"/>
            <a:chExt cx="1609" cy="586"/>
          </a:xfrm>
        </p:grpSpPr>
        <p:sp>
          <p:nvSpPr>
            <p:cNvPr id="85" name="TextBox 79"/>
            <p:cNvSpPr txBox="1">
              <a:spLocks noChangeArrowheads="1"/>
            </p:cNvSpPr>
            <p:nvPr/>
          </p:nvSpPr>
          <p:spPr bwMode="auto">
            <a:xfrm>
              <a:off x="1051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－  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8 4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86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7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3 0 1 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8" name="TextBox 42"/>
          <p:cNvSpPr txBox="1">
            <a:spLocks noChangeArrowheads="1"/>
          </p:cNvSpPr>
          <p:nvPr/>
        </p:nvSpPr>
        <p:spPr bwMode="auto">
          <a:xfrm>
            <a:off x="6127599" y="3902684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0" name="TextBox 45"/>
          <p:cNvSpPr txBox="1">
            <a:spLocks noChangeArrowheads="1"/>
          </p:cNvSpPr>
          <p:nvPr/>
        </p:nvSpPr>
        <p:spPr bwMode="auto">
          <a:xfrm>
            <a:off x="6486618" y="3898119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581184" y="1152716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996443" y="2927130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118744" y="2931790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053912" y="1146218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598971" y="2939900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945564" y="1165322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693023" y="1146218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721272" y="2939900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2"/>
          <p:cNvSpPr txBox="1">
            <a:spLocks noChangeArrowheads="1"/>
          </p:cNvSpPr>
          <p:nvPr/>
        </p:nvSpPr>
        <p:spPr bwMode="auto">
          <a:xfrm>
            <a:off x="5780642" y="3902684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  <p:bldP spid="63" grpId="0"/>
      <p:bldP spid="70" grpId="0"/>
      <p:bldP spid="71" grpId="0"/>
      <p:bldP spid="72" grpId="0"/>
      <p:bldP spid="79" grpId="0"/>
      <p:bldP spid="80" grpId="0"/>
      <p:bldP spid="81" grpId="0"/>
      <p:bldP spid="88" grpId="0"/>
      <p:bldP spid="90" grpId="0"/>
      <p:bldP spid="40" grpId="0"/>
      <p:bldP spid="41" grpId="0"/>
      <p:bldP spid="42" grpId="0"/>
      <p:bldP spid="44" grpId="0"/>
      <p:bldP spid="45" grpId="0"/>
      <p:bldP spid="43" grpId="0"/>
      <p:bldP spid="46" grpId="0"/>
      <p:bldP spid="47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1"/>
          <p:cNvSpPr txBox="1">
            <a:spLocks noChangeArrowheads="1"/>
          </p:cNvSpPr>
          <p:nvPr/>
        </p:nvSpPr>
        <p:spPr bwMode="auto">
          <a:xfrm>
            <a:off x="486171" y="714328"/>
            <a:ext cx="66247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计算下列各题并验算。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93297" y="3000488"/>
            <a:ext cx="1921392" cy="1921392"/>
          </a:xfrm>
          <a:prstGeom prst="rect">
            <a:avLst/>
          </a:prstGeom>
        </p:spPr>
      </p:pic>
      <p:sp>
        <p:nvSpPr>
          <p:cNvPr id="48" name="圆角矩形 47"/>
          <p:cNvSpPr/>
          <p:nvPr/>
        </p:nvSpPr>
        <p:spPr>
          <a:xfrm>
            <a:off x="5062980" y="3624088"/>
            <a:ext cx="3287536" cy="578882"/>
          </a:xfrm>
          <a:prstGeom prst="roundRect">
            <a:avLst/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差＋减数＝被减数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3"/>
          <p:cNvSpPr txBox="1"/>
          <p:nvPr/>
        </p:nvSpPr>
        <p:spPr>
          <a:xfrm>
            <a:off x="1143000" y="1324868"/>
            <a:ext cx="163217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97=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5"/>
          <p:cNvSpPr txBox="1"/>
          <p:nvPr/>
        </p:nvSpPr>
        <p:spPr>
          <a:xfrm>
            <a:off x="1180881" y="1987531"/>
            <a:ext cx="10903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1 5 9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812331" y="2353286"/>
            <a:ext cx="145103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9 7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848548" y="2894639"/>
            <a:ext cx="14004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9"/>
          <p:cNvSpPr txBox="1"/>
          <p:nvPr/>
        </p:nvSpPr>
        <p:spPr>
          <a:xfrm>
            <a:off x="1862489" y="2853514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0"/>
          <p:cNvSpPr txBox="1"/>
          <p:nvPr/>
        </p:nvSpPr>
        <p:spPr>
          <a:xfrm>
            <a:off x="1653824" y="2661636"/>
            <a:ext cx="26161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1517156" y="2844106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2"/>
          <p:cNvSpPr txBox="1"/>
          <p:nvPr/>
        </p:nvSpPr>
        <p:spPr>
          <a:xfrm>
            <a:off x="1349432" y="2655615"/>
            <a:ext cx="26161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14"/>
          <p:cNvSpPr txBox="1"/>
          <p:nvPr/>
        </p:nvSpPr>
        <p:spPr>
          <a:xfrm>
            <a:off x="3506929" y="2004504"/>
            <a:ext cx="72808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9 7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2788024" y="2377341"/>
            <a:ext cx="14526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+ 1 5 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896303" y="2900561"/>
            <a:ext cx="1271588" cy="4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7"/>
          <p:cNvSpPr txBox="1"/>
          <p:nvPr/>
        </p:nvSpPr>
        <p:spPr>
          <a:xfrm>
            <a:off x="3852480" y="2877249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8"/>
          <p:cNvSpPr txBox="1"/>
          <p:nvPr/>
        </p:nvSpPr>
        <p:spPr>
          <a:xfrm>
            <a:off x="3667570" y="2670839"/>
            <a:ext cx="261938" cy="279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9"/>
          <p:cNvSpPr txBox="1"/>
          <p:nvPr/>
        </p:nvSpPr>
        <p:spPr>
          <a:xfrm>
            <a:off x="3511214" y="2875545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0"/>
          <p:cNvSpPr txBox="1"/>
          <p:nvPr/>
        </p:nvSpPr>
        <p:spPr>
          <a:xfrm>
            <a:off x="3321753" y="2670839"/>
            <a:ext cx="261938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1"/>
          <p:cNvSpPr txBox="1"/>
          <p:nvPr/>
        </p:nvSpPr>
        <p:spPr>
          <a:xfrm>
            <a:off x="3159283" y="2878043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8"/>
          <p:cNvSpPr txBox="1">
            <a:spLocks noChangeArrowheads="1"/>
          </p:cNvSpPr>
          <p:nvPr/>
        </p:nvSpPr>
        <p:spPr bwMode="auto">
          <a:xfrm>
            <a:off x="2259588" y="2184752"/>
            <a:ext cx="90601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算：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23"/>
          <p:cNvSpPr txBox="1"/>
          <p:nvPr/>
        </p:nvSpPr>
        <p:spPr>
          <a:xfrm>
            <a:off x="2788024" y="1328043"/>
            <a:ext cx="9699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5"/>
          <p:cNvSpPr txBox="1"/>
          <p:nvPr/>
        </p:nvSpPr>
        <p:spPr>
          <a:xfrm>
            <a:off x="4772025" y="1324868"/>
            <a:ext cx="181331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101=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26"/>
          <p:cNvSpPr txBox="1"/>
          <p:nvPr/>
        </p:nvSpPr>
        <p:spPr>
          <a:xfrm>
            <a:off x="5030788" y="1893193"/>
            <a:ext cx="10903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3 0 0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7"/>
          <p:cNvSpPr txBox="1"/>
          <p:nvPr/>
        </p:nvSpPr>
        <p:spPr>
          <a:xfrm>
            <a:off x="4690874" y="2272468"/>
            <a:ext cx="145103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1 0 1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4772024" y="2807593"/>
            <a:ext cx="126682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29"/>
          <p:cNvSpPr txBox="1"/>
          <p:nvPr/>
        </p:nvSpPr>
        <p:spPr>
          <a:xfrm>
            <a:off x="5752759" y="2807128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30"/>
          <p:cNvSpPr txBox="1"/>
          <p:nvPr/>
        </p:nvSpPr>
        <p:spPr>
          <a:xfrm>
            <a:off x="5392860" y="1803798"/>
            <a:ext cx="33855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31"/>
          <p:cNvSpPr txBox="1"/>
          <p:nvPr/>
        </p:nvSpPr>
        <p:spPr>
          <a:xfrm>
            <a:off x="5405437" y="2807128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32"/>
          <p:cNvSpPr txBox="1"/>
          <p:nvPr/>
        </p:nvSpPr>
        <p:spPr>
          <a:xfrm>
            <a:off x="5038552" y="1803798"/>
            <a:ext cx="33855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33"/>
          <p:cNvSpPr txBox="1"/>
          <p:nvPr/>
        </p:nvSpPr>
        <p:spPr>
          <a:xfrm>
            <a:off x="5058956" y="2794114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34"/>
          <p:cNvSpPr txBox="1"/>
          <p:nvPr/>
        </p:nvSpPr>
        <p:spPr>
          <a:xfrm>
            <a:off x="6442453" y="1320965"/>
            <a:ext cx="9699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35"/>
          <p:cNvSpPr txBox="1">
            <a:spLocks noChangeArrowheads="1"/>
          </p:cNvSpPr>
          <p:nvPr/>
        </p:nvSpPr>
        <p:spPr bwMode="auto">
          <a:xfrm>
            <a:off x="6116576" y="2184736"/>
            <a:ext cx="90601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算：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36"/>
          <p:cNvSpPr txBox="1"/>
          <p:nvPr/>
        </p:nvSpPr>
        <p:spPr>
          <a:xfrm>
            <a:off x="7235779" y="1901014"/>
            <a:ext cx="10903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1 9 9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37"/>
          <p:cNvSpPr txBox="1"/>
          <p:nvPr/>
        </p:nvSpPr>
        <p:spPr>
          <a:xfrm>
            <a:off x="6897874" y="2291540"/>
            <a:ext cx="14526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+ 1 0 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7047015" y="2813826"/>
            <a:ext cx="1196827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39"/>
          <p:cNvSpPr txBox="1"/>
          <p:nvPr/>
        </p:nvSpPr>
        <p:spPr>
          <a:xfrm>
            <a:off x="7984710" y="2813826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40"/>
          <p:cNvSpPr txBox="1"/>
          <p:nvPr/>
        </p:nvSpPr>
        <p:spPr>
          <a:xfrm>
            <a:off x="7800785" y="2578701"/>
            <a:ext cx="260350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41"/>
          <p:cNvSpPr txBox="1"/>
          <p:nvPr/>
        </p:nvSpPr>
        <p:spPr>
          <a:xfrm>
            <a:off x="7644035" y="2813826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42"/>
          <p:cNvSpPr txBox="1"/>
          <p:nvPr/>
        </p:nvSpPr>
        <p:spPr>
          <a:xfrm>
            <a:off x="7407229" y="2575701"/>
            <a:ext cx="261938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43"/>
          <p:cNvSpPr txBox="1"/>
          <p:nvPr/>
        </p:nvSpPr>
        <p:spPr>
          <a:xfrm>
            <a:off x="7290796" y="2798919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1548771" y="3653557"/>
            <a:ext cx="3287536" cy="578882"/>
          </a:xfrm>
          <a:prstGeom prst="roundRect">
            <a:avLst/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交换加数的位置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11"/>
          <p:cNvSpPr txBox="1"/>
          <p:nvPr/>
        </p:nvSpPr>
        <p:spPr>
          <a:xfrm>
            <a:off x="1186330" y="2844106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48" grpId="0" animBg="1"/>
      <p:bldP spid="19" grpId="0"/>
      <p:bldP spid="20" grpId="0"/>
      <p:bldP spid="21" grpId="0"/>
      <p:bldP spid="23" grpId="0"/>
      <p:bldP spid="24" grpId="0"/>
      <p:bldP spid="25" grpId="0"/>
      <p:bldP spid="26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4" grpId="0"/>
      <p:bldP spid="65" grpId="0"/>
      <p:bldP spid="67" grpId="0"/>
      <p:bldP spid="68" grpId="0"/>
      <p:bldP spid="69" grpId="0"/>
      <p:bldP spid="70" grpId="0"/>
      <p:bldP spid="71" grpId="0"/>
      <p:bldP spid="43" grpId="0" animBg="1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10883" y="2926120"/>
            <a:ext cx="2175600" cy="2163966"/>
          </a:xfrm>
          <a:prstGeom prst="rect">
            <a:avLst/>
          </a:prstGeom>
        </p:spPr>
      </p:pic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776917" y="2341345"/>
            <a:ext cx="13889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595618" y="2926120"/>
            <a:ext cx="82960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上午孵的小鸡＋多孵出的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只＝下午孵出小鸡只数。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2055871" y="3927213"/>
            <a:ext cx="316795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1997009" y="4368437"/>
            <a:ext cx="5149982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答：下午孵出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455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只小鸡。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标题 1"/>
          <p:cNvSpPr>
            <a:spLocks noGrp="1" noChangeArrowheads="1"/>
          </p:cNvSpPr>
          <p:nvPr/>
        </p:nvSpPr>
        <p:spPr bwMode="auto">
          <a:xfrm>
            <a:off x="3571126" y="3938224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5618" y="647721"/>
            <a:ext cx="7969542" cy="2493872"/>
            <a:chOff x="595618" y="647721"/>
            <a:chExt cx="7969542" cy="2493872"/>
          </a:xfrm>
        </p:grpSpPr>
        <p:sp>
          <p:nvSpPr>
            <p:cNvPr id="8" name="矩形 3"/>
            <p:cNvSpPr>
              <a:spLocks noChangeArrowheads="1"/>
            </p:cNvSpPr>
            <p:nvPr/>
          </p:nvSpPr>
          <p:spPr bwMode="auto">
            <a:xfrm>
              <a:off x="595618" y="647721"/>
              <a:ext cx="7969542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用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900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个鸡蛋孵小鸡，上午孵出了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337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只小鸡，下午比上午多孵出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118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只。</a:t>
              </a:r>
              <a:endPara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）下午孵出多少只小鸡？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5752" y="1159269"/>
              <a:ext cx="1982324" cy="198232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1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37596" y="1458645"/>
            <a:ext cx="1275509" cy="1566768"/>
          </a:xfrm>
          <a:prstGeom prst="rect">
            <a:avLst/>
          </a:prstGeom>
        </p:spPr>
      </p:pic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1130787" y="2217465"/>
            <a:ext cx="13889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775622" y="2802240"/>
            <a:ext cx="81923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上午孵的小鸡＋下午孵出小鸡＝一共孵出的只数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775622" y="3416640"/>
            <a:ext cx="316795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775622" y="3915391"/>
            <a:ext cx="5149982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答：这一天共孵出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792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只小鸡。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标题 1"/>
          <p:cNvSpPr>
            <a:spLocks noGrp="1" noChangeArrowheads="1"/>
          </p:cNvSpPr>
          <p:nvPr/>
        </p:nvSpPr>
        <p:spPr bwMode="auto">
          <a:xfrm>
            <a:off x="2251587" y="3438637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792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87229" y="632818"/>
            <a:ext cx="7969542" cy="2414345"/>
            <a:chOff x="587229" y="632818"/>
            <a:chExt cx="7969542" cy="2414345"/>
          </a:xfrm>
        </p:grpSpPr>
        <p:sp>
          <p:nvSpPr>
            <p:cNvPr id="8" name="矩形 3"/>
            <p:cNvSpPr>
              <a:spLocks noChangeArrowheads="1"/>
            </p:cNvSpPr>
            <p:nvPr/>
          </p:nvSpPr>
          <p:spPr bwMode="auto">
            <a:xfrm>
              <a:off x="587229" y="632818"/>
              <a:ext cx="7969542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用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900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个鸡蛋孵小鸡，上午孵出了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337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只小鸡，下午比上午多孵出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118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只。</a:t>
              </a:r>
              <a:endPara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）这一天共孵出多少只小鸡？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5352" y="1064839"/>
              <a:ext cx="1982324" cy="198232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1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570735" y="625960"/>
            <a:ext cx="800253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个鸡蛋孵小鸡，上午孵出了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337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只小鸡，下午比上午多孵出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）还剩下多少个鸡蛋没有孵出小鸡？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697107" y="2164564"/>
            <a:ext cx="13889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678746" y="2702342"/>
            <a:ext cx="80025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－一共孵出小鸡只数＝没有孵出小鸡只数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697107" y="3292214"/>
            <a:ext cx="316795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792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678746" y="3798936"/>
            <a:ext cx="6120680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答：还剩下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个鸡蛋没有孵出小鸡。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标题 1"/>
          <p:cNvSpPr>
            <a:spLocks noGrp="1" noChangeArrowheads="1"/>
          </p:cNvSpPr>
          <p:nvPr/>
        </p:nvSpPr>
        <p:spPr bwMode="auto">
          <a:xfrm>
            <a:off x="2158934" y="3302071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310" y="1495934"/>
            <a:ext cx="3692728" cy="36927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3" grpId="0"/>
      <p:bldP spid="14" grpId="0"/>
      <p:bldP spid="11" grpId="0" bldLvl="0" autoUpdateAnimBg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1340</Words>
  <Application>WPS 演示</Application>
  <PresentationFormat>全屏显示(16:9)</PresentationFormat>
  <Paragraphs>408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53</cp:revision>
  <dcterms:created xsi:type="dcterms:W3CDTF">2019-09-02T08:53:00Z</dcterms:created>
  <dcterms:modified xsi:type="dcterms:W3CDTF">2023-09-28T13:39:49Z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6B0FD94C039849CD8CF0FE4613230714_12</vt:lpwstr>
  </property>
  <property fmtid="{D5CDD505-2E9C-101B-9397-08002B2CF9AE}" pid="3" name="KSOProductBuildVer">
    <vt:lpwstr>2052-12.1.0.15374</vt:lpwstr>
  </property>
</Properties>
</file>