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36"/>
  </p:notes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6" r:id="rId32"/>
    <p:sldId id="261" r:id="rId33"/>
    <p:sldId id="262" r:id="rId34"/>
    <p:sldId id="299" r:id="rId35"/>
  </p:sldIdLst>
  <p:sldSz cx="9144000" cy="5143500" type="screen16x9"/>
  <p:notesSz cx="6858000" cy="9144000"/>
  <p:custDataLst>
    <p:tags r:id="rId4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965" y="95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B4D15-0410-4110-BE3D-713A2E80A9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FCF765-5BE0-43F6-8B6A-62B9D7DE4BC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png"/><Relationship Id="rId8" Type="http://schemas.openxmlformats.org/officeDocument/2006/relationships/image" Target="../media/image43.png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46.png"/><Relationship Id="rId10" Type="http://schemas.openxmlformats.org/officeDocument/2006/relationships/image" Target="../media/image45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122052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总复习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80812"/>
            <a:ext cx="516996" cy="511611"/>
            <a:chOff x="1395692" y="1577786"/>
            <a:chExt cx="516996" cy="51161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406482" y="1577786"/>
              <a:ext cx="5020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 b="1" dirty="0">
                  <a:solidFill>
                    <a:srgbClr val="0050AA"/>
                  </a:solidFill>
                  <a:latin typeface="+mj-ea"/>
                  <a:ea typeface="+mj-ea"/>
                </a:rPr>
                <a:t>10</a:t>
              </a:r>
              <a:endParaRPr kumimoji="1" lang="zh-CN" altLang="en-US" sz="24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2" name="组合 11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6" name="组合 15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练习二十四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4300" y="710028"/>
            <a:ext cx="7681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在（   ）里填上合适的单位。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09119" y="1502116"/>
            <a:ext cx="7681695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）北京到上海的高速铁路长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）一桶色拉油重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）一个鸭蛋约重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）一部手机大约厚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31794" y="1519381"/>
            <a:ext cx="1108003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8350" y="2104609"/>
            <a:ext cx="13373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72000" y="2790449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4279" y="3447600"/>
            <a:ext cx="1275843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4300" y="684734"/>
            <a:ext cx="7681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这场电影放映了多长时间？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2899" y="1207954"/>
            <a:ext cx="3348846" cy="21754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03848" y="3193543"/>
            <a:ext cx="353223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2:50-2:05=45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（分钟）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1800" y="3982293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答：这场电影放映了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49635" y="2202476"/>
            <a:ext cx="7987637" cy="277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小刚家到学校有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米，到超市有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米。书店到超市有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）学校到超市的距离是（    ）米，书店到学校的距离是（    ）米。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）小刚家到书店的距离是（    ）米，合（   ）千米。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5644" b="54158" l="2466" r="95525">
                        <a14:foregroundMark x1="3790" y1="28614" x2="6256" y2="42178"/>
                        <a14:foregroundMark x1="2557" y1="38317" x2="4566" y2="41683"/>
                        <a14:foregroundMark x1="32831" y1="38515" x2="32740" y2="40198"/>
                        <a14:foregroundMark x1="47945" y1="25644" x2="47032" y2="27624"/>
                        <a14:foregroundMark x1="92740" y1="36139" x2="95525" y2="423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282" b="41896"/>
          <a:stretch>
            <a:fillRect/>
          </a:stretch>
        </p:blipFill>
        <p:spPr>
          <a:xfrm>
            <a:off x="843455" y="1055851"/>
            <a:ext cx="7055069" cy="116552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273258" y="3310471"/>
            <a:ext cx="88909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5775" y="3870240"/>
            <a:ext cx="88909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57630" y="4415470"/>
            <a:ext cx="88909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01849" y="4380662"/>
            <a:ext cx="88909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4400" y="1836683"/>
            <a:ext cx="835572" cy="338554"/>
          </a:xfrm>
          <a:prstGeom prst="rect">
            <a:avLst/>
          </a:prstGeom>
          <a:solidFill>
            <a:schemeClr val="bg1"/>
          </a:solidFill>
          <a:ln w="28575">
            <a:solidFill>
              <a:srgbClr val="45988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小明家</a:t>
            </a:r>
            <a:endParaRPr lang="zh-CN" altLang="en-US" sz="1600" dirty="0"/>
          </a:p>
        </p:txBody>
      </p:sp>
      <p:sp>
        <p:nvSpPr>
          <p:cNvPr id="6" name="文本框 5"/>
          <p:cNvSpPr txBox="1"/>
          <p:nvPr/>
        </p:nvSpPr>
        <p:spPr>
          <a:xfrm>
            <a:off x="2924503" y="1863922"/>
            <a:ext cx="835572" cy="338554"/>
          </a:xfrm>
          <a:prstGeom prst="rect">
            <a:avLst/>
          </a:prstGeom>
          <a:solidFill>
            <a:schemeClr val="bg1"/>
          </a:solidFill>
          <a:ln w="28575">
            <a:solidFill>
              <a:srgbClr val="45988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书店</a:t>
            </a:r>
            <a:endParaRPr lang="zh-CN" altLang="en-US" sz="1600" dirty="0"/>
          </a:p>
        </p:txBody>
      </p:sp>
      <p:sp>
        <p:nvSpPr>
          <p:cNvPr id="8" name="文本框 7"/>
          <p:cNvSpPr txBox="1"/>
          <p:nvPr/>
        </p:nvSpPr>
        <p:spPr>
          <a:xfrm>
            <a:off x="3988676" y="1863921"/>
            <a:ext cx="835572" cy="338554"/>
          </a:xfrm>
          <a:prstGeom prst="rect">
            <a:avLst/>
          </a:prstGeom>
          <a:solidFill>
            <a:schemeClr val="bg1"/>
          </a:solidFill>
          <a:ln w="28575">
            <a:solidFill>
              <a:srgbClr val="45988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学校</a:t>
            </a:r>
            <a:endParaRPr lang="zh-CN" altLang="en-US" sz="1600" dirty="0"/>
          </a:p>
        </p:txBody>
      </p:sp>
      <p:sp>
        <p:nvSpPr>
          <p:cNvPr id="9" name="文本框 8"/>
          <p:cNvSpPr txBox="1"/>
          <p:nvPr/>
        </p:nvSpPr>
        <p:spPr>
          <a:xfrm>
            <a:off x="7062952" y="1850303"/>
            <a:ext cx="835572" cy="338554"/>
          </a:xfrm>
          <a:prstGeom prst="rect">
            <a:avLst/>
          </a:prstGeom>
          <a:solidFill>
            <a:schemeClr val="bg1"/>
          </a:solidFill>
          <a:ln w="28575">
            <a:solidFill>
              <a:srgbClr val="45988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超市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4300" y="699542"/>
            <a:ext cx="7681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9575" y="1451354"/>
            <a:ext cx="5857072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175+62=            985-423=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259+148=           627+86=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806-714=           325+464=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310-207=           804-546=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75943" y="1451354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19959" y="2074267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0026" y="2711942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74791" y="3349874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27555" y="1461509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28707" y="2089894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713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27555" y="2722097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27555" y="3360029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4300" y="735866"/>
            <a:ext cx="7681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计算，能口算的口算。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3688" y="1347614"/>
            <a:ext cx="54726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22×3=              15×6= 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204×7=             914×8=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41×2=              156×9=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260×4=             190×5=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87824" y="1347614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55154" y="1978645"/>
            <a:ext cx="12961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1428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87824" y="2606729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25014" y="3228169"/>
            <a:ext cx="134698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1040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66176" y="1340970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33506" y="1972001"/>
            <a:ext cx="12961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33506" y="2633889"/>
            <a:ext cx="117417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72290" y="3277863"/>
            <a:ext cx="134698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4300" y="676406"/>
            <a:ext cx="7681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剧场有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870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个座位。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2715766"/>
            <a:ext cx="7681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这场的票房收入是多少元？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703" y="192123"/>
            <a:ext cx="3760076" cy="376007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673731" y="3238986"/>
            <a:ext cx="39260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870×8=6960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05637" y="4027736"/>
            <a:ext cx="528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答：这场的票房收入是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6960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对话气泡: 圆角矩形 1"/>
          <p:cNvSpPr/>
          <p:nvPr/>
        </p:nvSpPr>
        <p:spPr>
          <a:xfrm>
            <a:off x="6006662" y="1411014"/>
            <a:ext cx="1915510" cy="1160736"/>
          </a:xfrm>
          <a:prstGeom prst="wedgeRoundRectCallout">
            <a:avLst>
              <a:gd name="adj1" fmla="val -59364"/>
              <a:gd name="adj2" fmla="val 6133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ysClr val="windowText" lastClr="000000"/>
                </a:solidFill>
              </a:rPr>
              <a:t>票价</a:t>
            </a:r>
            <a:r>
              <a:rPr lang="en-US" altLang="zh-CN" sz="3200" b="1" dirty="0">
                <a:solidFill>
                  <a:sysClr val="windowText" lastClr="000000"/>
                </a:solidFill>
              </a:rPr>
              <a:t>8</a:t>
            </a:r>
            <a:r>
              <a:rPr lang="zh-CN" altLang="en-US" sz="3200" b="1" dirty="0">
                <a:solidFill>
                  <a:sysClr val="windowText" lastClr="000000"/>
                </a:solidFill>
              </a:rPr>
              <a:t>元</a:t>
            </a:r>
            <a:endParaRPr lang="zh-CN" altLang="en-US" sz="3200" b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62992" y="2092720"/>
            <a:ext cx="7681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）笔袋的价钱是三角板的几倍？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32089" y="772666"/>
            <a:ext cx="5392240" cy="1256975"/>
            <a:chOff x="2132089" y="424456"/>
            <a:chExt cx="5392240" cy="125697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2089" y="424456"/>
              <a:ext cx="5143500" cy="101917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2411761" y="1312099"/>
              <a:ext cx="5112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       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     （   ）元   （   ）元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871455" y="2921973"/>
            <a:ext cx="43359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16÷4=4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41658" y="3741102"/>
            <a:ext cx="58339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答：笔袋的价钱是三角板的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62992" y="2038077"/>
            <a:ext cx="76816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）彩笔的价钱是三角板的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倍。一盒彩笔多少钱？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32089" y="760887"/>
            <a:ext cx="5392240" cy="1256975"/>
            <a:chOff x="2132089" y="424456"/>
            <a:chExt cx="5392240" cy="125697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2089" y="424456"/>
              <a:ext cx="5143500" cy="1019175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411761" y="1312099"/>
              <a:ext cx="5112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       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     （   ）元   （   ）元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491880" y="2892497"/>
            <a:ext cx="353223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4×9=36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72516" y="3694261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答：一盒彩笔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60748" y="1489231"/>
            <a:ext cx="576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62992" y="2110085"/>
            <a:ext cx="76816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）笔袋的价钱是钢笔的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倍。一支钢笔多少钱？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32089" y="761455"/>
            <a:ext cx="5392240" cy="1256975"/>
            <a:chOff x="2132089" y="424456"/>
            <a:chExt cx="5392240" cy="12569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2089" y="424456"/>
              <a:ext cx="5143500" cy="1019175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411761" y="1312099"/>
              <a:ext cx="5112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       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     （   ）元   （   ）元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491880" y="2964505"/>
            <a:ext cx="353223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16÷2=8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87824" y="3766269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答：一支钢笔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60748" y="1561239"/>
            <a:ext cx="576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00192" y="1563480"/>
            <a:ext cx="576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62992" y="2008836"/>
            <a:ext cx="7681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）你还能提出哪些数学问题？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32089" y="753076"/>
            <a:ext cx="5392240" cy="1256975"/>
            <a:chOff x="2132089" y="424456"/>
            <a:chExt cx="5392240" cy="125697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2089" y="424456"/>
              <a:ext cx="5143500" cy="1019175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411761" y="1312099"/>
              <a:ext cx="5112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       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     （   ）元   （   ）元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491880" y="3208222"/>
            <a:ext cx="3532237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16+4=20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85277" y="3999785"/>
            <a:ext cx="5739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答：一个笔袋和一副三角尺一共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60748" y="1302824"/>
            <a:ext cx="576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00192" y="1305065"/>
            <a:ext cx="576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4"/>
          <p:cNvSpPr/>
          <p:nvPr/>
        </p:nvSpPr>
        <p:spPr>
          <a:xfrm>
            <a:off x="6758079" y="2680752"/>
            <a:ext cx="1270305" cy="603732"/>
          </a:xfrm>
          <a:prstGeom prst="wedgeRoundRectCallout">
            <a:avLst>
              <a:gd name="adj1" fmla="val -64002"/>
              <a:gd name="adj2" fmla="val -29971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所提问题不唯一！</a:t>
            </a:r>
            <a:endPara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31640" y="2514763"/>
            <a:ext cx="55446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一个笔袋和一副三角尺一共多少钱？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 animBg="1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 noChangeArrowheads="1"/>
          </p:cNvSpPr>
          <p:nvPr/>
        </p:nvSpPr>
        <p:spPr bwMode="auto">
          <a:xfrm>
            <a:off x="1020768" y="2639188"/>
            <a:ext cx="179257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289335" y="1662367"/>
            <a:ext cx="650630" cy="2395831"/>
          </a:xfrm>
          <a:prstGeom prst="leftBrace">
            <a:avLst>
              <a:gd name="adj1" fmla="val 47522"/>
              <a:gd name="adj2" fmla="val 49747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标题 1"/>
          <p:cNvSpPr>
            <a:spLocks noGrp="1" noChangeArrowheads="1"/>
          </p:cNvSpPr>
          <p:nvPr/>
        </p:nvSpPr>
        <p:spPr bwMode="auto">
          <a:xfrm>
            <a:off x="2893523" y="1527030"/>
            <a:ext cx="477683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2838449" y="2914893"/>
            <a:ext cx="477683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分数的简单计算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2847080" y="3678185"/>
            <a:ext cx="477683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分数的简单应用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标题 1"/>
          <p:cNvSpPr>
            <a:spLocks noGrp="1" noChangeArrowheads="1"/>
          </p:cNvSpPr>
          <p:nvPr/>
        </p:nvSpPr>
        <p:spPr bwMode="auto">
          <a:xfrm>
            <a:off x="2873193" y="2208975"/>
            <a:ext cx="477683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分数的大小比较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4300" y="716690"/>
            <a:ext cx="7681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39752" y="899716"/>
            <a:ext cx="4703836" cy="3503365"/>
            <a:chOff x="2339751" y="889186"/>
            <a:chExt cx="4703836" cy="350336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矩形 6"/>
                <p:cNvSpPr/>
                <p:nvPr/>
              </p:nvSpPr>
              <p:spPr>
                <a:xfrm>
                  <a:off x="2339752" y="889186"/>
                  <a:ext cx="4703835" cy="7898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atinLnBrk="1"/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</m:oMath>
                  </a14:m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    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</m:oMath>
                  </a14:m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7" name="矩形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9752" y="889186"/>
                  <a:ext cx="4703835" cy="789832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矩形 7"/>
                <p:cNvSpPr/>
                <p:nvPr/>
              </p:nvSpPr>
              <p:spPr>
                <a:xfrm>
                  <a:off x="2339751" y="1811844"/>
                  <a:ext cx="4703835" cy="79406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atinLnBrk="1"/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</m:oMath>
                  </a14:m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    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</m:oMath>
                  </a14:m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8" name="矩形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9751" y="1811844"/>
                  <a:ext cx="4703835" cy="794064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" name="矩形 8"/>
                <p:cNvSpPr/>
                <p:nvPr/>
              </p:nvSpPr>
              <p:spPr>
                <a:xfrm>
                  <a:off x="2339752" y="2675829"/>
                  <a:ext cx="4703835" cy="79162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atinLnBrk="1"/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1</m:t>
                      </m:r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</m:oMath>
                  </a14:m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    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</m:oMath>
                  </a14:m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9" name="矩形 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9752" y="2675829"/>
                  <a:ext cx="4703835" cy="791627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0" name="矩形 9"/>
                <p:cNvSpPr/>
                <p:nvPr/>
              </p:nvSpPr>
              <p:spPr>
                <a:xfrm>
                  <a:off x="2339751" y="3598487"/>
                  <a:ext cx="4703835" cy="79406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atinLnBrk="1"/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</m:oMath>
                  </a14:m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    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2800" b="1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</m:oMath>
                  </a14:m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0" name="矩形 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9751" y="3598487"/>
                  <a:ext cx="4703835" cy="794064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330318" y="824048"/>
                <a:ext cx="504056" cy="9093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318" y="824048"/>
                <a:ext cx="504056" cy="909352"/>
              </a:xfrm>
              <a:prstGeom prst="rect">
                <a:avLst/>
              </a:prstGeom>
              <a:blipFill rotWithShape="1">
                <a:blip r:embed="rId5"/>
                <a:stretch>
                  <a:fillRect l="-75" t="-50" r="48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3330318" y="1791348"/>
                <a:ext cx="504056" cy="9051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318" y="1791348"/>
                <a:ext cx="504056" cy="905120"/>
              </a:xfrm>
              <a:prstGeom prst="rect">
                <a:avLst/>
              </a:prstGeom>
              <a:blipFill rotWithShape="1">
                <a:blip r:embed="rId6"/>
                <a:stretch>
                  <a:fillRect l="-75" t="-1" r="48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3330318" y="2634150"/>
                <a:ext cx="504056" cy="9093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318" y="2634150"/>
                <a:ext cx="504056" cy="909352"/>
              </a:xfrm>
              <a:prstGeom prst="rect">
                <a:avLst/>
              </a:prstGeom>
              <a:blipFill rotWithShape="1">
                <a:blip r:embed="rId7"/>
                <a:stretch>
                  <a:fillRect l="-75" t="-19" r="48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3330318" y="3589073"/>
                <a:ext cx="504056" cy="910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318" y="3589073"/>
                <a:ext cx="504056" cy="910699"/>
              </a:xfrm>
              <a:prstGeom prst="rect">
                <a:avLst/>
              </a:prstGeom>
              <a:blipFill rotWithShape="1">
                <a:blip r:embed="rId8"/>
                <a:stretch>
                  <a:fillRect l="-75" t="-6" r="4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6205025" y="853820"/>
                <a:ext cx="504056" cy="910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5025" y="853820"/>
                <a:ext cx="504056" cy="910699"/>
              </a:xfrm>
              <a:prstGeom prst="rect">
                <a:avLst/>
              </a:prstGeom>
              <a:blipFill rotWithShape="1">
                <a:blip r:embed="rId9"/>
                <a:stretch>
                  <a:fillRect l="-87" t="-42" r="61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6205025" y="1781322"/>
                <a:ext cx="504056" cy="910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5025" y="1781322"/>
                <a:ext cx="504056" cy="910699"/>
              </a:xfrm>
              <a:prstGeom prst="rect">
                <a:avLst/>
              </a:prstGeom>
              <a:blipFill rotWithShape="1">
                <a:blip r:embed="rId10"/>
                <a:stretch>
                  <a:fillRect l="-87" t="-16" r="61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6163080" y="2851117"/>
                <a:ext cx="50405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b="1" i="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1</m:t>
                      </m:r>
                    </m:oMath>
                  </m:oMathPara>
                </a14:m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3080" y="2851117"/>
                <a:ext cx="504056" cy="523220"/>
              </a:xfrm>
              <a:prstGeom prst="rect">
                <a:avLst/>
              </a:prstGeom>
              <a:blipFill rotWithShape="1">
                <a:blip r:embed="rId11"/>
                <a:stretch>
                  <a:fillRect l="-80" t="-115" r="54" b="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6194166" y="3782812"/>
                <a:ext cx="50405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b="1" i="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1</m:t>
                      </m:r>
                    </m:oMath>
                  </m:oMathPara>
                </a14:m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4166" y="3782812"/>
                <a:ext cx="504056" cy="523220"/>
              </a:xfrm>
              <a:prstGeom prst="rect">
                <a:avLst/>
              </a:prstGeom>
              <a:blipFill rotWithShape="1">
                <a:blip r:embed="rId11"/>
                <a:stretch>
                  <a:fillRect l="-75" t="-22" r="48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4300" y="688610"/>
            <a:ext cx="5084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右图中小正方形的边长是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厘米，大正方形的周长是多少？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3648" y="2372757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10+5+5=20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r="45695"/>
          <a:stretch>
            <a:fillRect/>
          </a:stretch>
        </p:blipFill>
        <p:spPr>
          <a:xfrm>
            <a:off x="5880659" y="563014"/>
            <a:ext cx="2844402" cy="272958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763006" y="3193006"/>
            <a:ext cx="17636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（单位：厘米）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92833" y="2977564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20×4=80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4543" y="3844173"/>
            <a:ext cx="49799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答：大正方形的周长是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6309" y="690649"/>
            <a:ext cx="74540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分针从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旋转到下面各个位置，所经过的区域占整个钟面的几分之几？用分数表示出来。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46309" y="1804706"/>
            <a:ext cx="7469602" cy="2616788"/>
            <a:chOff x="1476266" y="1743124"/>
            <a:chExt cx="5959271" cy="20876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321"/>
            <a:stretch>
              <a:fillRect/>
            </a:stretch>
          </p:blipFill>
          <p:spPr>
            <a:xfrm>
              <a:off x="1603784" y="1743124"/>
              <a:ext cx="5704235" cy="1259396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476266" y="3413379"/>
              <a:ext cx="5959271" cy="417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（    ）  （    ）  （    ）  （    ）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042344" y="3738324"/>
                <a:ext cx="1085910" cy="7926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344" y="3738324"/>
                <a:ext cx="1085910" cy="792653"/>
              </a:xfrm>
              <a:prstGeom prst="rect">
                <a:avLst/>
              </a:prstGeom>
              <a:blipFill rotWithShape="1">
                <a:blip r:embed="rId2"/>
                <a:stretch>
                  <a:fillRect l="-28" t="-10" r="34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891427" y="3694515"/>
                <a:ext cx="1085910" cy="7890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1427" y="3694515"/>
                <a:ext cx="1085910" cy="789062"/>
              </a:xfrm>
              <a:prstGeom prst="rect">
                <a:avLst/>
              </a:prstGeom>
              <a:blipFill rotWithShape="1">
                <a:blip r:embed="rId3"/>
                <a:stretch>
                  <a:fillRect l="-25" t="-11" r="31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4673534" y="3674167"/>
                <a:ext cx="1085910" cy="7926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3534" y="3674167"/>
                <a:ext cx="1085910" cy="792653"/>
              </a:xfrm>
              <a:prstGeom prst="rect">
                <a:avLst/>
              </a:prstGeom>
              <a:blipFill rotWithShape="1">
                <a:blip r:embed="rId4"/>
                <a:stretch>
                  <a:fillRect l="-52" t="-7" r="58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6455641" y="3672948"/>
                <a:ext cx="1085910" cy="793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5641" y="3672948"/>
                <a:ext cx="1085910" cy="793872"/>
              </a:xfrm>
              <a:prstGeom prst="rect">
                <a:avLst/>
              </a:prstGeom>
              <a:blipFill rotWithShape="1">
                <a:blip r:embed="rId5"/>
                <a:stretch>
                  <a:fillRect l="-21" t="-14" r="27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32879" y="627905"/>
                <a:ext cx="8078241" cy="20867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儿童的负重最好不要超过体重的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，如果长期背负过重物体，会导致腰疼及背痛，严重的还会妨碍骨骼生长。乐乐的体重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32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千克，书包重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千克，乐乐的书包超重了吗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79" y="627905"/>
                <a:ext cx="8078241" cy="2086725"/>
              </a:xfrm>
              <a:prstGeom prst="rect">
                <a:avLst/>
              </a:prstGeom>
              <a:blipFill rotWithShape="1">
                <a:blip r:embed="rId1"/>
                <a:stretch>
                  <a:fillRect l="-1" t="-25" r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1187624" y="2715766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32÷8=4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36374" y="3318104"/>
            <a:ext cx="1240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1312" y="3992326"/>
            <a:ext cx="457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答：乐乐的书包没有超重。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689" y="2248975"/>
            <a:ext cx="1826140" cy="246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4301" y="735317"/>
            <a:ext cx="30749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回来还乘同样票价的火车，这次旅游买火车票一共花了多少钱？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9211" y="880655"/>
            <a:ext cx="5275656" cy="195609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44805" y="4101829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答：这次旅游买火车票一共花了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1290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73099" y="3389810"/>
            <a:ext cx="45306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215×3×2=1290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8802" y="734105"/>
            <a:ext cx="7681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小红和爸爸各多少岁？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6416" y="4122941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答：小兰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岁，爸爸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6139" y="3561711"/>
            <a:ext cx="4530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小兰：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64÷8=8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（岁）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24491" y="3561711"/>
            <a:ext cx="3231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8×4=32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（岁）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55200" y="890692"/>
            <a:ext cx="4103793" cy="2723089"/>
            <a:chOff x="2706000" y="1120123"/>
            <a:chExt cx="4103793" cy="27230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6704" y="1120123"/>
              <a:ext cx="2723089" cy="272308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6000" y="1444343"/>
              <a:ext cx="2230815" cy="2230815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对话气泡: 矩形 13"/>
              <p:cNvSpPr/>
              <p:nvPr/>
            </p:nvSpPr>
            <p:spPr>
              <a:xfrm>
                <a:off x="327363" y="1581545"/>
                <a:ext cx="2963119" cy="1168414"/>
              </a:xfrm>
              <a:prstGeom prst="wedgeRectCallout">
                <a:avLst>
                  <a:gd name="adj1" fmla="val 54584"/>
                  <a:gd name="adj2" fmla="val 23219"/>
                </a:avLst>
              </a:prstGeom>
              <a:solidFill>
                <a:schemeClr val="bg1"/>
              </a:solidFill>
              <a:ln>
                <a:solidFill>
                  <a:srgbClr val="4598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ysClr val="windowText" lastClr="000000"/>
                    </a:solidFill>
                  </a:rPr>
                  <a:t>小红的年龄是爷爷的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,</m:t>
                    </m:r>
                    <m:r>
                      <a:rPr lang="zh-CN" altLang="en-US" sz="20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爸爸</m:t>
                    </m:r>
                  </m:oMath>
                </a14:m>
                <a:r>
                  <a:rPr lang="zh-CN" altLang="en-US" sz="2000" dirty="0">
                    <a:solidFill>
                      <a:sysClr val="windowText" lastClr="000000"/>
                    </a:solidFill>
                  </a:rPr>
                  <a:t>的年龄是小红的</a:t>
                </a:r>
                <a:r>
                  <a:rPr lang="en-US" altLang="zh-CN" sz="2000" dirty="0">
                    <a:solidFill>
                      <a:sysClr val="windowText" lastClr="000000"/>
                    </a:solidFill>
                  </a:rPr>
                  <a:t>4</a:t>
                </a:r>
                <a:r>
                  <a:rPr lang="zh-CN" altLang="en-US" sz="2000" dirty="0">
                    <a:solidFill>
                      <a:sysClr val="windowText" lastClr="000000"/>
                    </a:solidFill>
                  </a:rPr>
                  <a:t>倍</a:t>
                </a:r>
                <a:endParaRPr lang="zh-CN" altLang="en-US" sz="2000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>
          <p:sp>
            <p:nvSpPr>
              <p:cNvPr id="14" name="对话气泡: 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363" y="1581545"/>
                <a:ext cx="2963119" cy="1168414"/>
              </a:xfrm>
              <a:prstGeom prst="wedgeRectCallout">
                <a:avLst>
                  <a:gd name="adj1" fmla="val 54584"/>
                  <a:gd name="adj2" fmla="val 23219"/>
                </a:avLst>
              </a:prstGeom>
              <a:blipFill rotWithShape="1">
                <a:blip r:embed="rId3"/>
                <a:stretch>
                  <a:fillRect l="-226" t="-577" r="-4868" b="-508"/>
                </a:stretch>
              </a:blipFill>
              <a:ln>
                <a:solidFill>
                  <a:srgbClr val="4598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对话气泡: 矩形 14"/>
          <p:cNvSpPr/>
          <p:nvPr/>
        </p:nvSpPr>
        <p:spPr>
          <a:xfrm>
            <a:off x="6376859" y="1982678"/>
            <a:ext cx="1401070" cy="853680"/>
          </a:xfrm>
          <a:prstGeom prst="wedgeRectCallout">
            <a:avLst>
              <a:gd name="adj1" fmla="val -59266"/>
              <a:gd name="adj2" fmla="val 20845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</a:rPr>
              <a:t>爷爷今年</a:t>
            </a:r>
            <a:r>
              <a:rPr lang="en-US" altLang="zh-CN" sz="2400" dirty="0">
                <a:solidFill>
                  <a:sysClr val="windowText" lastClr="000000"/>
                </a:solidFill>
              </a:rPr>
              <a:t>64</a:t>
            </a:r>
            <a:r>
              <a:rPr lang="zh-CN" altLang="en-US" sz="2400" dirty="0">
                <a:solidFill>
                  <a:sysClr val="windowText" lastClr="000000"/>
                </a:solidFill>
              </a:rPr>
              <a:t>岁</a:t>
            </a:r>
            <a:endParaRPr lang="zh-CN" altLang="en-US" sz="24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5389" y="726570"/>
            <a:ext cx="80521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李叔叔靠墙角用篱笆围了一块长方形地用来养鸡。篱笆长多少米？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276" y="1775534"/>
            <a:ext cx="2641396" cy="26413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61841" y="1106580"/>
            <a:ext cx="4654796" cy="465479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71600" y="3630838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答：篱笆长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9632" y="2910758"/>
            <a:ext cx="45306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8+6=14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对话气泡: 矩形 1"/>
          <p:cNvSpPr/>
          <p:nvPr/>
        </p:nvSpPr>
        <p:spPr>
          <a:xfrm>
            <a:off x="2295059" y="1688212"/>
            <a:ext cx="2963119" cy="1168414"/>
          </a:xfrm>
          <a:prstGeom prst="wedgeRectCallout">
            <a:avLst>
              <a:gd name="adj1" fmla="val 54584"/>
              <a:gd name="adj2" fmla="val 23219"/>
            </a:avLst>
          </a:prstGeom>
          <a:solidFill>
            <a:schemeClr val="bg1"/>
          </a:solidFill>
          <a:ln w="28575"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ysClr val="windowText" lastClr="000000"/>
                </a:solidFill>
              </a:rPr>
              <a:t>这块地长</a:t>
            </a:r>
            <a:r>
              <a:rPr lang="en-US" altLang="zh-CN" sz="2000" dirty="0">
                <a:solidFill>
                  <a:sysClr val="windowText" lastClr="000000"/>
                </a:solidFill>
              </a:rPr>
              <a:t>8</a:t>
            </a:r>
            <a:r>
              <a:rPr lang="zh-CN" altLang="en-US" sz="2000" dirty="0">
                <a:solidFill>
                  <a:sysClr val="windowText" lastClr="000000"/>
                </a:solidFill>
              </a:rPr>
              <a:t>米</a:t>
            </a:r>
            <a:r>
              <a:rPr lang="en-US" altLang="zh-CN" sz="2000" dirty="0">
                <a:solidFill>
                  <a:sysClr val="windowText" lastClr="000000"/>
                </a:solidFill>
              </a:rPr>
              <a:t>,</a:t>
            </a:r>
            <a:r>
              <a:rPr lang="zh-CN" altLang="en-US" sz="2000" dirty="0">
                <a:solidFill>
                  <a:sysClr val="windowText" lastClr="000000"/>
                </a:solidFill>
              </a:rPr>
              <a:t>宽</a:t>
            </a:r>
            <a:r>
              <a:rPr lang="en-US" altLang="zh-CN" sz="2000" dirty="0">
                <a:solidFill>
                  <a:sysClr val="windowText" lastClr="000000"/>
                </a:solidFill>
              </a:rPr>
              <a:t>6</a:t>
            </a:r>
            <a:r>
              <a:rPr lang="zh-CN" altLang="en-US" sz="2000" dirty="0">
                <a:solidFill>
                  <a:sysClr val="windowText" lastClr="000000"/>
                </a:solidFill>
              </a:rPr>
              <a:t>米</a:t>
            </a:r>
            <a:endParaRPr lang="zh-CN" altLang="en-US" sz="2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4300" y="680378"/>
            <a:ext cx="79902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兴华村去年使用天然气的户数是前年的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倍，今年使用天然气的又比去年增加了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户。今年使用天然气的一共有多少户？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3767" y="3499949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答：今年使用天然气的一共有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户。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9386" y="2638432"/>
            <a:ext cx="45306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16×4+20=84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（户）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0881" y="674195"/>
            <a:ext cx="806223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一次英语单词听写，小欣写对了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个，小文写对了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个，小丽写对了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个。如果小丽写对的单词中有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个小文写错了，那么小文和小丽都写对的单词有多少个？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3799" y="2418012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小丽写对的</a:t>
            </a:r>
            <a:endParaRPr lang="zh-CN" altLang="en-US" sz="2400" dirty="0"/>
          </a:p>
        </p:txBody>
      </p:sp>
      <p:sp>
        <p:nvSpPr>
          <p:cNvPr id="27" name="矩形 26"/>
          <p:cNvSpPr/>
          <p:nvPr/>
        </p:nvSpPr>
        <p:spPr>
          <a:xfrm>
            <a:off x="4929750" y="3151003"/>
            <a:ext cx="2534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15-3=12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47287" y="4117865"/>
            <a:ext cx="6317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答：小文和小丽都写对的单词有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800" dirty="0"/>
          </a:p>
        </p:txBody>
      </p:sp>
      <p:grpSp>
        <p:nvGrpSpPr>
          <p:cNvPr id="7" name="组合 6"/>
          <p:cNvGrpSpPr/>
          <p:nvPr/>
        </p:nvGrpSpPr>
        <p:grpSpPr>
          <a:xfrm>
            <a:off x="1679582" y="3016021"/>
            <a:ext cx="1890659" cy="1130392"/>
            <a:chOff x="2187772" y="3342821"/>
            <a:chExt cx="1083945" cy="648072"/>
          </a:xfrm>
        </p:grpSpPr>
        <p:sp>
          <p:nvSpPr>
            <p:cNvPr id="17" name="椭圆 16"/>
            <p:cNvSpPr/>
            <p:nvPr/>
          </p:nvSpPr>
          <p:spPr>
            <a:xfrm>
              <a:off x="2187772" y="3342821"/>
              <a:ext cx="1083945" cy="64807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  <a:alpha val="56000"/>
              </a:schemeClr>
            </a:solidFill>
            <a:ln w="127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2729744" y="3501122"/>
              <a:ext cx="461536" cy="2646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4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2621" y="3034770"/>
            <a:ext cx="1686137" cy="1008112"/>
            <a:chOff x="1043608" y="3147814"/>
            <a:chExt cx="1686137" cy="1008112"/>
          </a:xfrm>
        </p:grpSpPr>
        <p:sp>
          <p:nvSpPr>
            <p:cNvPr id="16" name="椭圆 15"/>
            <p:cNvSpPr/>
            <p:nvPr/>
          </p:nvSpPr>
          <p:spPr>
            <a:xfrm>
              <a:off x="1043608" y="3147814"/>
              <a:ext cx="1686137" cy="1008112"/>
            </a:xfrm>
            <a:prstGeom prst="ellipse">
              <a:avLst/>
            </a:prstGeom>
            <a:solidFill>
              <a:srgbClr val="E7EEF8">
                <a:alpha val="51000"/>
              </a:srgbClr>
            </a:solidFill>
            <a:ln w="127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148121" y="3408789"/>
              <a:ext cx="8050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400" dirty="0"/>
            </a:p>
          </p:txBody>
        </p:sp>
      </p:grpSp>
      <p:sp>
        <p:nvSpPr>
          <p:cNvPr id="3" name="矩形 2"/>
          <p:cNvSpPr/>
          <p:nvPr/>
        </p:nvSpPr>
        <p:spPr>
          <a:xfrm>
            <a:off x="2676887" y="2441528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小文写对的</a:t>
            </a:r>
            <a:endParaRPr lang="zh-CN" altLang="en-US" sz="2400" dirty="0"/>
          </a:p>
        </p:txBody>
      </p:sp>
      <p:cxnSp>
        <p:nvCxnSpPr>
          <p:cNvPr id="21" name="直接箭头连接符 20"/>
          <p:cNvCxnSpPr/>
          <p:nvPr/>
        </p:nvCxnSpPr>
        <p:spPr>
          <a:xfrm flipH="1" flipV="1">
            <a:off x="651287" y="2022297"/>
            <a:ext cx="2196000" cy="0"/>
          </a:xfrm>
          <a:prstGeom prst="straightConnector1">
            <a:avLst/>
          </a:prstGeom>
          <a:ln w="1905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任意多边形: 形状 35"/>
          <p:cNvSpPr/>
          <p:nvPr/>
        </p:nvSpPr>
        <p:spPr>
          <a:xfrm>
            <a:off x="1981493" y="3017518"/>
            <a:ext cx="1591394" cy="1130392"/>
          </a:xfrm>
          <a:custGeom>
            <a:avLst/>
            <a:gdLst>
              <a:gd name="connsiteX0" fmla="*/ 646064 w 1591394"/>
              <a:gd name="connsiteY0" fmla="*/ 0 h 1130392"/>
              <a:gd name="connsiteX1" fmla="*/ 1591394 w 1591394"/>
              <a:gd name="connsiteY1" fmla="*/ 565196 h 1130392"/>
              <a:gd name="connsiteX2" fmla="*/ 646064 w 1591394"/>
              <a:gd name="connsiteY2" fmla="*/ 1130392 h 1130392"/>
              <a:gd name="connsiteX3" fmla="*/ 117521 w 1591394"/>
              <a:gd name="connsiteY3" fmla="*/ 1033865 h 1130392"/>
              <a:gd name="connsiteX4" fmla="*/ 0 w 1591394"/>
              <a:gd name="connsiteY4" fmla="*/ 975893 h 1130392"/>
              <a:gd name="connsiteX5" fmla="*/ 108210 w 1591394"/>
              <a:gd name="connsiteY5" fmla="*/ 940776 h 1130392"/>
              <a:gd name="connsiteX6" fmla="*/ 479911 w 1591394"/>
              <a:gd name="connsiteY6" fmla="*/ 522805 h 1130392"/>
              <a:gd name="connsiteX7" fmla="*/ 108210 w 1591394"/>
              <a:gd name="connsiteY7" fmla="*/ 104834 h 1130392"/>
              <a:gd name="connsiteX8" fmla="*/ 103669 w 1591394"/>
              <a:gd name="connsiteY8" fmla="*/ 103360 h 1130392"/>
              <a:gd name="connsiteX9" fmla="*/ 117521 w 1591394"/>
              <a:gd name="connsiteY9" fmla="*/ 96527 h 1130392"/>
              <a:gd name="connsiteX10" fmla="*/ 646064 w 1591394"/>
              <a:gd name="connsiteY10" fmla="*/ 0 h 113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91394" h="1130392">
                <a:moveTo>
                  <a:pt x="646064" y="0"/>
                </a:moveTo>
                <a:cubicBezTo>
                  <a:pt x="1168155" y="0"/>
                  <a:pt x="1591394" y="253047"/>
                  <a:pt x="1591394" y="565196"/>
                </a:cubicBezTo>
                <a:cubicBezTo>
                  <a:pt x="1591394" y="877345"/>
                  <a:pt x="1168155" y="1130392"/>
                  <a:pt x="646064" y="1130392"/>
                </a:cubicBezTo>
                <a:cubicBezTo>
                  <a:pt x="450280" y="1130392"/>
                  <a:pt x="268397" y="1094808"/>
                  <a:pt x="117521" y="1033865"/>
                </a:cubicBezTo>
                <a:lnTo>
                  <a:pt x="0" y="975893"/>
                </a:lnTo>
                <a:lnTo>
                  <a:pt x="108210" y="940776"/>
                </a:lnTo>
                <a:cubicBezTo>
                  <a:pt x="332468" y="850194"/>
                  <a:pt x="479911" y="696794"/>
                  <a:pt x="479911" y="522805"/>
                </a:cubicBezTo>
                <a:cubicBezTo>
                  <a:pt x="479911" y="348816"/>
                  <a:pt x="332468" y="195417"/>
                  <a:pt x="108210" y="104834"/>
                </a:cubicBezTo>
                <a:lnTo>
                  <a:pt x="103669" y="103360"/>
                </a:lnTo>
                <a:lnTo>
                  <a:pt x="117521" y="96527"/>
                </a:lnTo>
                <a:cubicBezTo>
                  <a:pt x="268397" y="35585"/>
                  <a:pt x="450280" y="0"/>
                  <a:pt x="646064" y="0"/>
                </a:cubicBezTo>
                <a:close/>
              </a:path>
            </a:pathLst>
          </a:custGeom>
          <a:solidFill>
            <a:srgbClr val="00B0F0">
              <a:alpha val="51000"/>
            </a:srgbClr>
          </a:solidFill>
          <a:ln w="127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5" name="任意多边形: 形状 34"/>
          <p:cNvSpPr/>
          <p:nvPr/>
        </p:nvSpPr>
        <p:spPr>
          <a:xfrm>
            <a:off x="766663" y="3026823"/>
            <a:ext cx="1309896" cy="1008112"/>
          </a:xfrm>
          <a:custGeom>
            <a:avLst/>
            <a:gdLst>
              <a:gd name="connsiteX0" fmla="*/ 843069 w 1309896"/>
              <a:gd name="connsiteY0" fmla="*/ 0 h 1008112"/>
              <a:gd name="connsiteX1" fmla="*/ 1171229 w 1309896"/>
              <a:gd name="connsiteY1" fmla="*/ 39611 h 1008112"/>
              <a:gd name="connsiteX2" fmla="*/ 1309896 w 1309896"/>
              <a:gd name="connsiteY2" fmla="*/ 84611 h 1008112"/>
              <a:gd name="connsiteX3" fmla="*/ 1183842 w 1309896"/>
              <a:gd name="connsiteY3" fmla="*/ 146793 h 1008112"/>
              <a:gd name="connsiteX4" fmla="*/ 906961 w 1309896"/>
              <a:gd name="connsiteY4" fmla="*/ 546447 h 1008112"/>
              <a:gd name="connsiteX5" fmla="*/ 1183842 w 1309896"/>
              <a:gd name="connsiteY5" fmla="*/ 946101 h 1008112"/>
              <a:gd name="connsiteX6" fmla="*/ 1206227 w 1309896"/>
              <a:gd name="connsiteY6" fmla="*/ 957144 h 1008112"/>
              <a:gd name="connsiteX7" fmla="*/ 1171229 w 1309896"/>
              <a:gd name="connsiteY7" fmla="*/ 968501 h 1008112"/>
              <a:gd name="connsiteX8" fmla="*/ 843069 w 1309896"/>
              <a:gd name="connsiteY8" fmla="*/ 1008112 h 1008112"/>
              <a:gd name="connsiteX9" fmla="*/ 0 w 1309896"/>
              <a:gd name="connsiteY9" fmla="*/ 504056 h 1008112"/>
              <a:gd name="connsiteX10" fmla="*/ 843069 w 1309896"/>
              <a:gd name="connsiteY10" fmla="*/ 0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09896" h="1008112">
                <a:moveTo>
                  <a:pt x="843069" y="0"/>
                </a:moveTo>
                <a:cubicBezTo>
                  <a:pt x="959473" y="0"/>
                  <a:pt x="1070366" y="14105"/>
                  <a:pt x="1171229" y="39611"/>
                </a:cubicBezTo>
                <a:lnTo>
                  <a:pt x="1309896" y="84611"/>
                </a:lnTo>
                <a:lnTo>
                  <a:pt x="1183842" y="146793"/>
                </a:lnTo>
                <a:cubicBezTo>
                  <a:pt x="1012771" y="249074"/>
                  <a:pt x="906961" y="390373"/>
                  <a:pt x="906961" y="546447"/>
                </a:cubicBezTo>
                <a:cubicBezTo>
                  <a:pt x="906961" y="702522"/>
                  <a:pt x="1012771" y="843821"/>
                  <a:pt x="1183842" y="946101"/>
                </a:cubicBezTo>
                <a:lnTo>
                  <a:pt x="1206227" y="957144"/>
                </a:lnTo>
                <a:lnTo>
                  <a:pt x="1171229" y="968501"/>
                </a:lnTo>
                <a:cubicBezTo>
                  <a:pt x="1070366" y="994008"/>
                  <a:pt x="959473" y="1008112"/>
                  <a:pt x="843069" y="1008112"/>
                </a:cubicBezTo>
                <a:cubicBezTo>
                  <a:pt x="377455" y="1008112"/>
                  <a:pt x="0" y="782438"/>
                  <a:pt x="0" y="504056"/>
                </a:cubicBezTo>
                <a:cubicBezTo>
                  <a:pt x="0" y="225674"/>
                  <a:pt x="377455" y="0"/>
                  <a:pt x="843069" y="0"/>
                </a:cubicBezTo>
                <a:close/>
              </a:path>
            </a:pathLst>
          </a:custGeom>
          <a:solidFill>
            <a:srgbClr val="FFFF00">
              <a:alpha val="51000"/>
            </a:srgbClr>
          </a:solidFill>
          <a:ln w="127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049702" y="3470804"/>
            <a:ext cx="649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dirty="0"/>
          </a:p>
        </p:txBody>
      </p:sp>
      <p:sp>
        <p:nvSpPr>
          <p:cNvPr id="42" name="矩形 41"/>
          <p:cNvSpPr/>
          <p:nvPr/>
        </p:nvSpPr>
        <p:spPr>
          <a:xfrm>
            <a:off x="1674044" y="3304698"/>
            <a:ext cx="80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dirty="0"/>
          </a:p>
        </p:txBody>
      </p:sp>
      <p:sp>
        <p:nvSpPr>
          <p:cNvPr id="43" name="矩形 42"/>
          <p:cNvSpPr/>
          <p:nvPr/>
        </p:nvSpPr>
        <p:spPr>
          <a:xfrm>
            <a:off x="2433319" y="3598469"/>
            <a:ext cx="649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4" grpId="0"/>
      <p:bldP spid="3" grpId="0"/>
      <p:bldP spid="36" grpId="0" animBg="1"/>
      <p:bldP spid="36" grpId="1" animBg="1"/>
      <p:bldP spid="35" grpId="0" animBg="1"/>
      <p:bldP spid="35" grpId="1" animBg="1"/>
      <p:bldP spid="39" grpId="0"/>
      <p:bldP spid="42" grpId="0"/>
      <p:bldP spid="4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25090" y="1502637"/>
            <a:ext cx="7565794" cy="291186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273846" y="1781120"/>
            <a:ext cx="6596308" cy="4809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倍数、分数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725090" y="744238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3748" y="3652714"/>
            <a:ext cx="5440670" cy="4809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有关的问题。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1938" y="2385264"/>
            <a:ext cx="6596308" cy="4809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学会计算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万以内的加减法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多位数乘一位数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13748" y="3011308"/>
            <a:ext cx="6437680" cy="4809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长方形、正方形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的特征，会计算周长。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 bldLvl="0" animBg="1"/>
      <p:bldP spid="10" grpId="0"/>
      <p:bldP spid="11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16" y="2292743"/>
            <a:ext cx="17989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40313" y="207615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加法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6598" y="315866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7768" y="1827238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不进位加法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36343" y="2347573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进位加法以及验算。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166847" y="1437290"/>
            <a:ext cx="216024" cy="2541904"/>
          </a:xfrm>
          <a:prstGeom prst="leftBrace">
            <a:avLst>
              <a:gd name="adj1" fmla="val 6124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993436" y="1981962"/>
            <a:ext cx="216024" cy="696373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93927" y="2851610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不退位减法、退位减法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81941" y="3389494"/>
            <a:ext cx="5599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被减数中间有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的连续退位减法以及验算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063020" y="3045439"/>
            <a:ext cx="216024" cy="688109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09896" y="377677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00003" y="1141046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87458" y="892132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两位数加两位数口算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96033" y="1412467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两位数减两位数口算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2953126" y="1046856"/>
            <a:ext cx="216024" cy="696373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13" grpId="0"/>
      <p:bldP spid="15" grpId="0" animBg="1"/>
      <p:bldP spid="16" grpId="0" animBg="1"/>
      <p:bldP spid="17" grpId="0"/>
      <p:bldP spid="18" grpId="0"/>
      <p:bldP spid="19" grpId="0" animBg="1"/>
      <p:bldP spid="20" grpId="0"/>
      <p:bldP spid="21" grpId="0"/>
      <p:bldP spid="22" grpId="0"/>
      <p:bldP spid="23" grpId="0"/>
      <p:bldP spid="2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56748" y="1647667"/>
            <a:ext cx="21044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88817" y="68884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倍的认识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48165" y="1658477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求一个数是另一个数的几倍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492959" y="1043285"/>
            <a:ext cx="216024" cy="1863060"/>
          </a:xfrm>
          <a:prstGeom prst="leftBrace">
            <a:avLst>
              <a:gd name="adj1" fmla="val 6124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40497" y="2580988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求一个数的几倍是多少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5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53311" y="2189130"/>
            <a:ext cx="15195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多位数乘一位数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1391" y="1083396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08092" y="2373797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18846" y="834482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整十、整百数乘一位数口算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27421" y="1354817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两位数乘一位数的口算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188341" y="1314229"/>
            <a:ext cx="216024" cy="2737961"/>
          </a:xfrm>
          <a:prstGeom prst="leftBrace">
            <a:avLst>
              <a:gd name="adj1" fmla="val 6124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3084514" y="989206"/>
            <a:ext cx="216024" cy="696373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15421" y="2066747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多位数乘一位数的笔算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03435" y="2604631"/>
            <a:ext cx="48269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三位数中间有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（末尾有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）的乘法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084514" y="2260576"/>
            <a:ext cx="216024" cy="688109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92618" y="3045577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估算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78284" y="344508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3592456" y="3276410"/>
            <a:ext cx="216024" cy="815572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81034" y="3486522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“归一”法解决问题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81034" y="3861148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“归总”法解决问题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3" grpId="0"/>
      <p:bldP spid="14" grpId="0"/>
      <p:bldP spid="15" grpId="0" animBg="1"/>
      <p:bldP spid="16" grpId="0" animBg="1"/>
      <p:bldP spid="17" grpId="0"/>
      <p:bldP spid="18" grpId="0"/>
      <p:bldP spid="19" grpId="0" animBg="1"/>
      <p:bldP spid="20" grpId="0"/>
      <p:bldP spid="21" grpId="0"/>
      <p:bldP spid="22" grpId="0" animBg="1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0973" y="1492302"/>
            <a:ext cx="21044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时、分、秒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49090" y="53790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秒的认识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08438" y="1507536"/>
            <a:ext cx="36166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253232" y="892344"/>
            <a:ext cx="216024" cy="1863060"/>
          </a:xfrm>
          <a:prstGeom prst="leftBrace">
            <a:avLst>
              <a:gd name="adj1" fmla="val 6124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0770" y="2430047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计算经过时间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90370" y="3525591"/>
            <a:ext cx="568829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克       千克       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571229" y="3379202"/>
            <a:ext cx="1440160" cy="456147"/>
            <a:chOff x="2843807" y="2619659"/>
            <a:chExt cx="1440160" cy="456147"/>
          </a:xfrm>
        </p:grpSpPr>
        <p:cxnSp>
          <p:nvCxnSpPr>
            <p:cNvPr id="19" name="直接箭头连接符 18"/>
            <p:cNvCxnSpPr/>
            <p:nvPr/>
          </p:nvCxnSpPr>
          <p:spPr>
            <a:xfrm>
              <a:off x="2843807" y="3075806"/>
              <a:ext cx="144016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2987824" y="2619659"/>
              <a:ext cx="96212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÷1000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49490" y="3374055"/>
            <a:ext cx="1440160" cy="456147"/>
            <a:chOff x="2843807" y="2619659"/>
            <a:chExt cx="1440160" cy="456147"/>
          </a:xfrm>
        </p:grpSpPr>
        <p:cxnSp>
          <p:nvCxnSpPr>
            <p:cNvPr id="22" name="直接箭头连接符 21"/>
            <p:cNvCxnSpPr/>
            <p:nvPr/>
          </p:nvCxnSpPr>
          <p:spPr>
            <a:xfrm>
              <a:off x="2843807" y="3075806"/>
              <a:ext cx="144016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2987824" y="2619659"/>
              <a:ext cx="96212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÷1000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39172" y="3947277"/>
            <a:ext cx="1450479" cy="400110"/>
            <a:chOff x="5111750" y="3187734"/>
            <a:chExt cx="1450479" cy="400110"/>
          </a:xfrm>
        </p:grpSpPr>
        <p:cxnSp>
          <p:nvCxnSpPr>
            <p:cNvPr id="25" name="直接箭头连接符 24"/>
            <p:cNvCxnSpPr/>
            <p:nvPr/>
          </p:nvCxnSpPr>
          <p:spPr>
            <a:xfrm flipH="1">
              <a:off x="5111750" y="3194918"/>
              <a:ext cx="1450479" cy="1183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5332352" y="3187734"/>
              <a:ext cx="96212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×1000</a:t>
              </a:r>
              <a:endPara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53153" y="3954461"/>
            <a:ext cx="1450479" cy="400110"/>
            <a:chOff x="5111750" y="3187734"/>
            <a:chExt cx="1450479" cy="400110"/>
          </a:xfrm>
        </p:grpSpPr>
        <p:cxnSp>
          <p:nvCxnSpPr>
            <p:cNvPr id="28" name="直接箭头连接符 27"/>
            <p:cNvCxnSpPr/>
            <p:nvPr/>
          </p:nvCxnSpPr>
          <p:spPr>
            <a:xfrm flipH="1">
              <a:off x="5111750" y="3194918"/>
              <a:ext cx="1450479" cy="1183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5332352" y="3187734"/>
              <a:ext cx="96212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×1000</a:t>
              </a:r>
              <a:endPara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5" grpId="0" animBg="1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499616" y="1234621"/>
            <a:ext cx="1149350" cy="574675"/>
          </a:xfrm>
          <a:prstGeom prst="parallelogram">
            <a:avLst>
              <a:gd name="adj" fmla="val 50000"/>
            </a:avLst>
          </a:prstGeom>
          <a:noFill/>
          <a:ln w="25400" cmpd="sng">
            <a:solidFill>
              <a:srgbClr val="FF0000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848378" y="1215653"/>
            <a:ext cx="607320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可以拉动，不稳定；对边相等，对角相等。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535028" y="2126682"/>
            <a:ext cx="1277938" cy="792162"/>
          </a:xfrm>
          <a:prstGeom prst="rect">
            <a:avLst/>
          </a:prstGeom>
          <a:noFill/>
          <a:ln w="25400" cmpd="sng">
            <a:solidFill>
              <a:srgbClr val="FF0000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499616" y="3069537"/>
            <a:ext cx="1348762" cy="795337"/>
          </a:xfrm>
          <a:prstGeom prst="rect">
            <a:avLst/>
          </a:prstGeom>
          <a:noFill/>
          <a:ln w="25400" cmpd="sng">
            <a:solidFill>
              <a:srgbClr val="FF0000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944753" y="2225077"/>
            <a:ext cx="568863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对边相等，四个角相等，都是直角。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848378" y="3128659"/>
            <a:ext cx="561662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四边相等，四个角相等，都是直角。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7129329" y="2284707"/>
            <a:ext cx="1944216" cy="1569660"/>
          </a:xfrm>
          <a:prstGeom prst="rect">
            <a:avLst/>
          </a:prstGeom>
          <a:solidFill>
            <a:schemeClr val="bg1"/>
          </a:solidFill>
          <a:ln w="9525">
            <a:solidFill>
              <a:srgbClr val="45988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长方形和正方形是特殊的平行四边形。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右大括号 16"/>
          <p:cNvSpPr/>
          <p:nvPr/>
        </p:nvSpPr>
        <p:spPr>
          <a:xfrm>
            <a:off x="6714245" y="2284707"/>
            <a:ext cx="415084" cy="1305617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utoUpdateAnimBg="0"/>
      <p:bldP spid="10" grpId="0" animBg="1"/>
      <p:bldP spid="13" grpId="0" animBg="1"/>
      <p:bldP spid="14" grpId="0" autoUpdateAnimBg="0"/>
      <p:bldP spid="15" grpId="0" autoUpdateAnimBg="0"/>
      <p:bldP spid="16" grpId="0" animBg="1" autoUpdateAnimBg="0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1217560" y="1068658"/>
            <a:ext cx="6828452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重叠问题的解题方法是什么？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1687" y="2017492"/>
            <a:ext cx="727588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）两部分相加后减去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的部分；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4059" y="2822835"/>
            <a:ext cx="7275882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）一部分减去重复的部分，再加上另一部分。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87871" y="775223"/>
            <a:ext cx="7681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在（   ）里填上适当的数。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31152" y="1651352"/>
            <a:ext cx="7681695" cy="2522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）米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）毫米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）分米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）秒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）吨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）时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19850" y="3508885"/>
            <a:ext cx="599379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79463" y="1768929"/>
            <a:ext cx="1253433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46072" y="2689496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86254" y="3554050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74994" y="1768929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30448" y="2685167"/>
            <a:ext cx="8890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2436</Words>
  <Application>WPS 演示</Application>
  <PresentationFormat>全屏显示(16:9)</PresentationFormat>
  <Paragraphs>384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8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等线 Light</vt:lpstr>
      <vt:lpstr>微软雅黑</vt:lpstr>
      <vt:lpstr>Arial Unicode MS</vt:lpstr>
      <vt:lpstr>Cambria Math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79</cp:revision>
  <dcterms:created xsi:type="dcterms:W3CDTF">2019-09-02T08:53:00Z</dcterms:created>
  <dcterms:modified xsi:type="dcterms:W3CDTF">2023-09-28T13:31:36Z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F035AE1078E2497F8A5C8BF57B02144D_12</vt:lpwstr>
  </property>
  <property fmtid="{D5CDD505-2E9C-101B-9397-08002B2CF9AE}" pid="3" name="KSOProductBuildVer">
    <vt:lpwstr>2052-12.1.0.15374</vt:lpwstr>
  </property>
</Properties>
</file>