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69" r:id="rId9"/>
    <p:sldId id="258" r:id="rId10"/>
    <p:sldId id="275" r:id="rId11"/>
    <p:sldId id="288" r:id="rId12"/>
    <p:sldId id="287" r:id="rId13"/>
    <p:sldId id="276" r:id="rId14"/>
    <p:sldId id="277" r:id="rId15"/>
    <p:sldId id="259" r:id="rId16"/>
    <p:sldId id="261" r:id="rId17"/>
    <p:sldId id="262" r:id="rId18"/>
    <p:sldId id="295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1"/>
      </p:cViewPr>
      <p:guideLst>
        <p:guide orient="horz" pos="163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两、三位数乘一位数（一次进位）的笔算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文本框 99"/>
          <p:cNvSpPr txBox="1"/>
          <p:nvPr/>
        </p:nvSpPr>
        <p:spPr>
          <a:xfrm>
            <a:off x="852805" y="726440"/>
            <a:ext cx="25317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9300" y="1460500"/>
            <a:ext cx="1528445" cy="618490"/>
            <a:chOff x="3018" y="2119"/>
            <a:chExt cx="1858" cy="812"/>
          </a:xfrm>
        </p:grpSpPr>
        <p:sp>
          <p:nvSpPr>
            <p:cNvPr id="21517" name="文本框 1073742907"/>
            <p:cNvSpPr txBox="1"/>
            <p:nvPr/>
          </p:nvSpPr>
          <p:spPr>
            <a:xfrm>
              <a:off x="3018" y="2129"/>
              <a:ext cx="1858" cy="80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25" name="文本框 11"/>
            <p:cNvSpPr txBox="1"/>
            <p:nvPr/>
          </p:nvSpPr>
          <p:spPr>
            <a:xfrm>
              <a:off x="3041" y="2119"/>
              <a:ext cx="1811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32×4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9560" y="1460500"/>
            <a:ext cx="1526540" cy="618490"/>
            <a:chOff x="5697" y="2119"/>
            <a:chExt cx="1856" cy="812"/>
          </a:xfrm>
        </p:grpSpPr>
        <p:sp>
          <p:nvSpPr>
            <p:cNvPr id="21518" name="文本框 2"/>
            <p:cNvSpPr txBox="1"/>
            <p:nvPr/>
          </p:nvSpPr>
          <p:spPr>
            <a:xfrm>
              <a:off x="5697" y="2129"/>
              <a:ext cx="1856" cy="80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26" name="文本框 12"/>
            <p:cNvSpPr txBox="1"/>
            <p:nvPr/>
          </p:nvSpPr>
          <p:spPr>
            <a:xfrm>
              <a:off x="5721" y="2119"/>
              <a:ext cx="1809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28×3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07915" y="1460500"/>
            <a:ext cx="1526540" cy="618490"/>
            <a:chOff x="8075" y="2119"/>
            <a:chExt cx="1856" cy="812"/>
          </a:xfrm>
        </p:grpSpPr>
        <p:sp>
          <p:nvSpPr>
            <p:cNvPr id="21519" name="文本框 3"/>
            <p:cNvSpPr txBox="1"/>
            <p:nvPr/>
          </p:nvSpPr>
          <p:spPr>
            <a:xfrm>
              <a:off x="8075" y="2129"/>
              <a:ext cx="1856" cy="80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27" name="文本框 13"/>
            <p:cNvSpPr txBox="1"/>
            <p:nvPr/>
          </p:nvSpPr>
          <p:spPr>
            <a:xfrm>
              <a:off x="8098" y="2119"/>
              <a:ext cx="1809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6×12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86905" y="1460500"/>
            <a:ext cx="1526540" cy="618490"/>
            <a:chOff x="10602" y="2119"/>
            <a:chExt cx="1856" cy="812"/>
          </a:xfrm>
        </p:grpSpPr>
        <p:sp>
          <p:nvSpPr>
            <p:cNvPr id="21520" name="文本框 4"/>
            <p:cNvSpPr txBox="1"/>
            <p:nvPr/>
          </p:nvSpPr>
          <p:spPr>
            <a:xfrm>
              <a:off x="10602" y="2129"/>
              <a:ext cx="1856" cy="80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28" name="文本框 15"/>
            <p:cNvSpPr txBox="1"/>
            <p:nvPr/>
          </p:nvSpPr>
          <p:spPr>
            <a:xfrm>
              <a:off x="10626" y="2119"/>
              <a:ext cx="1809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2×26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9300" y="3632200"/>
            <a:ext cx="1528445" cy="617855"/>
            <a:chOff x="3018" y="5036"/>
            <a:chExt cx="1858" cy="811"/>
          </a:xfrm>
        </p:grpSpPr>
        <p:sp>
          <p:nvSpPr>
            <p:cNvPr id="21521" name="文本框 6"/>
            <p:cNvSpPr txBox="1"/>
            <p:nvPr/>
          </p:nvSpPr>
          <p:spPr>
            <a:xfrm>
              <a:off x="3018" y="5047"/>
              <a:ext cx="1858" cy="80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29" name="文本框 16"/>
            <p:cNvSpPr txBox="1"/>
            <p:nvPr/>
          </p:nvSpPr>
          <p:spPr>
            <a:xfrm>
              <a:off x="3041" y="5036"/>
              <a:ext cx="1811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6×14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35910" y="3632200"/>
            <a:ext cx="1526540" cy="617855"/>
            <a:chOff x="5697" y="5036"/>
            <a:chExt cx="1856" cy="811"/>
          </a:xfrm>
        </p:grpSpPr>
        <p:sp>
          <p:nvSpPr>
            <p:cNvPr id="21522" name="文本框 8"/>
            <p:cNvSpPr txBox="1"/>
            <p:nvPr/>
          </p:nvSpPr>
          <p:spPr>
            <a:xfrm>
              <a:off x="5697" y="5047"/>
              <a:ext cx="1856" cy="80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30" name="文本框 17"/>
            <p:cNvSpPr txBox="1"/>
            <p:nvPr/>
          </p:nvSpPr>
          <p:spPr>
            <a:xfrm>
              <a:off x="5721" y="5036"/>
              <a:ext cx="1809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64×2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21250" y="3632200"/>
            <a:ext cx="1526540" cy="617855"/>
            <a:chOff x="8098" y="4969"/>
            <a:chExt cx="1856" cy="811"/>
          </a:xfrm>
        </p:grpSpPr>
        <p:sp>
          <p:nvSpPr>
            <p:cNvPr id="21523" name="文本框 9"/>
            <p:cNvSpPr txBox="1"/>
            <p:nvPr/>
          </p:nvSpPr>
          <p:spPr>
            <a:xfrm>
              <a:off x="8098" y="4980"/>
              <a:ext cx="1856" cy="80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31" name="文本框 18"/>
            <p:cNvSpPr txBox="1"/>
            <p:nvPr/>
          </p:nvSpPr>
          <p:spPr>
            <a:xfrm>
              <a:off x="8121" y="4969"/>
              <a:ext cx="1809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13×4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06590" y="3632200"/>
            <a:ext cx="1526540" cy="617855"/>
            <a:chOff x="10626" y="4969"/>
            <a:chExt cx="1856" cy="811"/>
          </a:xfrm>
        </p:grpSpPr>
        <p:sp>
          <p:nvSpPr>
            <p:cNvPr id="21524" name="文本框 10"/>
            <p:cNvSpPr txBox="1"/>
            <p:nvPr/>
          </p:nvSpPr>
          <p:spPr>
            <a:xfrm>
              <a:off x="10626" y="4980"/>
              <a:ext cx="1856" cy="80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0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/>
            <a:lstStyle/>
            <a:p>
              <a:pPr algn="just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32" name="文本框 19"/>
            <p:cNvSpPr txBox="1"/>
            <p:nvPr/>
          </p:nvSpPr>
          <p:spPr>
            <a:xfrm>
              <a:off x="10649" y="4969"/>
              <a:ext cx="1809" cy="7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24×3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521460" y="2137410"/>
            <a:ext cx="2038350" cy="14687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648460" y="2264410"/>
            <a:ext cx="2038350" cy="14687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5745480" y="2137410"/>
            <a:ext cx="2038350" cy="14687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872480" y="2264410"/>
            <a:ext cx="2038350" cy="14687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79509" y="749690"/>
            <a:ext cx="730412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一台饮水机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台饮水机多少钱？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182" y="2595563"/>
            <a:ext cx="2047028" cy="2047028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699792" y="3507854"/>
            <a:ext cx="544250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台饮水机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276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43808" y="2355726"/>
            <a:ext cx="42484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138×2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276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415255" y="676770"/>
            <a:ext cx="8313490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买一个电饭煲要花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132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元，洗衣机的价钱是电饭煲的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倍，买一个洗衣机要花多少钱？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92526" y="2926823"/>
            <a:ext cx="1536219" cy="1978859"/>
          </a:xfrm>
          <a:prstGeom prst="rect">
            <a:avLst/>
          </a:prstGeom>
        </p:spPr>
      </p:pic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1181145" y="3741585"/>
            <a:ext cx="5442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答：买一个洗衣机要花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528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63715" y="1769883"/>
            <a:ext cx="2829238" cy="1666140"/>
            <a:chOff x="2755995" y="3464402"/>
            <a:chExt cx="3478064" cy="1574379"/>
          </a:xfrm>
        </p:grpSpPr>
        <p:sp>
          <p:nvSpPr>
            <p:cNvPr id="7" name="云形标注 6"/>
            <p:cNvSpPr/>
            <p:nvPr/>
          </p:nvSpPr>
          <p:spPr>
            <a:xfrm>
              <a:off x="2755995" y="3464402"/>
              <a:ext cx="3456384" cy="1574379"/>
            </a:xfrm>
            <a:prstGeom prst="cloudCallout">
              <a:avLst>
                <a:gd name="adj1" fmla="val 27755"/>
                <a:gd name="adj2" fmla="val 49456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76974" y="3590792"/>
              <a:ext cx="3157085" cy="1417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求一个数的几倍是多少，用乘法计算。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99810" y="2809941"/>
            <a:ext cx="3794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132×4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528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4263" y="1330690"/>
            <a:ext cx="4350308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两、三位数乘一位数（一次进位）的笔算方法：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数位要对齐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从个位算起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哪一位上乘得的积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，就要向前一位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55679" y="729625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2975" y="1064260"/>
            <a:ext cx="4665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16×3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685097" y="1704070"/>
            <a:ext cx="2269826" cy="2275286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6499187" y="3159628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51"/>
          <p:cNvSpPr>
            <a:spLocks noChangeArrowheads="1"/>
          </p:cNvSpPr>
          <p:nvPr/>
        </p:nvSpPr>
        <p:spPr bwMode="auto">
          <a:xfrm>
            <a:off x="6938337" y="3147292"/>
            <a:ext cx="5762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51"/>
          <p:cNvSpPr>
            <a:spLocks noChangeArrowheads="1"/>
          </p:cNvSpPr>
          <p:nvPr/>
        </p:nvSpPr>
        <p:spPr bwMode="auto">
          <a:xfrm>
            <a:off x="5048209" y="1917675"/>
            <a:ext cx="290671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1 6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 bwMode="auto">
          <a:xfrm>
            <a:off x="6025118" y="3177407"/>
            <a:ext cx="1489482" cy="89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6451035" y="2540815"/>
            <a:ext cx="2232025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52404" y="2562912"/>
            <a:ext cx="1941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861887" y="1956632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椭圆 48"/>
          <p:cNvSpPr/>
          <p:nvPr/>
        </p:nvSpPr>
        <p:spPr>
          <a:xfrm rot="19531220">
            <a:off x="6590232" y="1920174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6595942" y="2562912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7444078" y="4093513"/>
            <a:ext cx="1534744" cy="448673"/>
          </a:xfrm>
          <a:prstGeom prst="wedgeRoundRectCallout">
            <a:avLst>
              <a:gd name="adj1" fmla="val -30386"/>
              <a:gd name="adj2" fmla="val -86680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标注 51"/>
          <p:cNvSpPr/>
          <p:nvPr/>
        </p:nvSpPr>
        <p:spPr>
          <a:xfrm>
            <a:off x="4872914" y="4099866"/>
            <a:ext cx="1949091" cy="450138"/>
          </a:xfrm>
          <a:prstGeom prst="wedgeRoundRectCallout">
            <a:avLst>
              <a:gd name="adj1" fmla="val 14619"/>
              <a:gd name="adj2" fmla="val -93409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6821805" y="978535"/>
            <a:ext cx="119824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  <p:bldP spid="25" grpId="0" bldLvl="0" animBg="1"/>
      <p:bldP spid="27" grpId="0"/>
      <p:bldP spid="28" grpId="0"/>
      <p:bldP spid="44" grpId="0"/>
      <p:bldP spid="46" grpId="0"/>
      <p:bldP spid="47" grpId="0"/>
      <p:bldP spid="48" grpId="0" bldLvl="0" animBg="1"/>
      <p:bldP spid="48" grpId="1" bldLvl="0" animBg="1"/>
      <p:bldP spid="49" grpId="0" bldLvl="0" animBg="1"/>
      <p:bldP spid="50" grpId="0"/>
      <p:bldP spid="51" grpId="0" bldLvl="0" animBg="1"/>
      <p:bldP spid="52" grpId="0" bldLvl="0" animBg="1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1681" y="537702"/>
            <a:ext cx="1160949" cy="142604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88003" y="836562"/>
            <a:ext cx="653913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笔算下面各题。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648141" y="2663838"/>
            <a:ext cx="1223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3 3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068656" y="3149613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1210698" y="314485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Line 11"/>
          <p:cNvSpPr>
            <a:spLocks noChangeShapeType="1"/>
          </p:cNvSpPr>
          <p:nvPr/>
        </p:nvSpPr>
        <p:spPr bwMode="auto">
          <a:xfrm flipV="1">
            <a:off x="1219170" y="3673488"/>
            <a:ext cx="1281286" cy="125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037614" y="362915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1618452" y="362292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855806" y="1963750"/>
            <a:ext cx="1874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33×2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2287731" y="1965338"/>
            <a:ext cx="719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3321194" y="1958988"/>
            <a:ext cx="1801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11×4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762644" y="1955813"/>
            <a:ext cx="792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4065731" y="2708288"/>
            <a:ext cx="1512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1 1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4451494" y="314485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3660619" y="314973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27"/>
          <p:cNvSpPr>
            <a:spLocks noChangeShapeType="1"/>
          </p:cNvSpPr>
          <p:nvPr/>
        </p:nvSpPr>
        <p:spPr bwMode="auto">
          <a:xfrm flipV="1">
            <a:off x="3657569" y="3640150"/>
            <a:ext cx="1362249" cy="1416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8"/>
          <p:cNvSpPr txBox="1">
            <a:spLocks noChangeArrowheads="1"/>
          </p:cNvSpPr>
          <p:nvPr/>
        </p:nvSpPr>
        <p:spPr bwMode="auto">
          <a:xfrm>
            <a:off x="4470544" y="354807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4056057" y="354978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5822796" y="1960815"/>
            <a:ext cx="1966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112×3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20"/>
          <p:cNvSpPr txBox="1">
            <a:spLocks noChangeArrowheads="1"/>
          </p:cNvSpPr>
          <p:nvPr/>
        </p:nvSpPr>
        <p:spPr bwMode="auto">
          <a:xfrm>
            <a:off x="7480146" y="1960815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6346671" y="2640265"/>
            <a:ext cx="1853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1 1 2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7181160" y="314485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5884709" y="313556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35"/>
          <p:cNvSpPr>
            <a:spLocks noChangeShapeType="1"/>
          </p:cNvSpPr>
          <p:nvPr/>
        </p:nvSpPr>
        <p:spPr bwMode="auto">
          <a:xfrm>
            <a:off x="5979959" y="3661027"/>
            <a:ext cx="1793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6"/>
          <p:cNvSpPr txBox="1">
            <a:spLocks noChangeArrowheads="1"/>
          </p:cNvSpPr>
          <p:nvPr/>
        </p:nvSpPr>
        <p:spPr bwMode="auto">
          <a:xfrm>
            <a:off x="7169541" y="3128689"/>
            <a:ext cx="5048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7"/>
          <p:cNvSpPr txBox="1">
            <a:spLocks noChangeArrowheads="1"/>
          </p:cNvSpPr>
          <p:nvPr/>
        </p:nvSpPr>
        <p:spPr bwMode="auto">
          <a:xfrm>
            <a:off x="6780133" y="360387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9"/>
          <p:cNvSpPr txBox="1">
            <a:spLocks noChangeArrowheads="1"/>
          </p:cNvSpPr>
          <p:nvPr/>
        </p:nvSpPr>
        <p:spPr bwMode="auto">
          <a:xfrm>
            <a:off x="6370447" y="360387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/>
      <p:bldP spid="23" grpId="0"/>
      <p:bldP spid="24" grpId="0"/>
      <p:bldP spid="25" grpId="0" bldLvl="0" animBg="1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 bldLvl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bldLvl="0" animBg="1"/>
      <p:bldP spid="45" grpId="0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9008" y="3029537"/>
            <a:ext cx="1629828" cy="162982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27110" y="1711147"/>
            <a:ext cx="2769170" cy="1383665"/>
            <a:chOff x="2411760" y="3437445"/>
            <a:chExt cx="3646003" cy="1383665"/>
          </a:xfrm>
        </p:grpSpPr>
        <p:sp>
          <p:nvSpPr>
            <p:cNvPr id="4" name="矩形标注 3"/>
            <p:cNvSpPr/>
            <p:nvPr/>
          </p:nvSpPr>
          <p:spPr>
            <a:xfrm>
              <a:off x="2411760" y="3465444"/>
              <a:ext cx="3646003" cy="1327874"/>
            </a:xfrm>
            <a:prstGeom prst="wedgeRoundRectCallout">
              <a:avLst/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38088" y="3437445"/>
              <a:ext cx="3078865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举手回答：应该用什么法计算？怎样列式？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187000" y="3547872"/>
            <a:ext cx="62646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一套连环画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本，王老师一共买了多少本连环画？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74165" y="678877"/>
            <a:ext cx="4595773" cy="2763095"/>
            <a:chOff x="4009725" y="935417"/>
            <a:chExt cx="4595773" cy="2763095"/>
          </a:xfrm>
        </p:grpSpPr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9725" y="935417"/>
              <a:ext cx="4392368" cy="2763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7090630" y="1023356"/>
              <a:ext cx="1514868" cy="462893"/>
            </a:xfrm>
            <a:prstGeom prst="wedgeRoundRectCallout">
              <a:avLst>
                <a:gd name="adj1" fmla="val -20569"/>
                <a:gd name="adj2" fmla="val 97589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我买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套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3684" y="2937172"/>
            <a:ext cx="1708608" cy="1708608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857861" y="1678602"/>
            <a:ext cx="2762309" cy="1129030"/>
            <a:chOff x="2963375" y="3398899"/>
            <a:chExt cx="3042041" cy="1068463"/>
          </a:xfrm>
        </p:grpSpPr>
        <p:sp>
          <p:nvSpPr>
            <p:cNvPr id="202" name="矩形标注 201"/>
            <p:cNvSpPr/>
            <p:nvPr/>
          </p:nvSpPr>
          <p:spPr>
            <a:xfrm>
              <a:off x="3020718" y="3398899"/>
              <a:ext cx="2842674" cy="1068463"/>
            </a:xfrm>
            <a:prstGeom prst="wedgeRoundRectCallout">
              <a:avLst>
                <a:gd name="adj1" fmla="val -683"/>
                <a:gd name="adj2" fmla="val 6844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963375" y="3492077"/>
              <a:ext cx="3042041" cy="90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是多少，用（    ）计算。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634857" y="670213"/>
            <a:ext cx="80032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一套连环画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本，王老师买了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套，一共买了多少本连环画？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36"/>
          <p:cNvSpPr txBox="1">
            <a:spLocks noChangeArrowheads="1"/>
          </p:cNvSpPr>
          <p:nvPr/>
        </p:nvSpPr>
        <p:spPr bwMode="auto">
          <a:xfrm flipH="1">
            <a:off x="6626942" y="2121336"/>
            <a:ext cx="114909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357728" y="1068806"/>
            <a:ext cx="4233672" cy="9172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3866092" y="1257129"/>
            <a:ext cx="31361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47625" y="1933951"/>
            <a:ext cx="2565224" cy="703877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85" y="1861857"/>
            <a:ext cx="507775" cy="66441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876" y="2028183"/>
            <a:ext cx="277448" cy="53355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426" y="2028183"/>
            <a:ext cx="277448" cy="53355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916" y="2028183"/>
            <a:ext cx="277448" cy="53355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466" y="2028183"/>
            <a:ext cx="277448" cy="53355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726" y="2028183"/>
            <a:ext cx="277448" cy="53355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276" y="2028183"/>
            <a:ext cx="277448" cy="533554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2147625" y="2710127"/>
            <a:ext cx="2565224" cy="703877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85" y="2638033"/>
            <a:ext cx="507775" cy="664418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876" y="2804359"/>
            <a:ext cx="277448" cy="533554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426" y="2804359"/>
            <a:ext cx="277448" cy="53355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916" y="2804359"/>
            <a:ext cx="277448" cy="53355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466" y="2804359"/>
            <a:ext cx="277448" cy="53355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726" y="2804359"/>
            <a:ext cx="277448" cy="53355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276" y="2804359"/>
            <a:ext cx="277448" cy="533554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2138876" y="3463004"/>
            <a:ext cx="2565224" cy="703877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36" y="3390910"/>
            <a:ext cx="507775" cy="66441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127" y="3557236"/>
            <a:ext cx="277448" cy="533554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677" y="3557236"/>
            <a:ext cx="277448" cy="533554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167" y="3557236"/>
            <a:ext cx="277448" cy="533554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717" y="3557236"/>
            <a:ext cx="277448" cy="533554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77" y="3557236"/>
            <a:ext cx="277448" cy="533554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527" y="3557236"/>
            <a:ext cx="277448" cy="533554"/>
          </a:xfrm>
          <a:prstGeom prst="rect">
            <a:avLst/>
          </a:prstGeom>
        </p:spPr>
      </p:pic>
      <p:sp>
        <p:nvSpPr>
          <p:cNvPr id="67" name="任意多边形 66"/>
          <p:cNvSpPr/>
          <p:nvPr/>
        </p:nvSpPr>
        <p:spPr>
          <a:xfrm>
            <a:off x="2107390" y="2716089"/>
            <a:ext cx="2507618" cy="1395830"/>
          </a:xfrm>
          <a:custGeom>
            <a:avLst/>
            <a:gdLst>
              <a:gd name="connsiteX0" fmla="*/ 301752 w 2852928"/>
              <a:gd name="connsiteY0" fmla="*/ 18288 h 2084832"/>
              <a:gd name="connsiteX1" fmla="*/ 2002536 w 2852928"/>
              <a:gd name="connsiteY1" fmla="*/ 0 h 2084832"/>
              <a:gd name="connsiteX2" fmla="*/ 1627632 w 2852928"/>
              <a:gd name="connsiteY2" fmla="*/ 1024128 h 2084832"/>
              <a:gd name="connsiteX3" fmla="*/ 2852928 w 2852928"/>
              <a:gd name="connsiteY3" fmla="*/ 1033272 h 2084832"/>
              <a:gd name="connsiteX4" fmla="*/ 2816352 w 2852928"/>
              <a:gd name="connsiteY4" fmla="*/ 2084832 h 2084832"/>
              <a:gd name="connsiteX5" fmla="*/ 0 w 2852928"/>
              <a:gd name="connsiteY5" fmla="*/ 2075688 h 2084832"/>
              <a:gd name="connsiteX6" fmla="*/ 36576 w 2852928"/>
              <a:gd name="connsiteY6" fmla="*/ 27432 h 2084832"/>
              <a:gd name="connsiteX7" fmla="*/ 365760 w 2852928"/>
              <a:gd name="connsiteY7" fmla="*/ 27432 h 2084832"/>
              <a:gd name="connsiteX8" fmla="*/ 365760 w 2852928"/>
              <a:gd name="connsiteY8" fmla="*/ 36576 h 208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2928" h="2084832">
                <a:moveTo>
                  <a:pt x="301752" y="18288"/>
                </a:moveTo>
                <a:lnTo>
                  <a:pt x="2002536" y="0"/>
                </a:lnTo>
                <a:lnTo>
                  <a:pt x="1627632" y="1024128"/>
                </a:lnTo>
                <a:lnTo>
                  <a:pt x="2852928" y="1033272"/>
                </a:lnTo>
                <a:lnTo>
                  <a:pt x="2816352" y="2084832"/>
                </a:lnTo>
                <a:lnTo>
                  <a:pt x="0" y="2075688"/>
                </a:lnTo>
                <a:lnTo>
                  <a:pt x="36576" y="27432"/>
                </a:lnTo>
                <a:lnTo>
                  <a:pt x="365760" y="27432"/>
                </a:lnTo>
                <a:lnTo>
                  <a:pt x="365760" y="36576"/>
                </a:lnTo>
              </a:path>
            </a:pathLst>
          </a:cu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511" y="4118197"/>
            <a:ext cx="507775" cy="664418"/>
          </a:xfrm>
          <a:prstGeom prst="rect">
            <a:avLst/>
          </a:prstGeom>
        </p:spPr>
      </p:pic>
      <p:sp>
        <p:nvSpPr>
          <p:cNvPr id="69" name="左大括号 68"/>
          <p:cNvSpPr/>
          <p:nvPr/>
        </p:nvSpPr>
        <p:spPr>
          <a:xfrm rot="10800000">
            <a:off x="4848667" y="2267280"/>
            <a:ext cx="233496" cy="2391447"/>
          </a:xfrm>
          <a:prstGeom prst="leftBrace">
            <a:avLst>
              <a:gd name="adj1" fmla="val 7083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5082540" y="3121660"/>
            <a:ext cx="605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0" grpId="0" bldLvl="0" animBg="1"/>
      <p:bldP spid="39" grpId="0"/>
      <p:bldP spid="41" grpId="0" bldLvl="0" animBg="1"/>
      <p:bldP spid="51" grpId="0" bldLvl="0" animBg="1"/>
      <p:bldP spid="59" grpId="0" bldLvl="0" animBg="1"/>
      <p:bldP spid="67" grpId="0" bldLvl="0" animBg="1"/>
      <p:bldP spid="67" grpId="1" bldLvl="0" animBg="1"/>
      <p:bldP spid="69" grpId="0" bldLvl="0" animBg="1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942206" y="656350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16×3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475656" y="650304"/>
            <a:ext cx="313615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357210" y="1359545"/>
            <a:ext cx="2952328" cy="638287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相同数位对齐；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57210" y="2207439"/>
            <a:ext cx="2952328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从个位乘起；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357210" y="3082426"/>
            <a:ext cx="2952328" cy="1245709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分别与两位数每一位上的数相乘，满十向前一位进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06026" y="2595563"/>
            <a:ext cx="2429536" cy="2429536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868537" y="1439149"/>
            <a:ext cx="2416070" cy="3169412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2612680" y="3324375"/>
            <a:ext cx="11966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51"/>
          <p:cNvSpPr>
            <a:spLocks noChangeArrowheads="1"/>
          </p:cNvSpPr>
          <p:nvPr/>
        </p:nvSpPr>
        <p:spPr bwMode="auto">
          <a:xfrm>
            <a:off x="3894801" y="2977128"/>
            <a:ext cx="293857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6×3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51"/>
          <p:cNvSpPr>
            <a:spLocks noChangeArrowheads="1"/>
          </p:cNvSpPr>
          <p:nvPr/>
        </p:nvSpPr>
        <p:spPr bwMode="auto">
          <a:xfrm>
            <a:off x="2602108" y="2884496"/>
            <a:ext cx="81814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1 8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1383935" y="1642475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 bwMode="auto">
          <a:xfrm flipV="1">
            <a:off x="2148991" y="2890710"/>
            <a:ext cx="1443593" cy="96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51"/>
          <p:cNvSpPr>
            <a:spLocks noChangeArrowheads="1"/>
          </p:cNvSpPr>
          <p:nvPr/>
        </p:nvSpPr>
        <p:spPr bwMode="auto">
          <a:xfrm>
            <a:off x="2590295" y="2281802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11739" y="2414930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3421888" y="3220001"/>
            <a:ext cx="472913" cy="192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2942284" y="1745181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 rot="19531220">
            <a:off x="2680737" y="1631888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51"/>
          <p:cNvSpPr>
            <a:spLocks noChangeArrowheads="1"/>
          </p:cNvSpPr>
          <p:nvPr/>
        </p:nvSpPr>
        <p:spPr bwMode="auto">
          <a:xfrm>
            <a:off x="3826813" y="3402233"/>
            <a:ext cx="293857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10×3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3485280" y="3666007"/>
            <a:ext cx="409521" cy="46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 flipV="1">
            <a:off x="2050894" y="3976157"/>
            <a:ext cx="1510583" cy="95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51"/>
          <p:cNvSpPr>
            <a:spLocks noChangeArrowheads="1"/>
          </p:cNvSpPr>
          <p:nvPr/>
        </p:nvSpPr>
        <p:spPr bwMode="auto">
          <a:xfrm>
            <a:off x="3026915" y="3897672"/>
            <a:ext cx="576263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1"/>
          <p:cNvSpPr>
            <a:spLocks noChangeArrowheads="1"/>
          </p:cNvSpPr>
          <p:nvPr/>
        </p:nvSpPr>
        <p:spPr bwMode="auto">
          <a:xfrm>
            <a:off x="2616487" y="3897671"/>
            <a:ext cx="576263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987132" y="3423607"/>
            <a:ext cx="447758" cy="458234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3" grpId="0" bldLvl="0" animBg="1"/>
      <p:bldP spid="23" grpId="0" bldLvl="0" animBg="1"/>
      <p:bldP spid="26" grpId="0" bldLvl="0" animBg="1"/>
      <p:bldP spid="17" grpId="0" bldLvl="0" animBg="1"/>
      <p:bldP spid="18" grpId="0"/>
      <p:bldP spid="29" grpId="0"/>
      <p:bldP spid="30" grpId="0"/>
      <p:bldP spid="31" grpId="0"/>
      <p:bldP spid="33" grpId="0"/>
      <p:bldP spid="34" grpId="0"/>
      <p:bldP spid="36" grpId="0" bldLvl="0" animBg="1"/>
      <p:bldP spid="36" grpId="1" bldLvl="0" animBg="1"/>
      <p:bldP spid="37" grpId="0" bldLvl="0" animBg="1"/>
      <p:bldP spid="38" grpId="0"/>
      <p:bldP spid="41" grpId="0"/>
      <p:bldP spid="42" grpId="0"/>
      <p:bldP spid="4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886009" y="654604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16×3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469467" y="648558"/>
            <a:ext cx="313615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9600" y="3014965"/>
            <a:ext cx="1941752" cy="1894322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798052" y="1430259"/>
            <a:ext cx="2416070" cy="3169412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2542195" y="3315485"/>
            <a:ext cx="11966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51"/>
          <p:cNvSpPr>
            <a:spLocks noChangeArrowheads="1"/>
          </p:cNvSpPr>
          <p:nvPr/>
        </p:nvSpPr>
        <p:spPr bwMode="auto">
          <a:xfrm>
            <a:off x="2531623" y="2875606"/>
            <a:ext cx="81814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1 8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1313450" y="1633585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 bwMode="auto">
          <a:xfrm flipV="1">
            <a:off x="2078506" y="2881820"/>
            <a:ext cx="1443593" cy="96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51"/>
          <p:cNvSpPr>
            <a:spLocks noChangeArrowheads="1"/>
          </p:cNvSpPr>
          <p:nvPr/>
        </p:nvSpPr>
        <p:spPr bwMode="auto">
          <a:xfrm>
            <a:off x="2519810" y="2272912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41254" y="2406040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 bwMode="auto">
          <a:xfrm flipV="1">
            <a:off x="1980409" y="3967267"/>
            <a:ext cx="1510583" cy="95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51"/>
          <p:cNvSpPr>
            <a:spLocks noChangeArrowheads="1"/>
          </p:cNvSpPr>
          <p:nvPr/>
        </p:nvSpPr>
        <p:spPr bwMode="auto">
          <a:xfrm>
            <a:off x="2956430" y="3888782"/>
            <a:ext cx="576263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1"/>
          <p:cNvSpPr>
            <a:spLocks noChangeArrowheads="1"/>
          </p:cNvSpPr>
          <p:nvPr/>
        </p:nvSpPr>
        <p:spPr bwMode="auto">
          <a:xfrm>
            <a:off x="2546002" y="3888781"/>
            <a:ext cx="576263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916647" y="3414717"/>
            <a:ext cx="447758" cy="458234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313622" y="1633585"/>
            <a:ext cx="2269826" cy="2275286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6127712" y="3089143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51"/>
          <p:cNvSpPr>
            <a:spLocks noChangeArrowheads="1"/>
          </p:cNvSpPr>
          <p:nvPr/>
        </p:nvSpPr>
        <p:spPr bwMode="auto">
          <a:xfrm>
            <a:off x="6566862" y="3076807"/>
            <a:ext cx="5762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51"/>
          <p:cNvSpPr>
            <a:spLocks noChangeArrowheads="1"/>
          </p:cNvSpPr>
          <p:nvPr/>
        </p:nvSpPr>
        <p:spPr bwMode="auto">
          <a:xfrm>
            <a:off x="4676734" y="1847190"/>
            <a:ext cx="290671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1 6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 bwMode="auto">
          <a:xfrm>
            <a:off x="5653643" y="3106922"/>
            <a:ext cx="1489482" cy="89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6079560" y="2470330"/>
            <a:ext cx="2232025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880929" y="2492427"/>
            <a:ext cx="1941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490412" y="1886147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椭圆 48"/>
          <p:cNvSpPr/>
          <p:nvPr/>
        </p:nvSpPr>
        <p:spPr>
          <a:xfrm rot="19531220">
            <a:off x="6218757" y="1849689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6224467" y="2492427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7072603" y="4023028"/>
            <a:ext cx="1534744" cy="448673"/>
          </a:xfrm>
          <a:prstGeom prst="wedgeRoundRectCallout">
            <a:avLst>
              <a:gd name="adj1" fmla="val -65472"/>
              <a:gd name="adj2" fmla="val -12744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标注 51"/>
          <p:cNvSpPr/>
          <p:nvPr/>
        </p:nvSpPr>
        <p:spPr>
          <a:xfrm>
            <a:off x="4501439" y="4029381"/>
            <a:ext cx="1949091" cy="450138"/>
          </a:xfrm>
          <a:prstGeom prst="wedgeRoundRectCallout">
            <a:avLst>
              <a:gd name="adj1" fmla="val 39119"/>
              <a:gd name="adj2" fmla="val -134037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圆角矩形标注 52"/>
          <p:cNvSpPr/>
          <p:nvPr/>
        </p:nvSpPr>
        <p:spPr>
          <a:xfrm>
            <a:off x="3542615" y="3272657"/>
            <a:ext cx="1353808" cy="616123"/>
          </a:xfrm>
          <a:prstGeom prst="wedgeRoundRectCallout">
            <a:avLst>
              <a:gd name="adj1" fmla="val -65362"/>
              <a:gd name="adj2" fmla="val 3112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可以省略不写。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4069467" y="641414"/>
            <a:ext cx="313615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5" grpId="0" bldLvl="0" animBg="1"/>
      <p:bldP spid="27" grpId="0"/>
      <p:bldP spid="28" grpId="0"/>
      <p:bldP spid="44" grpId="0"/>
      <p:bldP spid="46" grpId="0"/>
      <p:bldP spid="47" grpId="0"/>
      <p:bldP spid="48" grpId="0" bldLvl="0" animBg="1"/>
      <p:bldP spid="48" grpId="1" bldLvl="0" animBg="1"/>
      <p:bldP spid="49" grpId="0" bldLvl="0" animBg="1"/>
      <p:bldP spid="50" grpId="0"/>
      <p:bldP spid="51" grpId="0" bldLvl="0" animBg="1"/>
      <p:bldP spid="52" grpId="0" bldLvl="0" animBg="1"/>
      <p:bldP spid="53" grpId="0" bldLvl="0" animBg="1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45461" y="434571"/>
            <a:ext cx="1801812" cy="1801812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596727" y="705355"/>
            <a:ext cx="26564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713303" y="2695943"/>
            <a:ext cx="1223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133818" y="318171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275860" y="317695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V="1">
            <a:off x="1284332" y="3705593"/>
            <a:ext cx="1281286" cy="125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102776" y="3661263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1268805" y="3653237"/>
            <a:ext cx="11417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920968" y="1995855"/>
            <a:ext cx="1874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72×4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2352892" y="1997443"/>
            <a:ext cx="1021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3386356" y="1991093"/>
            <a:ext cx="1801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93×2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827806" y="1987918"/>
            <a:ext cx="950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4130893" y="2740393"/>
            <a:ext cx="1512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9 3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4516656" y="317695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26"/>
          <p:cNvSpPr txBox="1">
            <a:spLocks noChangeArrowheads="1"/>
          </p:cNvSpPr>
          <p:nvPr/>
        </p:nvSpPr>
        <p:spPr bwMode="auto">
          <a:xfrm>
            <a:off x="3725781" y="318183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 flipV="1">
            <a:off x="3722731" y="3672255"/>
            <a:ext cx="1362249" cy="1416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4535706" y="358018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3736649" y="3585310"/>
            <a:ext cx="8703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9"/>
          <p:cNvSpPr txBox="1">
            <a:spLocks noChangeArrowheads="1"/>
          </p:cNvSpPr>
          <p:nvPr/>
        </p:nvSpPr>
        <p:spPr bwMode="auto">
          <a:xfrm>
            <a:off x="5887958" y="1992920"/>
            <a:ext cx="1966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512×4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7545308" y="1992920"/>
            <a:ext cx="13471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2048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32"/>
          <p:cNvSpPr txBox="1">
            <a:spLocks noChangeArrowheads="1"/>
          </p:cNvSpPr>
          <p:nvPr/>
        </p:nvSpPr>
        <p:spPr bwMode="auto">
          <a:xfrm>
            <a:off x="6411833" y="2672370"/>
            <a:ext cx="1853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5 1 2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33"/>
          <p:cNvSpPr txBox="1">
            <a:spLocks noChangeArrowheads="1"/>
          </p:cNvSpPr>
          <p:nvPr/>
        </p:nvSpPr>
        <p:spPr bwMode="auto">
          <a:xfrm>
            <a:off x="7246322" y="317695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34"/>
          <p:cNvSpPr txBox="1">
            <a:spLocks noChangeArrowheads="1"/>
          </p:cNvSpPr>
          <p:nvPr/>
        </p:nvSpPr>
        <p:spPr bwMode="auto">
          <a:xfrm>
            <a:off x="5949871" y="316767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Line 35"/>
          <p:cNvSpPr>
            <a:spLocks noChangeShapeType="1"/>
          </p:cNvSpPr>
          <p:nvPr/>
        </p:nvSpPr>
        <p:spPr bwMode="auto">
          <a:xfrm>
            <a:off x="6045121" y="3693132"/>
            <a:ext cx="1793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36"/>
          <p:cNvSpPr txBox="1">
            <a:spLocks noChangeArrowheads="1"/>
          </p:cNvSpPr>
          <p:nvPr/>
        </p:nvSpPr>
        <p:spPr bwMode="auto">
          <a:xfrm>
            <a:off x="7254981" y="3635982"/>
            <a:ext cx="504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37"/>
          <p:cNvSpPr txBox="1">
            <a:spLocks noChangeArrowheads="1"/>
          </p:cNvSpPr>
          <p:nvPr/>
        </p:nvSpPr>
        <p:spPr bwMode="auto">
          <a:xfrm>
            <a:off x="6845295" y="363598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6045121" y="3635982"/>
            <a:ext cx="8953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 bldLvl="0" animBg="1"/>
      <p:bldP spid="24" grpId="0"/>
      <p:bldP spid="25" grpId="0"/>
      <p:bldP spid="27" grpId="0"/>
      <p:bldP spid="29" grpId="0"/>
      <p:bldP spid="30" grpId="0"/>
      <p:bldP spid="31" grpId="0"/>
      <p:bldP spid="32" grpId="0"/>
      <p:bldP spid="33" grpId="0" bldLvl="0" animBg="1"/>
      <p:bldP spid="34" grpId="0"/>
      <p:bldP spid="35" grpId="0"/>
      <p:bldP spid="55" grpId="0"/>
      <p:bldP spid="56" grpId="0"/>
      <p:bldP spid="57" grpId="0"/>
      <p:bldP spid="58" grpId="0"/>
      <p:bldP spid="59" grpId="0" bldLvl="0" animBg="1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89282" y="2778441"/>
            <a:ext cx="1688800" cy="1688800"/>
          </a:xfrm>
          <a:prstGeom prst="rect">
            <a:avLst/>
          </a:prstGeom>
        </p:spPr>
      </p:pic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502452" y="811496"/>
            <a:ext cx="687487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算一算。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70989" y="961426"/>
            <a:ext cx="2993772" cy="1952216"/>
            <a:chOff x="2755995" y="3464402"/>
            <a:chExt cx="3456384" cy="1574379"/>
          </a:xfrm>
        </p:grpSpPr>
        <p:sp>
          <p:nvSpPr>
            <p:cNvPr id="51" name="云形标注 50"/>
            <p:cNvSpPr/>
            <p:nvPr/>
          </p:nvSpPr>
          <p:spPr>
            <a:xfrm>
              <a:off x="2755995" y="3464402"/>
              <a:ext cx="3456384" cy="1574379"/>
            </a:xfrm>
            <a:prstGeom prst="cloudCallout">
              <a:avLst>
                <a:gd name="adj1" fmla="val 6212"/>
                <a:gd name="adj2" fmla="val 51889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032012" y="3633451"/>
              <a:ext cx="3157086" cy="968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一位数分别与多位数每一位上的数相乘，满几十向前一位进几。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Group 52"/>
          <p:cNvGrpSpPr/>
          <p:nvPr/>
        </p:nvGrpSpPr>
        <p:grpSpPr bwMode="auto">
          <a:xfrm>
            <a:off x="550810" y="2052076"/>
            <a:ext cx="1864940" cy="1204913"/>
            <a:chOff x="761" y="1670"/>
            <a:chExt cx="1039" cy="759"/>
          </a:xfrm>
        </p:grpSpPr>
        <p:sp>
          <p:nvSpPr>
            <p:cNvPr id="30" name="Text Box 48"/>
            <p:cNvSpPr txBox="1">
              <a:spLocks noChangeArrowheads="1"/>
            </p:cNvSpPr>
            <p:nvPr/>
          </p:nvSpPr>
          <p:spPr bwMode="auto">
            <a:xfrm>
              <a:off x="1033" y="1670"/>
              <a:ext cx="767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2 7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50"/>
            <p:cNvSpPr txBox="1">
              <a:spLocks noChangeArrowheads="1"/>
            </p:cNvSpPr>
            <p:nvPr/>
          </p:nvSpPr>
          <p:spPr bwMode="auto">
            <a:xfrm>
              <a:off x="1226" y="2050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51"/>
            <p:cNvSpPr txBox="1">
              <a:spLocks noChangeArrowheads="1"/>
            </p:cNvSpPr>
            <p:nvPr/>
          </p:nvSpPr>
          <p:spPr bwMode="auto">
            <a:xfrm>
              <a:off x="761" y="2080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Line 52"/>
            <p:cNvSpPr>
              <a:spLocks noChangeShapeType="1"/>
            </p:cNvSpPr>
            <p:nvPr/>
          </p:nvSpPr>
          <p:spPr bwMode="auto">
            <a:xfrm flipV="1">
              <a:off x="761" y="2376"/>
              <a:ext cx="678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Group 55"/>
          <p:cNvGrpSpPr/>
          <p:nvPr/>
        </p:nvGrpSpPr>
        <p:grpSpPr bwMode="auto">
          <a:xfrm>
            <a:off x="988960" y="2806139"/>
            <a:ext cx="926188" cy="920750"/>
            <a:chOff x="1037" y="2145"/>
            <a:chExt cx="516" cy="580"/>
          </a:xfrm>
        </p:grpSpPr>
        <p:sp>
          <p:nvSpPr>
            <p:cNvPr id="36" name="Text Box 48"/>
            <p:cNvSpPr txBox="1">
              <a:spLocks noChangeArrowheads="1"/>
            </p:cNvSpPr>
            <p:nvPr/>
          </p:nvSpPr>
          <p:spPr bwMode="auto">
            <a:xfrm>
              <a:off x="1059" y="2145"/>
              <a:ext cx="31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53"/>
            <p:cNvSpPr txBox="1">
              <a:spLocks noChangeArrowheads="1"/>
            </p:cNvSpPr>
            <p:nvPr/>
          </p:nvSpPr>
          <p:spPr bwMode="auto">
            <a:xfrm>
              <a:off x="1235" y="2376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54"/>
            <p:cNvSpPr txBox="1">
              <a:spLocks noChangeArrowheads="1"/>
            </p:cNvSpPr>
            <p:nvPr/>
          </p:nvSpPr>
          <p:spPr bwMode="auto">
            <a:xfrm>
              <a:off x="1037" y="2371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53"/>
          <p:cNvGrpSpPr/>
          <p:nvPr/>
        </p:nvGrpSpPr>
        <p:grpSpPr bwMode="auto">
          <a:xfrm>
            <a:off x="2429692" y="2056839"/>
            <a:ext cx="2256237" cy="1119188"/>
            <a:chOff x="2405" y="1665"/>
            <a:chExt cx="1257" cy="705"/>
          </a:xfrm>
        </p:grpSpPr>
        <p:sp>
          <p:nvSpPr>
            <p:cNvPr id="40" name="Text Box 55"/>
            <p:cNvSpPr txBox="1">
              <a:spLocks noChangeArrowheads="1"/>
            </p:cNvSpPr>
            <p:nvPr/>
          </p:nvSpPr>
          <p:spPr bwMode="auto">
            <a:xfrm>
              <a:off x="2618" y="1665"/>
              <a:ext cx="104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5 1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56"/>
            <p:cNvSpPr txBox="1">
              <a:spLocks noChangeArrowheads="1"/>
            </p:cNvSpPr>
            <p:nvPr/>
          </p:nvSpPr>
          <p:spPr bwMode="auto">
            <a:xfrm>
              <a:off x="2830" y="2012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57"/>
            <p:cNvSpPr txBox="1">
              <a:spLocks noChangeArrowheads="1"/>
            </p:cNvSpPr>
            <p:nvPr/>
          </p:nvSpPr>
          <p:spPr bwMode="auto">
            <a:xfrm>
              <a:off x="2405" y="2021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58"/>
            <p:cNvSpPr>
              <a:spLocks noChangeShapeType="1"/>
            </p:cNvSpPr>
            <p:nvPr/>
          </p:nvSpPr>
          <p:spPr bwMode="auto">
            <a:xfrm>
              <a:off x="2405" y="2361"/>
              <a:ext cx="70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Group 54"/>
          <p:cNvGrpSpPr/>
          <p:nvPr/>
        </p:nvGrpSpPr>
        <p:grpSpPr bwMode="auto">
          <a:xfrm>
            <a:off x="4342566" y="2048682"/>
            <a:ext cx="2369317" cy="1106488"/>
            <a:chOff x="3970" y="1653"/>
            <a:chExt cx="1320" cy="697"/>
          </a:xfrm>
        </p:grpSpPr>
        <p:sp>
          <p:nvSpPr>
            <p:cNvPr id="45" name="Text Box 61"/>
            <p:cNvSpPr txBox="1">
              <a:spLocks noChangeArrowheads="1"/>
            </p:cNvSpPr>
            <p:nvPr/>
          </p:nvSpPr>
          <p:spPr bwMode="auto">
            <a:xfrm>
              <a:off x="4156" y="1653"/>
              <a:ext cx="113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5 1 2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62"/>
            <p:cNvSpPr txBox="1">
              <a:spLocks noChangeArrowheads="1"/>
            </p:cNvSpPr>
            <p:nvPr/>
          </p:nvSpPr>
          <p:spPr bwMode="auto">
            <a:xfrm>
              <a:off x="4581" y="1981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63"/>
            <p:cNvSpPr txBox="1">
              <a:spLocks noChangeArrowheads="1"/>
            </p:cNvSpPr>
            <p:nvPr/>
          </p:nvSpPr>
          <p:spPr bwMode="auto">
            <a:xfrm>
              <a:off x="4006" y="1967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64"/>
            <p:cNvSpPr>
              <a:spLocks noChangeShapeType="1"/>
            </p:cNvSpPr>
            <p:nvPr/>
          </p:nvSpPr>
          <p:spPr bwMode="auto">
            <a:xfrm>
              <a:off x="3970" y="2345"/>
              <a:ext cx="929" cy="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56"/>
          <p:cNvGrpSpPr/>
          <p:nvPr/>
        </p:nvGrpSpPr>
        <p:grpSpPr bwMode="auto">
          <a:xfrm>
            <a:off x="2337675" y="3158566"/>
            <a:ext cx="1464669" cy="571501"/>
            <a:chOff x="2357" y="2335"/>
            <a:chExt cx="816" cy="360"/>
          </a:xfrm>
        </p:grpSpPr>
        <p:sp>
          <p:nvSpPr>
            <p:cNvPr id="55" name="Text Box 59"/>
            <p:cNvSpPr txBox="1">
              <a:spLocks noChangeArrowheads="1"/>
            </p:cNvSpPr>
            <p:nvPr/>
          </p:nvSpPr>
          <p:spPr bwMode="auto">
            <a:xfrm>
              <a:off x="2855" y="2346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60"/>
            <p:cNvSpPr txBox="1">
              <a:spLocks noChangeArrowheads="1"/>
            </p:cNvSpPr>
            <p:nvPr/>
          </p:nvSpPr>
          <p:spPr bwMode="auto">
            <a:xfrm>
              <a:off x="2607" y="2337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60"/>
            <p:cNvSpPr txBox="1">
              <a:spLocks noChangeArrowheads="1"/>
            </p:cNvSpPr>
            <p:nvPr/>
          </p:nvSpPr>
          <p:spPr bwMode="auto">
            <a:xfrm>
              <a:off x="2357" y="2335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Group 57"/>
          <p:cNvGrpSpPr/>
          <p:nvPr/>
        </p:nvGrpSpPr>
        <p:grpSpPr bwMode="auto">
          <a:xfrm>
            <a:off x="4258821" y="3151997"/>
            <a:ext cx="1805707" cy="561976"/>
            <a:chOff x="3943" y="2330"/>
            <a:chExt cx="1006" cy="354"/>
          </a:xfrm>
        </p:grpSpPr>
        <p:sp>
          <p:nvSpPr>
            <p:cNvPr id="59" name="Text Box 65"/>
            <p:cNvSpPr txBox="1">
              <a:spLocks noChangeArrowheads="1"/>
            </p:cNvSpPr>
            <p:nvPr/>
          </p:nvSpPr>
          <p:spPr bwMode="auto">
            <a:xfrm>
              <a:off x="4631" y="2335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 Box 66"/>
            <p:cNvSpPr txBox="1">
              <a:spLocks noChangeArrowheads="1"/>
            </p:cNvSpPr>
            <p:nvPr/>
          </p:nvSpPr>
          <p:spPr bwMode="auto">
            <a:xfrm>
              <a:off x="4409" y="2333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 Box 67"/>
            <p:cNvSpPr txBox="1">
              <a:spLocks noChangeArrowheads="1"/>
            </p:cNvSpPr>
            <p:nvPr/>
          </p:nvSpPr>
          <p:spPr bwMode="auto">
            <a:xfrm>
              <a:off x="4176" y="2330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 Box 67"/>
            <p:cNvSpPr txBox="1">
              <a:spLocks noChangeArrowheads="1"/>
            </p:cNvSpPr>
            <p:nvPr/>
          </p:nvSpPr>
          <p:spPr bwMode="auto">
            <a:xfrm>
              <a:off x="3943" y="2330"/>
              <a:ext cx="3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3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600075" y="513241"/>
            <a:ext cx="758507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57505" marR="0" lvl="0" indent="-357505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选一选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7505" marR="0" lvl="0" indent="-357505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(1)27×3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的积是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7505" marR="0" lvl="0" indent="6350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C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D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7505" marR="0" lvl="0" indent="-357505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两位数乘一位数，积是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7505" marR="0" lvl="0" indent="6350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．两位数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	B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．三位数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7505" marR="0" lvl="0" indent="6350" algn="just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．两位数或三位数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D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．无法确定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3937635" y="1389698"/>
            <a:ext cx="4921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5748338" y="2856548"/>
            <a:ext cx="4635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Application>WPS 演示</Application>
  <PresentationFormat>全屏显示(16:9)</PresentationFormat>
  <Paragraphs>322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Calibri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55</cp:revision>
  <dcterms:created xsi:type="dcterms:W3CDTF">2019-09-02T08:53:00Z</dcterms:created>
  <dcterms:modified xsi:type="dcterms:W3CDTF">2023-09-28T13:38:37Z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46DB4DFB4F9D4BBDB3A582167FCE4DC6_12</vt:lpwstr>
  </property>
</Properties>
</file>