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Lst>
  <p:notesMasterIdLst>
    <p:notesMasterId r:id="rId9"/>
  </p:notesMasterIdLst>
  <p:sldIdLst>
    <p:sldId id="256" r:id="rId4"/>
    <p:sldId id="264" r:id="rId5"/>
    <p:sldId id="265" r:id="rId6"/>
    <p:sldId id="266" r:id="rId7"/>
    <p:sldId id="267" r:id="rId8"/>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61" r:id="rId24"/>
    <p:sldId id="262" r:id="rId25"/>
    <p:sldId id="284" r:id="rId26"/>
  </p:sldIdLst>
  <p:sldSz cx="9144000" cy="5143500" type="screen16x9"/>
  <p:notesSz cx="6858000" cy="9144000"/>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88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75" d="100"/>
          <a:sy n="75" d="100"/>
        </p:scale>
        <p:origin x="144" y="80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gs" Target="tags/tag1.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2464BF-789E-4D22-B557-EE1388882F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ED86C2-1AFD-49CF-BECA-EC99310817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篮球场的周长是多少米？</a:t>
            </a:r>
            <a:endParaRPr lang="zh-CN" altLang="en-US" dirty="0"/>
          </a:p>
        </p:txBody>
      </p:sp>
      <p:sp>
        <p:nvSpPr>
          <p:cNvPr id="4" name="灯片编号占位符 3"/>
          <p:cNvSpPr>
            <a:spLocks noGrp="1"/>
          </p:cNvSpPr>
          <p:nvPr>
            <p:ph type="sldNum" sz="quarter" idx="5"/>
          </p:nvPr>
        </p:nvSpPr>
        <p:spPr/>
        <p:txBody>
          <a:bodyPr/>
          <a:lstStyle/>
          <a:p>
            <a:fld id="{74949629-4B22-435C-A73D-0547935C23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篮球场的周长是多少米？</a:t>
            </a:r>
            <a:endParaRPr lang="zh-CN" altLang="en-US" dirty="0"/>
          </a:p>
        </p:txBody>
      </p:sp>
      <p:sp>
        <p:nvSpPr>
          <p:cNvPr id="4" name="灯片编号占位符 3"/>
          <p:cNvSpPr>
            <a:spLocks noGrp="1"/>
          </p:cNvSpPr>
          <p:nvPr>
            <p:ph type="sldNum" sz="quarter" idx="5"/>
          </p:nvPr>
        </p:nvSpPr>
        <p:spPr/>
        <p:txBody>
          <a:bodyPr/>
          <a:lstStyle/>
          <a:p>
            <a:fld id="{74949629-4B22-435C-A73D-0547935C23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2"/>
          <p:cNvSpPr>
            <a:spLocks noGrp="1"/>
          </p:cNvSpPr>
          <p:nvPr>
            <p:ph type="dt" idx="1"/>
          </p:nvPr>
        </p:nvSpPr>
        <p:spPr/>
        <p:txBody>
          <a:bodyPr/>
          <a:lstStyle/>
          <a:p>
            <a:pPr>
              <a:defRPr/>
            </a:pPr>
            <a:fld id="{6D63E10C-6783-47C4-8046-260A9820425D}" type="datetime1">
              <a:rPr lang="zh-CN" altLang="en-US"/>
            </a:fld>
            <a:endParaRPr lang="zh-CN" altLang="en-US"/>
          </a:p>
        </p:txBody>
      </p:sp>
      <p:sp>
        <p:nvSpPr>
          <p:cNvPr id="256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ln>
            <a:miter lim="800000"/>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EC428F92-3F32-48A0-B146-92631D33957A}" type="slidenum">
              <a:rPr lang="zh-CN" altLang="en-US">
                <a:latin typeface="Calibri" panose="020F0502020204030204" pitchFamily="34" charset="0"/>
              </a:rPr>
            </a:fld>
            <a:endParaRPr lang="en-US" altLang="zh-CN">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2"/>
          <p:cNvSpPr>
            <a:spLocks noGrp="1"/>
          </p:cNvSpPr>
          <p:nvPr>
            <p:ph type="dt" idx="1"/>
          </p:nvPr>
        </p:nvSpPr>
        <p:spPr/>
        <p:txBody>
          <a:bodyPr/>
          <a:lstStyle/>
          <a:p>
            <a:pPr>
              <a:defRPr/>
            </a:pPr>
            <a:fld id="{E1F52558-7C11-4A9D-BA90-35BD225F8EC8}" type="datetime1">
              <a:rPr lang="zh-CN" altLang="en-US"/>
            </a:fld>
            <a:endParaRPr lang="zh-CN" altLang="en-US"/>
          </a:p>
        </p:txBody>
      </p:sp>
      <p:sp>
        <p:nvSpPr>
          <p:cNvPr id="266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ln>
            <a:miter lim="800000"/>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2D7AACA-E0A3-4C47-A3D1-E6C95136407E}" type="slidenum">
              <a:rPr lang="zh-CN" altLang="en-US">
                <a:latin typeface="Calibri" panose="020F0502020204030204" pitchFamily="34" charset="0"/>
              </a:rPr>
            </a:fld>
            <a:endParaRPr lang="en-US" altLang="zh-CN">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2"/>
          <p:cNvSpPr>
            <a:spLocks noGrp="1"/>
          </p:cNvSpPr>
          <p:nvPr>
            <p:ph type="dt" idx="1"/>
          </p:nvPr>
        </p:nvSpPr>
        <p:spPr/>
        <p:txBody>
          <a:bodyPr/>
          <a:lstStyle/>
          <a:p>
            <a:pPr>
              <a:defRPr/>
            </a:pPr>
            <a:fld id="{84A7F89D-AFE8-4C56-9047-35A0DA879B1C}" type="datetime1">
              <a:rPr lang="zh-CN" altLang="en-US"/>
            </a:fld>
            <a:endParaRPr lang="zh-CN" altLang="en-US"/>
          </a:p>
        </p:txBody>
      </p:sp>
      <p:sp>
        <p:nvSpPr>
          <p:cNvPr id="163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63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ln>
            <a:miter lim="800000"/>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DC38EC27-2B96-41E1-8333-5E929EBD0FF7}" type="slidenum">
              <a:rPr lang="zh-CN" altLang="en-US">
                <a:latin typeface="Calibri" panose="020F0502020204030204" pitchFamily="34" charset="0"/>
              </a:rPr>
            </a:fld>
            <a:endParaRPr lang="en-US" altLang="zh-CN">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 name="文本框 22"/>
          <p:cNvSpPr txBox="1"/>
          <p:nvPr userDrawn="1"/>
        </p:nvSpPr>
        <p:spPr>
          <a:xfrm>
            <a:off x="6913272" y="10352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6" name="直线连接符 4"/>
          <p:cNvCxnSpPr/>
          <p:nvPr userDrawn="1"/>
        </p:nvCxnSpPr>
        <p:spPr>
          <a:xfrm flipV="1">
            <a:off x="6717927" y="38336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
        <p:nvSpPr>
          <p:cNvPr id="37" name="矩形 36"/>
          <p:cNvSpPr/>
          <p:nvPr userDrawn="1"/>
        </p:nvSpPr>
        <p:spPr>
          <a:xfrm>
            <a:off x="0" y="0"/>
            <a:ext cx="9144000" cy="5143500"/>
          </a:xfrm>
          <a:prstGeom prst="rect">
            <a:avLst/>
          </a:prstGeom>
          <a:gradFill flip="none" rotWithShape="1">
            <a:gsLst>
              <a:gs pos="51000">
                <a:srgbClr val="FFFFFF">
                  <a:alpha val="25000"/>
                </a:srgbClr>
              </a:gs>
              <a:gs pos="20000">
                <a:srgbClr val="FFFFFF">
                  <a:alpha val="50000"/>
                </a:srgbClr>
              </a:gs>
              <a:gs pos="66000">
                <a:schemeClr val="accent1">
                  <a:lumMod val="0"/>
                  <a:lumOff val="100000"/>
                  <a:alpha val="0"/>
                </a:schemeClr>
              </a:gs>
              <a:gs pos="0">
                <a:schemeClr val="bg1">
                  <a:lumMod val="100000"/>
                  <a:alpha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alphaModFix amt="85000"/>
            <a:lum/>
          </a:blip>
          <a:srcRect/>
          <a:stretch>
            <a:fillRect l="-12000" r="-12000"/>
          </a:stretch>
        </a:blipFill>
        <a:effectLst/>
      </p:bgPr>
    </p:bg>
    <p:spTree>
      <p:nvGrpSpPr>
        <p:cNvPr id="1" name=""/>
        <p:cNvGrpSpPr/>
        <p:nvPr/>
      </p:nvGrpSpPr>
      <p:grpSpPr>
        <a:xfrm>
          <a:off x="0" y="0"/>
          <a:ext cx="0" cy="0"/>
          <a:chOff x="0" y="0"/>
          <a:chExt cx="0" cy="0"/>
        </a:xfrm>
      </p:grpSpPr>
      <p:sp>
        <p:nvSpPr>
          <p:cNvPr id="15" name="矩形: 圆角 14"/>
          <p:cNvSpPr/>
          <p:nvPr userDrawn="1"/>
        </p:nvSpPr>
        <p:spPr>
          <a:xfrm>
            <a:off x="44450" y="64459"/>
            <a:ext cx="9053830" cy="5014582"/>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7" name="组合 6"/>
          <p:cNvGrpSpPr/>
          <p:nvPr userDrawn="1"/>
        </p:nvGrpSpPr>
        <p:grpSpPr>
          <a:xfrm>
            <a:off x="-91440" y="-106992"/>
            <a:ext cx="2849881" cy="975360"/>
            <a:chOff x="-91440" y="-106992"/>
            <a:chExt cx="2849881" cy="975360"/>
          </a:xfrm>
        </p:grpSpPr>
        <p:sp>
          <p:nvSpPr>
            <p:cNvPr id="5" name="矩形: 圆角 4"/>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91440" y="-106992"/>
              <a:ext cx="975360" cy="975360"/>
            </a:xfrm>
            <a:prstGeom prst="rect">
              <a:avLst/>
            </a:prstGeom>
          </p:spPr>
        </p:pic>
        <p:sp>
          <p:nvSpPr>
            <p:cNvPr id="4" name="矩形: 圆角 3"/>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情境导入</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8" name="椭圆 7"/>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2" name="文本框 22"/>
          <p:cNvSpPr txBox="1"/>
          <p:nvPr userDrawn="1"/>
        </p:nvSpPr>
        <p:spPr>
          <a:xfrm>
            <a:off x="6771032" y="108274"/>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13" name="直线连接符 4"/>
          <p:cNvCxnSpPr/>
          <p:nvPr userDrawn="1"/>
        </p:nvCxnSpPr>
        <p:spPr>
          <a:xfrm flipV="1">
            <a:off x="6575687" y="388114"/>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alphaModFix amt="85000"/>
            <a:lum/>
          </a:blip>
          <a:srcRect/>
          <a:stretch>
            <a:fillRect/>
          </a:stretch>
        </a:blipFill>
        <a:effectLst/>
      </p:bgPr>
    </p:bg>
    <p:spTree>
      <p:nvGrpSpPr>
        <p:cNvPr id="1" name=""/>
        <p:cNvGrpSpPr/>
        <p:nvPr/>
      </p:nvGrpSpPr>
      <p:grpSpPr>
        <a:xfrm>
          <a:off x="0" y="0"/>
          <a:ext cx="0" cy="0"/>
          <a:chOff x="0" y="0"/>
          <a:chExt cx="0" cy="0"/>
        </a:xfrm>
      </p:grpSpPr>
      <p:sp>
        <p:nvSpPr>
          <p:cNvPr id="25" name="矩形: 圆角 24"/>
          <p:cNvSpPr/>
          <p:nvPr userDrawn="1"/>
        </p:nvSpPr>
        <p:spPr>
          <a:xfrm>
            <a:off x="44450" y="64459"/>
            <a:ext cx="9053830" cy="5014582"/>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23"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grpSp>
        <p:nvGrpSpPr>
          <p:cNvPr id="26" name="组合 25"/>
          <p:cNvGrpSpPr/>
          <p:nvPr userDrawn="1"/>
        </p:nvGrpSpPr>
        <p:grpSpPr>
          <a:xfrm>
            <a:off x="0" y="0"/>
            <a:ext cx="2758441" cy="720000"/>
            <a:chOff x="0" y="0"/>
            <a:chExt cx="2758441" cy="720000"/>
          </a:xfrm>
        </p:grpSpPr>
        <p:sp>
          <p:nvSpPr>
            <p:cNvPr id="27" name="矩形: 圆角 26"/>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28" name="图片 27"/>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0" y="0"/>
              <a:ext cx="720000" cy="720000"/>
            </a:xfrm>
            <a:prstGeom prst="rect">
              <a:avLst/>
            </a:prstGeom>
          </p:spPr>
        </p:pic>
        <p:sp>
          <p:nvSpPr>
            <p:cNvPr id="29" name="矩形: 圆角 28"/>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探究新知</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30" name="椭圆 29"/>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dpi="0" rotWithShape="1">
          <a:blip r:embed="rId2">
            <a:alphaModFix amt="85000"/>
            <a:lum/>
          </a:blip>
          <a:srcRect/>
          <a:stretch>
            <a:fillRect/>
          </a:stretch>
        </a:blipFill>
        <a:effectLst/>
      </p:bgPr>
    </p:bg>
    <p:spTree>
      <p:nvGrpSpPr>
        <p:cNvPr id="1" name=""/>
        <p:cNvGrpSpPr/>
        <p:nvPr/>
      </p:nvGrpSpPr>
      <p:grpSpPr>
        <a:xfrm>
          <a:off x="0" y="0"/>
          <a:ext cx="0" cy="0"/>
          <a:chOff x="0" y="0"/>
          <a:chExt cx="0" cy="0"/>
        </a:xfrm>
      </p:grpSpPr>
      <p:sp>
        <p:nvSpPr>
          <p:cNvPr id="18" name="矩形: 圆角 17"/>
          <p:cNvSpPr/>
          <p:nvPr userDrawn="1"/>
        </p:nvSpPr>
        <p:spPr>
          <a:xfrm>
            <a:off x="44450" y="64459"/>
            <a:ext cx="9053830" cy="5014582"/>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7" name="组合 6"/>
          <p:cNvGrpSpPr/>
          <p:nvPr userDrawn="1"/>
        </p:nvGrpSpPr>
        <p:grpSpPr>
          <a:xfrm>
            <a:off x="0" y="0"/>
            <a:ext cx="2758441" cy="720000"/>
            <a:chOff x="0" y="0"/>
            <a:chExt cx="2758441" cy="720000"/>
          </a:xfrm>
        </p:grpSpPr>
        <p:sp>
          <p:nvSpPr>
            <p:cNvPr id="8" name="矩形: 圆角 7"/>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0" y="0"/>
              <a:ext cx="720000" cy="720000"/>
            </a:xfrm>
            <a:prstGeom prst="rect">
              <a:avLst/>
            </a:prstGeom>
          </p:spPr>
        </p:pic>
        <p:sp>
          <p:nvSpPr>
            <p:cNvPr id="11" name="矩形: 圆角 10"/>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课堂练习</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14" name="椭圆 13"/>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blipFill dpi="0" rotWithShape="1">
          <a:blip r:embed="rId2">
            <a:alphaModFix amt="85000"/>
            <a:lum/>
          </a:blip>
          <a:srcRect/>
          <a:stretch>
            <a:fillRect l="-1000" r="-1000"/>
          </a:stretch>
        </a:blipFill>
        <a:effectLst/>
      </p:bgPr>
    </p:bg>
    <p:spTree>
      <p:nvGrpSpPr>
        <p:cNvPr id="1" name=""/>
        <p:cNvGrpSpPr/>
        <p:nvPr/>
      </p:nvGrpSpPr>
      <p:grpSpPr>
        <a:xfrm>
          <a:off x="0" y="0"/>
          <a:ext cx="0" cy="0"/>
          <a:chOff x="0" y="0"/>
          <a:chExt cx="0" cy="0"/>
        </a:xfrm>
      </p:grpSpPr>
      <p:sp>
        <p:nvSpPr>
          <p:cNvPr id="18" name="矩形: 圆角 17"/>
          <p:cNvSpPr/>
          <p:nvPr userDrawn="1"/>
        </p:nvSpPr>
        <p:spPr>
          <a:xfrm>
            <a:off x="44450" y="64459"/>
            <a:ext cx="9053830" cy="5014582"/>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0" name="组合 9"/>
          <p:cNvGrpSpPr/>
          <p:nvPr userDrawn="1"/>
        </p:nvGrpSpPr>
        <p:grpSpPr>
          <a:xfrm>
            <a:off x="0" y="0"/>
            <a:ext cx="2758441" cy="720000"/>
            <a:chOff x="0" y="0"/>
            <a:chExt cx="2758441" cy="720000"/>
          </a:xfrm>
        </p:grpSpPr>
        <p:sp>
          <p:nvSpPr>
            <p:cNvPr id="11" name="矩形: 圆角 10"/>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0" y="0"/>
              <a:ext cx="720000" cy="720000"/>
            </a:xfrm>
            <a:prstGeom prst="rect">
              <a:avLst/>
            </a:prstGeom>
          </p:spPr>
        </p:pic>
        <p:sp>
          <p:nvSpPr>
            <p:cNvPr id="14" name="矩形: 圆角 13"/>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课堂小结</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15" name="椭圆 14"/>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blipFill dpi="0" rotWithShape="1">
          <a:blip r:embed="rId2">
            <a:alphaModFix amt="85000"/>
            <a:lum/>
          </a:blip>
          <a:srcRect/>
          <a:stretch>
            <a:fillRect/>
          </a:stretch>
        </a:blipFill>
        <a:effectLst/>
      </p:bgPr>
    </p:bg>
    <p:spTree>
      <p:nvGrpSpPr>
        <p:cNvPr id="1" name=""/>
        <p:cNvGrpSpPr/>
        <p:nvPr/>
      </p:nvGrpSpPr>
      <p:grpSpPr>
        <a:xfrm>
          <a:off x="0" y="0"/>
          <a:ext cx="0" cy="0"/>
          <a:chOff x="0" y="0"/>
          <a:chExt cx="0" cy="0"/>
        </a:xfrm>
      </p:grpSpPr>
      <p:sp>
        <p:nvSpPr>
          <p:cNvPr id="18" name="矩形: 圆角 17"/>
          <p:cNvSpPr/>
          <p:nvPr userDrawn="1"/>
        </p:nvSpPr>
        <p:spPr>
          <a:xfrm>
            <a:off x="44450" y="64459"/>
            <a:ext cx="9053830" cy="5014582"/>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1" name="组合 10"/>
          <p:cNvGrpSpPr/>
          <p:nvPr userDrawn="1"/>
        </p:nvGrpSpPr>
        <p:grpSpPr>
          <a:xfrm>
            <a:off x="0" y="0"/>
            <a:ext cx="2758441" cy="720000"/>
            <a:chOff x="0" y="0"/>
            <a:chExt cx="2758441" cy="720000"/>
          </a:xfrm>
        </p:grpSpPr>
        <p:sp>
          <p:nvSpPr>
            <p:cNvPr id="12" name="矩形: 圆角 11"/>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0" y="0"/>
              <a:ext cx="720000" cy="720000"/>
            </a:xfrm>
            <a:prstGeom prst="rect">
              <a:avLst/>
            </a:prstGeom>
          </p:spPr>
        </p:pic>
        <p:sp>
          <p:nvSpPr>
            <p:cNvPr id="14" name="矩形: 圆角 13"/>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拓展延伸</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15" name="椭圆 14"/>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和内容">
    <p:bg>
      <p:bgPr>
        <a:blipFill dpi="0" rotWithShape="1">
          <a:blip r:embed="rId2">
            <a:alphaModFix amt="85000"/>
            <a:lum/>
          </a:blip>
          <a:srcRect/>
          <a:stretch>
            <a:fillRect t="-17000" b="-17000"/>
          </a:stretch>
        </a:blipFill>
        <a:effectLst/>
      </p:bgPr>
    </p:bg>
    <p:spTree>
      <p:nvGrpSpPr>
        <p:cNvPr id="1" name=""/>
        <p:cNvGrpSpPr/>
        <p:nvPr/>
      </p:nvGrpSpPr>
      <p:grpSpPr>
        <a:xfrm>
          <a:off x="0" y="0"/>
          <a:ext cx="0" cy="0"/>
          <a:chOff x="0" y="0"/>
          <a:chExt cx="0" cy="0"/>
        </a:xfrm>
      </p:grpSpPr>
      <p:sp>
        <p:nvSpPr>
          <p:cNvPr id="20" name="矩形: 圆角 19"/>
          <p:cNvSpPr/>
          <p:nvPr userDrawn="1"/>
        </p:nvSpPr>
        <p:spPr>
          <a:xfrm>
            <a:off x="44450" y="57744"/>
            <a:ext cx="9053830" cy="5021297"/>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7" name="组合 6"/>
          <p:cNvGrpSpPr/>
          <p:nvPr userDrawn="1"/>
        </p:nvGrpSpPr>
        <p:grpSpPr>
          <a:xfrm>
            <a:off x="71120" y="64459"/>
            <a:ext cx="2687321" cy="594672"/>
            <a:chOff x="71120" y="64459"/>
            <a:chExt cx="2687321" cy="594672"/>
          </a:xfrm>
        </p:grpSpPr>
        <p:sp>
          <p:nvSpPr>
            <p:cNvPr id="8" name="矩形: 圆角 7"/>
            <p:cNvSpPr/>
            <p:nvPr userDrawn="1"/>
          </p:nvSpPr>
          <p:spPr>
            <a:xfrm>
              <a:off x="685801" y="64459"/>
              <a:ext cx="2072640" cy="59467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71120" y="91343"/>
              <a:ext cx="720000" cy="537313"/>
            </a:xfrm>
            <a:prstGeom prst="rect">
              <a:avLst/>
            </a:prstGeom>
          </p:spPr>
        </p:pic>
        <p:sp>
          <p:nvSpPr>
            <p:cNvPr id="12" name="矩形: 圆角 11"/>
            <p:cNvSpPr/>
            <p:nvPr userDrawn="1"/>
          </p:nvSpPr>
          <p:spPr>
            <a:xfrm>
              <a:off x="720000" y="91260"/>
              <a:ext cx="2004060" cy="5383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课后作业</a:t>
              </a:r>
              <a:endParaRPr kumimoji="0" lang="zh-CN" altLang="en-US" sz="32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grpSp>
      <p:sp>
        <p:nvSpPr>
          <p:cNvPr id="13" name="椭圆 12"/>
          <p:cNvSpPr/>
          <p:nvPr userDrawn="1"/>
        </p:nvSpPr>
        <p:spPr>
          <a:xfrm>
            <a:off x="2595472" y="0"/>
            <a:ext cx="257175" cy="257175"/>
          </a:xfrm>
          <a:prstGeom prst="ellipse">
            <a:avLst/>
          </a:prstGeom>
          <a:gradFill flip="none" rotWithShape="1">
            <a:gsLst>
              <a:gs pos="53000">
                <a:srgbClr val="FFE080"/>
              </a:gs>
              <a:gs pos="100000">
                <a:schemeClr val="accent1">
                  <a:lumMod val="0"/>
                  <a:lumOff val="100000"/>
                </a:schemeClr>
              </a:gs>
              <a:gs pos="0">
                <a:schemeClr val="accent4"/>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18" name="图片 17"/>
          <p:cNvPicPr>
            <a:picLocks noChangeAspect="1"/>
          </p:cNvPicPr>
          <p:nvPr userDrawn="1"/>
        </p:nvPicPr>
        <p:blipFill>
          <a:blip r:embed="rId4" cstate="screen"/>
          <a:srcRect/>
          <a:stretch>
            <a:fillRect/>
          </a:stretch>
        </p:blipFill>
        <p:spPr>
          <a:xfrm>
            <a:off x="941639" y="-1089660"/>
            <a:ext cx="7141676" cy="7141676"/>
          </a:xfrm>
          <a:prstGeom prst="rect">
            <a:avLst/>
          </a:prstGeom>
          <a:effectLst>
            <a:outerShdw blurRad="25400" algn="ctr" rotWithShape="0">
              <a:prstClr val="black">
                <a:alpha val="69000"/>
              </a:prstClr>
            </a:outerShdw>
          </a:effectLst>
        </p:spPr>
      </p:pic>
      <p:sp>
        <p:nvSpPr>
          <p:cNvPr id="19" name="矩形 4"/>
          <p:cNvSpPr>
            <a:spLocks noChangeArrowheads="1"/>
          </p:cNvSpPr>
          <p:nvPr userDrawn="1"/>
        </p:nvSpPr>
        <p:spPr bwMode="auto">
          <a:xfrm>
            <a:off x="2350733" y="2266683"/>
            <a:ext cx="4442534" cy="61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marL="0" marR="0" lvl="0" indent="0" algn="l" defTabSz="457200" rtl="0" eaLnBrk="1" fontAlgn="auto" latinLnBrk="0" hangingPunct="1">
              <a:lnSpc>
                <a:spcPct val="150000"/>
              </a:lnSpc>
              <a:spcBef>
                <a:spcPts val="1000"/>
              </a:spcBef>
              <a:spcAft>
                <a:spcPts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1.</a:t>
            </a: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从教材课后习题中选取</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2"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3"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矩形: 圆角 2"/>
          <p:cNvSpPr/>
          <p:nvPr userDrawn="1"/>
        </p:nvSpPr>
        <p:spPr>
          <a:xfrm>
            <a:off x="44450" y="57744"/>
            <a:ext cx="9053830" cy="5021297"/>
          </a:xfrm>
          <a:prstGeom prst="roundRect">
            <a:avLst>
              <a:gd name="adj" fmla="val 3968"/>
            </a:avLst>
          </a:prstGeom>
          <a:solidFill>
            <a:schemeClr val="bg1">
              <a:alpha val="90000"/>
            </a:schemeClr>
          </a:solidFill>
          <a:ln>
            <a:solidFill>
              <a:srgbClr val="6792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pic>
        <p:nvPicPr>
          <p:cNvPr id="8" name="图片 7" descr="千库网_卡通宇航员太空星球星星宇宙_GIF编号23805 (1)"/>
          <p:cNvPicPr>
            <a:picLocks noChangeAspect="1"/>
          </p:cNvPicPr>
          <p:nvPr userDrawn="1"/>
        </p:nvPicPr>
        <p:blipFill>
          <a:blip r:embed="rId2"/>
          <a:stretch>
            <a:fillRect/>
          </a:stretch>
        </p:blipFill>
        <p:spPr>
          <a:xfrm>
            <a:off x="2088005" y="-42982"/>
            <a:ext cx="4966716" cy="4966716"/>
          </a:xfrm>
          <a:prstGeom prst="rect">
            <a:avLst/>
          </a:prstGeom>
        </p:spPr>
      </p:pic>
      <p:sp>
        <p:nvSpPr>
          <p:cNvPr id="7" name="矩形 6" descr="7b0a2020202022776f7264617274223a20227b5c2269645c223a32353030343830352c5c227469645c223a31333439337d220a7d0a"/>
          <p:cNvSpPr/>
          <p:nvPr userDrawn="1"/>
        </p:nvSpPr>
        <p:spPr>
          <a:xfrm>
            <a:off x="1076641" y="1681670"/>
            <a:ext cx="6989445" cy="1938020"/>
          </a:xfrm>
          <a:prstGeom prst="rect">
            <a:avLst/>
          </a:prstGeom>
          <a:noFill/>
        </p:spPr>
        <p:txBody>
          <a:bodyPr wrap="square" rtlCol="0" anchor="t">
            <a:spAutoFit/>
            <a:scene3d>
              <a:camera prst="obliqueBottomRight"/>
              <a:lightRig rig="flat" dir="t">
                <a:rot lat="0" lon="0" rev="10200000"/>
              </a:lightRig>
            </a:scene3d>
            <a:sp3d extrusionH="381000" contourW="19050" prstMaterial="matte">
              <a:extrusionClr>
                <a:srgbClr val="BCE2F5"/>
              </a:extrusionClr>
              <a:contourClr>
                <a:srgbClr val="16468D"/>
              </a:contourClr>
            </a:sp3d>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2000" b="1" i="0" u="none" strike="noStrike" kern="1200" cap="none" spc="0" normalizeH="0" baseline="0" noProof="0" dirty="0">
                <a:ln>
                  <a:noFill/>
                </a:ln>
                <a:solidFill>
                  <a:srgbClr val="FFFFFF"/>
                </a:solidFill>
                <a:effectLst>
                  <a:outerShdw dir="2700000" algn="tl" rotWithShape="0">
                    <a:srgbClr val="FFFF00"/>
                  </a:outerShdw>
                  <a:reflection blurRad="6350" stA="10000" endA="300" endPos="35000" dist="63500" dir="5400000" sy="-100000" algn="bl" rotWithShape="0"/>
                </a:effectLst>
                <a:uLnTx/>
                <a:uFillTx/>
                <a:latin typeface="汉仪雅酷黑简" panose="00020600040101010101" charset="-122"/>
                <a:ea typeface="汉仪雅酷黑简" panose="00020600040101010101" charset="-122"/>
                <a:cs typeface="+mn-cs"/>
              </a:rPr>
              <a:t>下节课见</a:t>
            </a:r>
            <a:endParaRPr kumimoji="0" lang="zh-CN" altLang="en-US" sz="12000" b="1" i="0" u="none" strike="noStrike" kern="1200" cap="none" spc="0" normalizeH="0" baseline="0" noProof="0" dirty="0">
              <a:ln>
                <a:noFill/>
              </a:ln>
              <a:solidFill>
                <a:srgbClr val="FFFFFF"/>
              </a:solidFill>
              <a:effectLst>
                <a:outerShdw dir="2700000" algn="tl" rotWithShape="0">
                  <a:srgbClr val="FFFF00"/>
                </a:outerShdw>
                <a:reflection blurRad="6350" stA="10000" endA="300" endPos="35000" dist="63500" dir="5400000" sy="-100000" algn="bl" rotWithShape="0"/>
              </a:effectLst>
              <a:uLnTx/>
              <a:uFillTx/>
              <a:latin typeface="汉仪雅酷黑简" panose="00020600040101010101" charset="-122"/>
              <a:ea typeface="汉仪雅酷黑简" panose="00020600040101010101" charset="-122"/>
              <a:cs typeface="+mn-cs"/>
            </a:endParaRPr>
          </a:p>
        </p:txBody>
      </p:sp>
      <p:sp>
        <p:nvSpPr>
          <p:cNvPr id="9" name="文本框 22"/>
          <p:cNvSpPr txBox="1"/>
          <p:nvPr userDrawn="1"/>
        </p:nvSpPr>
        <p:spPr>
          <a:xfrm>
            <a:off x="6372252" y="248301"/>
            <a:ext cx="2185214"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人教版  数学  三年级  上册</a:t>
            </a:r>
            <a:endParaRPr kumimoji="1" lang="zh-CN" altLang="en-US" sz="12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cxnSp>
        <p:nvCxnSpPr>
          <p:cNvPr id="10" name="直线连接符 4"/>
          <p:cNvCxnSpPr/>
          <p:nvPr userDrawn="1"/>
        </p:nvCxnSpPr>
        <p:spPr>
          <a:xfrm flipV="1">
            <a:off x="6176907" y="528141"/>
            <a:ext cx="2396001" cy="19248"/>
          </a:xfrm>
          <a:prstGeom prst="line">
            <a:avLst/>
          </a:prstGeom>
          <a:ln w="15875" cmpd="sng">
            <a:gradFill flip="none" rotWithShape="1">
              <a:gsLst>
                <a:gs pos="100000">
                  <a:schemeClr val="accent1">
                    <a:lumMod val="0"/>
                    <a:lumOff val="100000"/>
                  </a:schemeClr>
                </a:gs>
                <a:gs pos="55000">
                  <a:schemeClr val="accent2"/>
                </a:gs>
              </a:gsLst>
              <a:lin ang="10800000" scaled="0"/>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23.jpeg"/><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 Id="rId3" Type="http://schemas.microsoft.com/office/2007/relationships/hdphoto" Target="../media/image27.wdp"/><Relationship Id="rId2" Type="http://schemas.openxmlformats.org/officeDocument/2006/relationships/image" Target="../media/image26.png"/><Relationship Id="rId1" Type="http://schemas.openxmlformats.org/officeDocument/2006/relationships/image" Target="../media/image25.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7.png"/><Relationship Id="rId1" Type="http://schemas.openxmlformats.org/officeDocument/2006/relationships/image" Target="../media/image3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3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9.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0.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2.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4.xml"/><Relationship Id="rId2" Type="http://schemas.openxmlformats.org/officeDocument/2006/relationships/image" Target="../media/image34.png"/><Relationship Id="rId1" Type="http://schemas.openxmlformats.org/officeDocument/2006/relationships/image" Target="../media/image3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3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3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5914" y="192286"/>
            <a:ext cx="2663230" cy="500137"/>
          </a:xfrm>
          <a:prstGeom prst="rect">
            <a:avLst/>
          </a:prstGeom>
        </p:spPr>
        <p:txBody>
          <a:bodyPr wrap="none" lIns="68580" tIns="34290" rIns="68580" bIns="34290">
            <a:spAutoFit/>
          </a:bodyPr>
          <a:lstStyle/>
          <a:p>
            <a:r>
              <a:rPr lang="zh-CN" altLang="en-US" sz="2800" b="1" dirty="0">
                <a:latin typeface="楷体" panose="02010609060101010101" pitchFamily="49" charset="-122"/>
                <a:ea typeface="楷体" panose="02010609060101010101" pitchFamily="49" charset="-122"/>
              </a:rPr>
              <a:t>长方形和正方形</a:t>
            </a:r>
            <a:endParaRPr lang="zh-CN" altLang="en-US" sz="2800" b="1" dirty="0">
              <a:solidFill>
                <a:schemeClr val="tx1"/>
              </a:solidFill>
              <a:latin typeface="楷体" panose="02010609060101010101" pitchFamily="49" charset="-122"/>
              <a:ea typeface="楷体" panose="02010609060101010101" pitchFamily="49" charset="-122"/>
            </a:endParaRPr>
          </a:p>
        </p:txBody>
      </p:sp>
      <p:grpSp>
        <p:nvGrpSpPr>
          <p:cNvPr id="3" name="组合 2"/>
          <p:cNvGrpSpPr/>
          <p:nvPr/>
        </p:nvGrpSpPr>
        <p:grpSpPr>
          <a:xfrm>
            <a:off x="115727" y="169203"/>
            <a:ext cx="516996" cy="523220"/>
            <a:chOff x="1395692" y="1566177"/>
            <a:chExt cx="516996" cy="52322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95692" y="1577786"/>
              <a:ext cx="516996" cy="511611"/>
            </a:xfrm>
            <a:prstGeom prst="rect">
              <a:avLst/>
            </a:prstGeom>
          </p:spPr>
        </p:pic>
        <p:sp>
          <p:nvSpPr>
            <p:cNvPr id="5" name="文本框 4"/>
            <p:cNvSpPr txBox="1"/>
            <p:nvPr/>
          </p:nvSpPr>
          <p:spPr>
            <a:xfrm>
              <a:off x="1468883" y="1566177"/>
              <a:ext cx="370614" cy="523220"/>
            </a:xfrm>
            <a:prstGeom prst="rect">
              <a:avLst/>
            </a:prstGeom>
            <a:noFill/>
          </p:spPr>
          <p:txBody>
            <a:bodyPr wrap="none" rtlCol="0">
              <a:spAutoFit/>
            </a:bodyPr>
            <a:lstStyle/>
            <a:p>
              <a:r>
                <a:rPr kumimoji="1" lang="en-US" altLang="zh-CN" sz="2800" b="1" dirty="0">
                  <a:solidFill>
                    <a:srgbClr val="0050AA"/>
                  </a:solidFill>
                  <a:latin typeface="+mj-ea"/>
                  <a:ea typeface="+mj-ea"/>
                </a:rPr>
                <a:t>7</a:t>
              </a:r>
              <a:endParaRPr kumimoji="1" lang="zh-CN" altLang="en-US" sz="2800" b="1" dirty="0">
                <a:solidFill>
                  <a:srgbClr val="0050AA"/>
                </a:solidFill>
                <a:latin typeface="+mj-ea"/>
                <a:ea typeface="+mj-ea"/>
              </a:endParaRPr>
            </a:p>
          </p:txBody>
        </p:sp>
      </p:grpSp>
      <p:grpSp>
        <p:nvGrpSpPr>
          <p:cNvPr id="7" name="组合 6"/>
          <p:cNvGrpSpPr/>
          <p:nvPr/>
        </p:nvGrpSpPr>
        <p:grpSpPr>
          <a:xfrm>
            <a:off x="-40527" y="555511"/>
            <a:ext cx="4612527" cy="3044596"/>
            <a:chOff x="-40527" y="555511"/>
            <a:chExt cx="4612527" cy="3044596"/>
          </a:xfrm>
        </p:grpSpPr>
        <p:grpSp>
          <p:nvGrpSpPr>
            <p:cNvPr id="8" name="组合 7"/>
            <p:cNvGrpSpPr/>
            <p:nvPr userDrawn="1"/>
          </p:nvGrpSpPr>
          <p:grpSpPr>
            <a:xfrm>
              <a:off x="-40527" y="555511"/>
              <a:ext cx="4292487" cy="2720452"/>
              <a:chOff x="-40527" y="555511"/>
              <a:chExt cx="4292487" cy="2720452"/>
            </a:xfrm>
          </p:grpSpPr>
          <p:grpSp>
            <p:nvGrpSpPr>
              <p:cNvPr id="13" name="组合 12"/>
              <p:cNvGrpSpPr/>
              <p:nvPr userDrawn="1"/>
            </p:nvGrpSpPr>
            <p:grpSpPr>
              <a:xfrm>
                <a:off x="188918" y="1586863"/>
                <a:ext cx="4063042" cy="1689100"/>
                <a:chOff x="188918" y="1548763"/>
                <a:chExt cx="4063042" cy="1689100"/>
              </a:xfrm>
            </p:grpSpPr>
            <p:sp>
              <p:nvSpPr>
                <p:cNvPr id="18" name="矩形: 圆角 17"/>
                <p:cNvSpPr/>
                <p:nvPr userDrawn="1"/>
              </p:nvSpPr>
              <p:spPr>
                <a:xfrm>
                  <a:off x="188918" y="1548763"/>
                  <a:ext cx="4063042" cy="1689100"/>
                </a:xfrm>
                <a:prstGeom prst="roundRect">
                  <a:avLst/>
                </a:prstGeom>
                <a:solidFill>
                  <a:schemeClr val="bg1"/>
                </a:solidFill>
                <a:ln w="3175">
                  <a:solidFill>
                    <a:schemeClr val="tx1"/>
                  </a:solid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chemeClr val="tx1"/>
                    </a:solidFill>
                    <a:latin typeface="楷体" panose="02010609060101010101" pitchFamily="49" charset="-122"/>
                    <a:ea typeface="楷体" panose="02010609060101010101" pitchFamily="49" charset="-122"/>
                  </a:endParaRPr>
                </a:p>
              </p:txBody>
            </p:sp>
            <p:sp>
              <p:nvSpPr>
                <p:cNvPr id="19" name="矩形: 圆角 18"/>
                <p:cNvSpPr/>
                <p:nvPr userDrawn="1"/>
              </p:nvSpPr>
              <p:spPr>
                <a:xfrm>
                  <a:off x="320885" y="1625405"/>
                  <a:ext cx="3764578" cy="1535816"/>
                </a:xfrm>
                <a:prstGeom prst="roundRect">
                  <a:avLst/>
                </a:prstGeom>
                <a:solidFill>
                  <a:schemeClr val="bg1"/>
                </a:solidFill>
                <a:ln w="31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tx1"/>
                      </a:solidFill>
                      <a:latin typeface="楷体" panose="02010609060101010101" pitchFamily="49" charset="-122"/>
                      <a:ea typeface="楷体" panose="02010609060101010101" pitchFamily="49" charset="-122"/>
                    </a:rPr>
                    <a:t>练习十九</a:t>
                  </a:r>
                  <a:endParaRPr lang="zh-CN" altLang="en-US" sz="6000" b="1" dirty="0">
                    <a:solidFill>
                      <a:schemeClr val="tx1"/>
                    </a:solidFill>
                    <a:latin typeface="楷体" panose="02010609060101010101" pitchFamily="49" charset="-122"/>
                    <a:ea typeface="楷体" panose="02010609060101010101" pitchFamily="49" charset="-122"/>
                  </a:endParaRPr>
                </a:p>
              </p:txBody>
            </p:sp>
          </p:grpSp>
          <p:pic>
            <p:nvPicPr>
              <p:cNvPr id="17" name="图片 1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foregroundMark x1="48600" y1="21450" x2="48109" y2="29149"/>
                            <a14:foregroundMark x1="48400" y1="21350" x2="49850" y2="26100"/>
                            <a14:backgroundMark x1="37250" y1="24850" x2="46300" y2="58650"/>
                            <a14:backgroundMark x1="46300" y1="58650" x2="67300" y2="65600"/>
                            <a14:backgroundMark x1="67300" y1="65600" x2="67900" y2="64700"/>
                            <a14:backgroundMark x1="26450" y1="32300" x2="34700" y2="67600"/>
                            <a14:backgroundMark x1="34700" y1="67600" x2="33600" y2="66000"/>
                            <a14:backgroundMark x1="19450" y1="26900" x2="18950" y2="40450"/>
                            <a14:backgroundMark x1="18950" y1="40450" x2="42750" y2="65850"/>
                            <a14:backgroundMark x1="42750" y1="65850" x2="71950" y2="65900"/>
                            <a14:backgroundMark x1="71950" y1="65900" x2="71000" y2="65900"/>
                            <a14:backgroundMark x1="67050" y1="26350" x2="45650" y2="62650"/>
                            <a14:backgroundMark x1="45650" y1="62650" x2="44050" y2="62250"/>
                            <a14:backgroundMark x1="79350" y1="28250" x2="67050" y2="64700"/>
                            <a14:backgroundMark x1="67050" y1="64700" x2="67350" y2="63400"/>
                            <a14:backgroundMark x1="86550" y1="27050" x2="84400" y2="70650"/>
                            <a14:backgroundMark x1="84400" y1="70650" x2="79350" y2="70750"/>
                            <a14:backgroundMark x1="61500" y1="25900" x2="39950" y2="50050"/>
                            <a14:backgroundMark x1="45500" y1="29100" x2="56950" y2="49800"/>
                            <a14:backgroundMark x1="38200" y1="24600" x2="15500" y2="31750"/>
                            <a14:backgroundMark x1="20150" y1="26200" x2="13450" y2="59750"/>
                            <a14:backgroundMark x1="18400" y1="40100" x2="28250" y2="76450"/>
                            <a14:backgroundMark x1="28250" y1="76450" x2="27050" y2="75700"/>
                            <a14:backgroundMark x1="26600" y1="47600" x2="32050" y2="76300"/>
                            <a14:backgroundMark x1="32050" y1="76300" x2="31600" y2="76000"/>
                            <a14:backgroundMark x1="17950" y1="50350" x2="18250" y2="72350"/>
                            <a14:backgroundMark x1="16800" y1="79800" x2="50650" y2="80900"/>
                            <a14:backgroundMark x1="50650" y1="80900" x2="48450" y2="80400"/>
                            <a14:backgroundMark x1="14600" y1="75250" x2="20150" y2="81450"/>
                            <a14:backgroundMark x1="17550" y1="75400" x2="22650" y2="80700"/>
                            <a14:backgroundMark x1="20600" y1="75550" x2="39050" y2="78800"/>
                            <a14:backgroundMark x1="35400" y1="70300" x2="55350" y2="70550"/>
                            <a14:backgroundMark x1="55350" y1="70550" x2="69100" y2="69550"/>
                            <a14:backgroundMark x1="69100" y1="69550" x2="67650" y2="69550"/>
                            <a14:backgroundMark x1="38500" y1="65000" x2="56250" y2="76250"/>
                            <a14:backgroundMark x1="56250" y1="76250" x2="64000" y2="77050"/>
                            <a14:backgroundMark x1="42300" y1="78050" x2="77400" y2="76000"/>
                            <a14:backgroundMark x1="77400" y1="76000" x2="79650" y2="76000"/>
                            <a14:backgroundMark x1="66200" y1="78050" x2="80750" y2="61350"/>
                            <a14:backgroundMark x1="80750" y1="61350" x2="79800" y2="53600"/>
                            <a14:backgroundMark x1="77450" y1="51400" x2="77250" y2="74750"/>
                            <a14:backgroundMark x1="77250" y1="74750" x2="76450" y2="75250"/>
                            <a14:backgroundMark x1="70150" y1="38050" x2="61800" y2="54300"/>
                            <a14:backgroundMark x1="67950" y1="31750" x2="54000" y2="58000"/>
                            <a14:backgroundMark x1="27800" y1="41700" x2="48450" y2="38500"/>
                            <a14:backgroundMark x1="48450" y1="38500" x2="47000" y2="38950"/>
                            <a14:backgroundMark x1="57700" y1="43750" x2="84050" y2="57550"/>
                            <a14:backgroundMark x1="84050" y1="57550" x2="82600" y2="57550"/>
                            <a14:backgroundMark x1="67800" y1="44800" x2="84250" y2="43100"/>
                            <a14:backgroundMark x1="84250" y1="43100" x2="84800" y2="43350"/>
                            <a14:backgroundMark x1="78200" y1="27950" x2="70850" y2="38350"/>
                            <a14:backgroundMark x1="35850" y1="39500" x2="41400" y2="61050"/>
                            <a14:backgroundMark x1="41400" y1="61050" x2="40400" y2="60350"/>
                            <a14:backgroundMark x1="26450" y1="28850" x2="25450" y2="45550"/>
                            <a14:backgroundMark x1="39200" y1="26850" x2="45300" y2="26450"/>
                            <a14:backgroundMark x1="53050" y1="26200" x2="58900" y2="26200"/>
                            <a14:backgroundMark x1="47700" y1="29650" x2="48500" y2="32200"/>
                            <a14:backgroundMark x1="47850" y1="40200" x2="47950" y2="40700"/>
                            <a14:backgroundMark x1="47450" y1="40000" x2="47950" y2="40650"/>
                            <a14:backgroundMark x1="46900" y1="48800" x2="42850" y2="39850"/>
                            <a14:backgroundMark x1="70100" y1="77250" x2="90800" y2="74350"/>
                            <a14:backgroundMark x1="90800" y1="74350" x2="90600" y2="72600"/>
                            <a14:backgroundMark x1="83900" y1="27750" x2="77300" y2="45100"/>
                            <a14:backgroundMark x1="30800" y1="71700" x2="61200" y2="69700"/>
                            <a14:backgroundMark x1="61200" y1="69700" x2="61150" y2="69600"/>
                            <a14:backgroundMark x1="20350" y1="54800" x2="24350" y2="71850"/>
                            <a14:backgroundMark x1="24350" y1="71850" x2="24350" y2="71850"/>
                            <a14:backgroundMark x1="30350" y1="66900" x2="53850" y2="74250"/>
                            <a14:backgroundMark x1="20800" y1="32100" x2="32150" y2="48100"/>
                            <a14:backgroundMark x1="48000" y1="29250" x2="48000" y2="29250"/>
                            <a14:backgroundMark x1="47850" y1="29200" x2="47900" y2="29450"/>
                            <a14:backgroundMark x1="47850" y1="28950" x2="47850" y2="28950"/>
                            <a14:backgroundMark x1="48100" y1="29150" x2="47850" y2="29150"/>
                            <a14:backgroundMark x1="47850" y1="28950" x2="48050" y2="29350"/>
                          </a14:backgroundRemoval>
                        </a14:imgEffect>
                      </a14:imgLayer>
                    </a14:imgProps>
                  </a:ext>
                  <a:ext uri="{28A0092B-C50C-407E-A947-70E740481C1C}">
                    <a14:useLocalDpi xmlns:a14="http://schemas.microsoft.com/office/drawing/2010/main" val="0"/>
                  </a:ext>
                </a:extLst>
              </a:blip>
              <a:srcRect b="67517"/>
              <a:stretch>
                <a:fillRect/>
              </a:stretch>
            </p:blipFill>
            <p:spPr>
              <a:xfrm>
                <a:off x="-40527" y="555511"/>
                <a:ext cx="4160520" cy="1351446"/>
              </a:xfrm>
              <a:prstGeom prst="rect">
                <a:avLst/>
              </a:prstGeom>
            </p:spPr>
          </p:pic>
        </p:grpSp>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0527" y="2362230"/>
              <a:ext cx="669105" cy="615269"/>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13557" y="900678"/>
              <a:ext cx="771906" cy="775367"/>
            </a:xfrm>
            <a:prstGeom prst="rect">
              <a:avLst/>
            </a:prstGeom>
          </p:spPr>
        </p:pic>
        <p:pic>
          <p:nvPicPr>
            <p:cNvPr id="12" name="图片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9510" y="2727617"/>
              <a:ext cx="872490" cy="872490"/>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34421" y="1819219"/>
            <a:ext cx="6697868" cy="17606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 Box 9"/>
          <p:cNvSpPr txBox="1">
            <a:spLocks noChangeArrowheads="1"/>
          </p:cNvSpPr>
          <p:nvPr/>
        </p:nvSpPr>
        <p:spPr bwMode="auto">
          <a:xfrm>
            <a:off x="612016" y="655450"/>
            <a:ext cx="7648575" cy="156966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zh-CN" altLang="en-US" sz="3200" b="1" dirty="0">
                <a:solidFill>
                  <a:schemeClr val="tx1"/>
                </a:solidFill>
                <a:latin typeface="楷体" panose="02010609060101010101" pitchFamily="49" charset="-122"/>
                <a:ea typeface="楷体" panose="02010609060101010101" pitchFamily="49" charset="-122"/>
              </a:rPr>
              <a:t>把</a:t>
            </a:r>
            <a:r>
              <a:rPr lang="en-US" altLang="zh-CN" sz="3200" b="1" dirty="0">
                <a:solidFill>
                  <a:schemeClr val="tx1"/>
                </a:solidFill>
                <a:latin typeface="楷体" panose="02010609060101010101" pitchFamily="49" charset="-122"/>
                <a:ea typeface="楷体" panose="02010609060101010101" pitchFamily="49" charset="-122"/>
              </a:rPr>
              <a:t>18</a:t>
            </a:r>
            <a:r>
              <a:rPr lang="zh-CN" altLang="en-US" sz="3200" b="1" dirty="0">
                <a:solidFill>
                  <a:schemeClr val="tx1"/>
                </a:solidFill>
                <a:latin typeface="楷体" panose="02010609060101010101" pitchFamily="49" charset="-122"/>
                <a:ea typeface="楷体" panose="02010609060101010101" pitchFamily="49" charset="-122"/>
              </a:rPr>
              <a:t>幅绘画作品贴在一起，做一个“绘画园地”。要在“绘画园地”的四周贴上花边。</a:t>
            </a:r>
            <a:endParaRPr lang="zh-CN" altLang="en-US" sz="3200" b="1" dirty="0">
              <a:solidFill>
                <a:schemeClr val="tx1"/>
              </a:solidFill>
              <a:latin typeface="楷体" panose="02010609060101010101" pitchFamily="49" charset="-122"/>
              <a:ea typeface="楷体" panose="02010609060101010101" pitchFamily="49" charset="-122"/>
            </a:endParaRPr>
          </a:p>
        </p:txBody>
      </p:sp>
      <p:sp>
        <p:nvSpPr>
          <p:cNvPr id="6" name="AutoShape 27"/>
          <p:cNvSpPr>
            <a:spLocks noChangeArrowheads="1"/>
          </p:cNvSpPr>
          <p:nvPr/>
        </p:nvSpPr>
        <p:spPr bwMode="auto">
          <a:xfrm>
            <a:off x="1982971" y="3579862"/>
            <a:ext cx="6051550" cy="1191816"/>
          </a:xfrm>
          <a:prstGeom prst="wedgeRoundRectCallout">
            <a:avLst>
              <a:gd name="adj1" fmla="val -55120"/>
              <a:gd name="adj2" fmla="val 13329"/>
              <a:gd name="adj3" fmla="val 16667"/>
            </a:avLst>
          </a:prstGeom>
          <a:solidFill>
            <a:schemeClr val="bg1"/>
          </a:solidFill>
          <a:ln w="19050">
            <a:solidFill>
              <a:srgbClr val="4C884F"/>
            </a:solidFill>
            <a:miter lim="800000"/>
          </a:ln>
        </p:spPr>
        <p:txBody>
          <a:bodyPr>
            <a:spAutoFit/>
          </a:bodyPr>
          <a:lstStyle>
            <a:lvl1pPr>
              <a:spcBef>
                <a:spcPct val="20000"/>
              </a:spcBef>
              <a:defRPr sz="2800" b="1">
                <a:solidFill>
                  <a:schemeClr val="tx1"/>
                </a:solidFill>
                <a:latin typeface="Arial" panose="020B0604020202020204" pitchFamily="34" charset="0"/>
                <a:ea typeface="黑体" panose="02010609060101010101" pitchFamily="49" charset="-122"/>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黑体" panose="02010609060101010101" pitchFamily="49" charset="-122"/>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9pPr>
          </a:lstStyle>
          <a:p>
            <a:pPr>
              <a:spcBef>
                <a:spcPct val="0"/>
              </a:spcBef>
              <a:defRPr/>
            </a:pPr>
            <a:r>
              <a:rPr lang="zh-CN" altLang="en-US" sz="3200" dirty="0">
                <a:latin typeface="楷体" panose="02010609060101010101" pitchFamily="49" charset="-122"/>
                <a:ea typeface="楷体" panose="02010609060101010101" pitchFamily="49" charset="-122"/>
              </a:rPr>
              <a:t> 怎样设计“绘画园地”，才能使贴的花边最少。</a:t>
            </a:r>
            <a:endParaRPr lang="zh-CN" altLang="en-US" sz="3200" dirty="0">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t="5237" b="5237"/>
          <a:stretch>
            <a:fillRect/>
          </a:stretch>
        </p:blipFill>
        <p:spPr>
          <a:xfrm>
            <a:off x="511711" y="3579862"/>
            <a:ext cx="1179969" cy="129806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4"/>
          <p:cNvGrpSpPr/>
          <p:nvPr/>
        </p:nvGrpSpPr>
        <p:grpSpPr bwMode="auto">
          <a:xfrm>
            <a:off x="1284288" y="1182688"/>
            <a:ext cx="6478587" cy="1080029"/>
            <a:chOff x="2784475" y="1481138"/>
            <a:chExt cx="3236910" cy="539750"/>
          </a:xfrm>
        </p:grpSpPr>
        <p:sp>
          <p:nvSpPr>
            <p:cNvPr id="18" name="矩形 17"/>
            <p:cNvSpPr/>
            <p:nvPr/>
          </p:nvSpPr>
          <p:spPr bwMode="auto">
            <a:xfrm>
              <a:off x="2784475" y="1481138"/>
              <a:ext cx="540146" cy="539486"/>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sp>
          <p:nvSpPr>
            <p:cNvPr id="19" name="矩形 18"/>
            <p:cNvSpPr/>
            <p:nvPr/>
          </p:nvSpPr>
          <p:spPr bwMode="auto">
            <a:xfrm>
              <a:off x="3322242" y="1481138"/>
              <a:ext cx="541732" cy="539486"/>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sp>
          <p:nvSpPr>
            <p:cNvPr id="20" name="矩形 19"/>
            <p:cNvSpPr/>
            <p:nvPr/>
          </p:nvSpPr>
          <p:spPr bwMode="auto">
            <a:xfrm>
              <a:off x="3862387" y="1481138"/>
              <a:ext cx="539353" cy="539486"/>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sp>
          <p:nvSpPr>
            <p:cNvPr id="21" name="矩形 20"/>
            <p:cNvSpPr/>
            <p:nvPr/>
          </p:nvSpPr>
          <p:spPr bwMode="auto">
            <a:xfrm>
              <a:off x="4400154" y="1481138"/>
              <a:ext cx="539353" cy="539486"/>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sp>
          <p:nvSpPr>
            <p:cNvPr id="22" name="矩形 21"/>
            <p:cNvSpPr/>
            <p:nvPr/>
          </p:nvSpPr>
          <p:spPr bwMode="auto">
            <a:xfrm>
              <a:off x="4941886" y="1481138"/>
              <a:ext cx="539353" cy="539486"/>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sp>
          <p:nvSpPr>
            <p:cNvPr id="23" name="矩形 22"/>
            <p:cNvSpPr/>
            <p:nvPr/>
          </p:nvSpPr>
          <p:spPr bwMode="auto">
            <a:xfrm>
              <a:off x="5479653" y="1481138"/>
              <a:ext cx="541732" cy="539486"/>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grpSp>
      <p:grpSp>
        <p:nvGrpSpPr>
          <p:cNvPr id="4" name="组合 26"/>
          <p:cNvGrpSpPr/>
          <p:nvPr/>
        </p:nvGrpSpPr>
        <p:grpSpPr bwMode="auto">
          <a:xfrm>
            <a:off x="1284288" y="2262717"/>
            <a:ext cx="6478587" cy="1080029"/>
            <a:chOff x="2784475" y="1481138"/>
            <a:chExt cx="3236910" cy="539750"/>
          </a:xfrm>
        </p:grpSpPr>
        <p:sp>
          <p:nvSpPr>
            <p:cNvPr id="12" name="矩形 11"/>
            <p:cNvSpPr/>
            <p:nvPr/>
          </p:nvSpPr>
          <p:spPr bwMode="auto">
            <a:xfrm>
              <a:off x="2784475" y="1480874"/>
              <a:ext cx="540146" cy="540279"/>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sp>
          <p:nvSpPr>
            <p:cNvPr id="13" name="矩形 12"/>
            <p:cNvSpPr/>
            <p:nvPr/>
          </p:nvSpPr>
          <p:spPr bwMode="auto">
            <a:xfrm>
              <a:off x="3322242" y="1480874"/>
              <a:ext cx="541732" cy="540279"/>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sp>
          <p:nvSpPr>
            <p:cNvPr id="14" name="矩形 13"/>
            <p:cNvSpPr/>
            <p:nvPr/>
          </p:nvSpPr>
          <p:spPr bwMode="auto">
            <a:xfrm>
              <a:off x="3862387" y="1480874"/>
              <a:ext cx="539353" cy="540279"/>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sp>
          <p:nvSpPr>
            <p:cNvPr id="15" name="矩形 14"/>
            <p:cNvSpPr/>
            <p:nvPr/>
          </p:nvSpPr>
          <p:spPr bwMode="auto">
            <a:xfrm>
              <a:off x="4400154" y="1480874"/>
              <a:ext cx="539353" cy="540279"/>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sp>
          <p:nvSpPr>
            <p:cNvPr id="16" name="矩形 15"/>
            <p:cNvSpPr/>
            <p:nvPr/>
          </p:nvSpPr>
          <p:spPr bwMode="auto">
            <a:xfrm>
              <a:off x="4941886" y="1480874"/>
              <a:ext cx="539353" cy="540279"/>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sp>
          <p:nvSpPr>
            <p:cNvPr id="17" name="矩形 16"/>
            <p:cNvSpPr/>
            <p:nvPr/>
          </p:nvSpPr>
          <p:spPr bwMode="auto">
            <a:xfrm>
              <a:off x="5479653" y="1480874"/>
              <a:ext cx="541732" cy="540279"/>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grpSp>
      <p:grpSp>
        <p:nvGrpSpPr>
          <p:cNvPr id="5" name="组合 33"/>
          <p:cNvGrpSpPr/>
          <p:nvPr/>
        </p:nvGrpSpPr>
        <p:grpSpPr bwMode="auto">
          <a:xfrm>
            <a:off x="1284288" y="3342746"/>
            <a:ext cx="6478587" cy="1080029"/>
            <a:chOff x="2784475" y="1481138"/>
            <a:chExt cx="3236910" cy="539750"/>
          </a:xfrm>
        </p:grpSpPr>
        <p:sp>
          <p:nvSpPr>
            <p:cNvPr id="6" name="矩形 5"/>
            <p:cNvSpPr/>
            <p:nvPr/>
          </p:nvSpPr>
          <p:spPr bwMode="auto">
            <a:xfrm>
              <a:off x="2784475" y="1481402"/>
              <a:ext cx="540146" cy="539486"/>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sp>
          <p:nvSpPr>
            <p:cNvPr id="7" name="矩形 6"/>
            <p:cNvSpPr/>
            <p:nvPr/>
          </p:nvSpPr>
          <p:spPr bwMode="auto">
            <a:xfrm>
              <a:off x="3322242" y="1481402"/>
              <a:ext cx="541732" cy="539486"/>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sp>
          <p:nvSpPr>
            <p:cNvPr id="8" name="矩形 7"/>
            <p:cNvSpPr/>
            <p:nvPr/>
          </p:nvSpPr>
          <p:spPr bwMode="auto">
            <a:xfrm>
              <a:off x="3862387" y="1481402"/>
              <a:ext cx="539353" cy="539486"/>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sp>
          <p:nvSpPr>
            <p:cNvPr id="9" name="矩形 8"/>
            <p:cNvSpPr/>
            <p:nvPr/>
          </p:nvSpPr>
          <p:spPr bwMode="auto">
            <a:xfrm>
              <a:off x="4400154" y="1481402"/>
              <a:ext cx="539353" cy="539486"/>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sp>
          <p:nvSpPr>
            <p:cNvPr id="10" name="矩形 9"/>
            <p:cNvSpPr/>
            <p:nvPr/>
          </p:nvSpPr>
          <p:spPr bwMode="auto">
            <a:xfrm>
              <a:off x="4941886" y="1481402"/>
              <a:ext cx="539353" cy="539486"/>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sp>
          <p:nvSpPr>
            <p:cNvPr id="11" name="矩形 10"/>
            <p:cNvSpPr/>
            <p:nvPr/>
          </p:nvSpPr>
          <p:spPr bwMode="auto">
            <a:xfrm>
              <a:off x="5479653" y="1481402"/>
              <a:ext cx="541732" cy="539486"/>
            </a:xfrm>
            <a:prstGeom prst="rect">
              <a:avLst/>
            </a:prstGeom>
            <a:solidFill>
              <a:srgbClr val="E8F7FE"/>
            </a:solidFill>
            <a:ln>
              <a:solidFill>
                <a:srgbClr val="7548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楷体" panose="02010609060101010101" pitchFamily="49" charset="-122"/>
              </a:endParaRPr>
            </a:p>
          </p:txBody>
        </p:sp>
      </p:grpSp>
      <p:sp>
        <p:nvSpPr>
          <p:cNvPr id="24" name="Text Box 9"/>
          <p:cNvSpPr txBox="1">
            <a:spLocks noChangeArrowheads="1"/>
          </p:cNvSpPr>
          <p:nvPr/>
        </p:nvSpPr>
        <p:spPr bwMode="auto">
          <a:xfrm>
            <a:off x="1189038" y="677870"/>
            <a:ext cx="5622925" cy="5842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spcBef>
                <a:spcPct val="50000"/>
              </a:spcBef>
              <a:buFontTx/>
              <a:buNone/>
              <a:defRPr/>
            </a:pPr>
            <a:r>
              <a:rPr lang="zh-CN" altLang="en-US" sz="3200" b="1" dirty="0">
                <a:solidFill>
                  <a:srgbClr val="FF0000"/>
                </a:solidFill>
                <a:latin typeface="+mn-lt"/>
                <a:ea typeface="楷体" panose="02010609060101010101" pitchFamily="49" charset="-122"/>
              </a:rPr>
              <a:t>按下面贴，贴的花边最少。</a:t>
            </a:r>
            <a:endParaRPr lang="zh-CN" altLang="en-US" sz="3200" b="1" dirty="0">
              <a:solidFill>
                <a:srgbClr val="FF0000"/>
              </a:solidFill>
              <a:latin typeface="+mn-lt"/>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3420" y="747846"/>
            <a:ext cx="7695004" cy="1077218"/>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3200" b="1" dirty="0">
                <a:latin typeface="楷体" panose="02010609060101010101" pitchFamily="49" charset="-122"/>
                <a:ea typeface="楷体" panose="02010609060101010101" pitchFamily="49" charset="-122"/>
              </a:rPr>
              <a:t>用一根 96 厘米长的铁丝围一个正方形，这个正方形的边长是多少厘米？</a:t>
            </a:r>
            <a:endParaRPr lang="zh-CN" altLang="en-US" sz="3200" b="1" dirty="0">
              <a:latin typeface="楷体" panose="02010609060101010101" pitchFamily="49" charset="-122"/>
              <a:ea typeface="楷体" panose="02010609060101010101" pitchFamily="49" charset="-122"/>
            </a:endParaRPr>
          </a:p>
        </p:txBody>
      </p:sp>
      <p:sp>
        <p:nvSpPr>
          <p:cNvPr id="5" name="TextBox 1"/>
          <p:cNvSpPr txBox="1">
            <a:spLocks noChangeArrowheads="1"/>
          </p:cNvSpPr>
          <p:nvPr/>
        </p:nvSpPr>
        <p:spPr bwMode="auto">
          <a:xfrm>
            <a:off x="962536" y="1722257"/>
            <a:ext cx="7857936" cy="2931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3200" b="1" dirty="0">
                <a:solidFill>
                  <a:srgbClr val="FF0000"/>
                </a:solidFill>
                <a:latin typeface="楷体" panose="02010609060101010101" pitchFamily="49" charset="-122"/>
                <a:ea typeface="楷体" panose="02010609060101010101" pitchFamily="49" charset="-122"/>
              </a:rPr>
              <a:t>正方形的周长</a:t>
            </a:r>
            <a:r>
              <a:rPr lang="en-US" altLang="zh-CN" sz="3200" b="1" dirty="0">
                <a:solidFill>
                  <a:srgbClr val="FF0000"/>
                </a:solidFill>
                <a:latin typeface="楷体" panose="02010609060101010101" pitchFamily="49" charset="-122"/>
                <a:ea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rPr>
              <a:t>边长</a:t>
            </a:r>
            <a:r>
              <a:rPr lang="en-US" altLang="zh-CN" sz="3200" b="1" dirty="0">
                <a:solidFill>
                  <a:srgbClr val="FF0000"/>
                </a:solidFill>
                <a:latin typeface="楷体" panose="02010609060101010101" pitchFamily="49" charset="-122"/>
                <a:ea typeface="楷体" panose="02010609060101010101" pitchFamily="49" charset="-122"/>
              </a:rPr>
              <a:t>×4</a:t>
            </a:r>
            <a:endParaRPr lang="en-US" altLang="zh-CN" sz="3200" b="1" dirty="0">
              <a:solidFill>
                <a:srgbClr val="FF0000"/>
              </a:solidFill>
              <a:latin typeface="楷体" panose="02010609060101010101" pitchFamily="49" charset="-122"/>
              <a:ea typeface="楷体" panose="02010609060101010101" pitchFamily="49" charset="-122"/>
            </a:endParaRPr>
          </a:p>
          <a:p>
            <a:pPr algn="ctr" eaLnBrk="1" hangingPunct="1">
              <a:lnSpc>
                <a:spcPct val="150000"/>
              </a:lnSpc>
            </a:pPr>
            <a:r>
              <a:rPr lang="zh-CN" altLang="en-US" sz="3200" b="1" dirty="0">
                <a:solidFill>
                  <a:srgbClr val="FF0000"/>
                </a:solidFill>
                <a:latin typeface="楷体" panose="02010609060101010101" pitchFamily="49" charset="-122"/>
                <a:ea typeface="楷体" panose="02010609060101010101" pitchFamily="49" charset="-122"/>
              </a:rPr>
              <a:t>正方形的周长</a:t>
            </a:r>
            <a:r>
              <a:rPr lang="en-US" altLang="zh-CN" sz="3200" b="1" dirty="0">
                <a:solidFill>
                  <a:srgbClr val="FF0000"/>
                </a:solidFill>
                <a:latin typeface="楷体" panose="02010609060101010101" pitchFamily="49" charset="-122"/>
                <a:ea typeface="楷体" panose="02010609060101010101" pitchFamily="49" charset="-122"/>
              </a:rPr>
              <a:t>÷4=</a:t>
            </a:r>
            <a:r>
              <a:rPr lang="zh-CN" altLang="en-US" sz="3200" b="1" dirty="0">
                <a:solidFill>
                  <a:srgbClr val="FF0000"/>
                </a:solidFill>
                <a:latin typeface="楷体" panose="02010609060101010101" pitchFamily="49" charset="-122"/>
                <a:ea typeface="楷体" panose="02010609060101010101" pitchFamily="49" charset="-122"/>
              </a:rPr>
              <a:t>边长</a:t>
            </a:r>
            <a:endParaRPr lang="en-US" altLang="zh-CN" sz="3200" b="1" dirty="0">
              <a:solidFill>
                <a:srgbClr val="FF0000"/>
              </a:solidFill>
              <a:latin typeface="楷体" panose="02010609060101010101" pitchFamily="49" charset="-122"/>
              <a:ea typeface="楷体" panose="02010609060101010101" pitchFamily="49" charset="-122"/>
            </a:endParaRPr>
          </a:p>
          <a:p>
            <a:pPr algn="ctr" eaLnBrk="1" hangingPunct="1">
              <a:lnSpc>
                <a:spcPct val="150000"/>
              </a:lnSpc>
            </a:pPr>
            <a:r>
              <a:rPr lang="en-US" altLang="zh-CN" sz="3200" b="1" dirty="0">
                <a:solidFill>
                  <a:srgbClr val="FF0000"/>
                </a:solidFill>
                <a:latin typeface="楷体" panose="02010609060101010101" pitchFamily="49" charset="-122"/>
                <a:ea typeface="楷体" panose="02010609060101010101" pitchFamily="49" charset="-122"/>
              </a:rPr>
              <a:t>96÷4=24</a:t>
            </a:r>
            <a:r>
              <a:rPr lang="zh-CN" altLang="en-US" sz="3200" b="1" dirty="0">
                <a:solidFill>
                  <a:srgbClr val="FF0000"/>
                </a:solidFill>
                <a:latin typeface="楷体" panose="02010609060101010101" pitchFamily="49" charset="-122"/>
                <a:ea typeface="楷体" panose="02010609060101010101" pitchFamily="49" charset="-122"/>
              </a:rPr>
              <a:t>（厘米）</a:t>
            </a:r>
            <a:endParaRPr lang="en-US" altLang="zh-CN" sz="3200" b="1" dirty="0">
              <a:solidFill>
                <a:srgbClr val="FF0000"/>
              </a:solidFill>
              <a:latin typeface="楷体" panose="02010609060101010101" pitchFamily="49" charset="-122"/>
              <a:ea typeface="楷体" panose="02010609060101010101" pitchFamily="49" charset="-122"/>
            </a:endParaRPr>
          </a:p>
          <a:p>
            <a:pPr algn="ctr" eaLnBrk="1" hangingPunct="1">
              <a:lnSpc>
                <a:spcPct val="150000"/>
              </a:lnSpc>
            </a:pPr>
            <a:r>
              <a:rPr lang="zh-CN" altLang="en-US" sz="3200" b="1" dirty="0">
                <a:solidFill>
                  <a:srgbClr val="FF0000"/>
                </a:solidFill>
                <a:latin typeface="楷体" panose="02010609060101010101" pitchFamily="49" charset="-122"/>
                <a:ea typeface="楷体" panose="02010609060101010101" pitchFamily="49" charset="-122"/>
              </a:rPr>
              <a:t>答：这个正方形的边长是</a:t>
            </a:r>
            <a:r>
              <a:rPr lang="en-US" altLang="zh-CN" sz="3200" b="1" dirty="0">
                <a:solidFill>
                  <a:srgbClr val="FF0000"/>
                </a:solidFill>
                <a:latin typeface="楷体" panose="02010609060101010101" pitchFamily="49" charset="-122"/>
                <a:ea typeface="楷体" panose="02010609060101010101" pitchFamily="49" charset="-122"/>
              </a:rPr>
              <a:t>24</a:t>
            </a:r>
            <a:r>
              <a:rPr lang="zh-CN" altLang="en-US" sz="3200" b="1" dirty="0">
                <a:solidFill>
                  <a:srgbClr val="FF0000"/>
                </a:solidFill>
                <a:latin typeface="楷体" panose="02010609060101010101" pitchFamily="49" charset="-122"/>
                <a:ea typeface="楷体" panose="02010609060101010101" pitchFamily="49" charset="-122"/>
              </a:rPr>
              <a:t>厘米。</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8660" y="604966"/>
            <a:ext cx="8042740" cy="1077218"/>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3200" b="1" dirty="0">
                <a:latin typeface="楷体" panose="02010609060101010101" pitchFamily="49" charset="-122"/>
                <a:ea typeface="楷体" panose="02010609060101010101" pitchFamily="49" charset="-122"/>
              </a:rPr>
              <a:t>从小红家到学校有下面几条路可以走。你能说出哪条路近，哪条路远吗？</a:t>
            </a:r>
            <a:endParaRPr lang="zh-CN" altLang="en-US" sz="3200" b="1" dirty="0">
              <a:latin typeface="楷体" panose="02010609060101010101" pitchFamily="49" charset="-122"/>
              <a:ea typeface="楷体" panose="02010609060101010101" pitchFamily="49" charset="-122"/>
            </a:endParaRPr>
          </a:p>
        </p:txBody>
      </p:sp>
      <p:grpSp>
        <p:nvGrpSpPr>
          <p:cNvPr id="5" name="组合 4"/>
          <p:cNvGrpSpPr/>
          <p:nvPr/>
        </p:nvGrpSpPr>
        <p:grpSpPr>
          <a:xfrm>
            <a:off x="1017625" y="1580214"/>
            <a:ext cx="7862367" cy="3024336"/>
            <a:chOff x="1187624" y="1851670"/>
            <a:chExt cx="5851065" cy="2250669"/>
          </a:xfrm>
        </p:grpSpPr>
        <p:pic>
          <p:nvPicPr>
            <p:cNvPr id="3" name="图片 2"/>
            <p:cNvPicPr>
              <a:picLocks noChangeAspect="1"/>
            </p:cNvPicPr>
            <p:nvPr/>
          </p:nvPicPr>
          <p:blipFill>
            <a:blip r:embed="rId1"/>
            <a:stretch>
              <a:fillRect/>
            </a:stretch>
          </p:blipFill>
          <p:spPr>
            <a:xfrm>
              <a:off x="1187624" y="1851670"/>
              <a:ext cx="5220072" cy="2250669"/>
            </a:xfrm>
            <a:prstGeom prst="rect">
              <a:avLst/>
            </a:prstGeom>
          </p:spPr>
        </p:pic>
        <p:sp>
          <p:nvSpPr>
            <p:cNvPr id="4" name="矩形 3"/>
            <p:cNvSpPr/>
            <p:nvPr/>
          </p:nvSpPr>
          <p:spPr>
            <a:xfrm>
              <a:off x="6389152" y="3733007"/>
              <a:ext cx="649537" cy="369332"/>
            </a:xfrm>
            <a:prstGeom prst="rect">
              <a:avLst/>
            </a:prstGeom>
          </p:spPr>
          <p:txBody>
            <a:bodyPr wrap="none">
              <a:spAutoFit/>
            </a:bodyPr>
            <a:lstStyle/>
            <a:p>
              <a:r>
                <a:rPr lang="zh-CN" altLang="en-US" b="1" dirty="0">
                  <a:latin typeface="楷体" panose="02010609060101010101" pitchFamily="49" charset="-122"/>
                  <a:ea typeface="楷体" panose="02010609060101010101" pitchFamily="49" charset="-122"/>
                </a:rPr>
                <a:t>学校</a:t>
              </a:r>
              <a:endParaRPr lang="zh-CN" altLang="en-US" dirty="0"/>
            </a:p>
          </p:txBody>
        </p:sp>
      </p:grpSp>
      <p:cxnSp>
        <p:nvCxnSpPr>
          <p:cNvPr id="7" name="直接连接符 6"/>
          <p:cNvCxnSpPr/>
          <p:nvPr/>
        </p:nvCxnSpPr>
        <p:spPr>
          <a:xfrm>
            <a:off x="1619672" y="3049518"/>
            <a:ext cx="0" cy="132243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619672" y="4371950"/>
            <a:ext cx="4680520"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890486" y="3416549"/>
            <a:ext cx="432048" cy="523220"/>
          </a:xfrm>
          <a:prstGeom prst="rect">
            <a:avLst/>
          </a:prstGeom>
          <a:noFill/>
        </p:spPr>
        <p:txBody>
          <a:bodyPr wrap="square" rtlCol="0">
            <a:spAutoFit/>
          </a:bodyPr>
          <a:lstStyle/>
          <a:p>
            <a:r>
              <a:rPr lang="zh-CN" altLang="en-US" sz="2800" b="1" dirty="0">
                <a:solidFill>
                  <a:srgbClr val="FF0000"/>
                </a:solidFill>
              </a:rPr>
              <a:t>①</a:t>
            </a:r>
            <a:endParaRPr lang="zh-CN" altLang="en-US" sz="2800" b="1" dirty="0">
              <a:solidFill>
                <a:srgbClr val="FF0000"/>
              </a:solidFill>
            </a:endParaRPr>
          </a:p>
        </p:txBody>
      </p:sp>
      <p:cxnSp>
        <p:nvCxnSpPr>
          <p:cNvPr id="23" name="直接连接符 22"/>
          <p:cNvCxnSpPr/>
          <p:nvPr/>
        </p:nvCxnSpPr>
        <p:spPr>
          <a:xfrm>
            <a:off x="2339752" y="2499742"/>
            <a:ext cx="1008112" cy="0"/>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292128" y="2528318"/>
            <a:ext cx="0" cy="949382"/>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292128" y="3428134"/>
            <a:ext cx="2071960" cy="0"/>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364088" y="3392414"/>
            <a:ext cx="0" cy="504056"/>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910758"/>
            <a:ext cx="1008112" cy="0"/>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2546304" y="2610853"/>
            <a:ext cx="432048" cy="523220"/>
          </a:xfrm>
          <a:prstGeom prst="rect">
            <a:avLst/>
          </a:prstGeom>
          <a:noFill/>
        </p:spPr>
        <p:txBody>
          <a:bodyPr wrap="square" rtlCol="0">
            <a:spAutoFit/>
          </a:bodyPr>
          <a:lstStyle/>
          <a:p>
            <a:r>
              <a:rPr lang="zh-CN" altLang="en-US" sz="2800" b="1" dirty="0">
                <a:solidFill>
                  <a:srgbClr val="FF0000"/>
                </a:solidFill>
              </a:rPr>
              <a:t>②</a:t>
            </a:r>
            <a:endParaRPr lang="zh-CN" altLang="en-US" sz="2800" b="1" dirty="0">
              <a:solidFill>
                <a:srgbClr val="FF0000"/>
              </a:solidFill>
            </a:endParaRPr>
          </a:p>
        </p:txBody>
      </p:sp>
      <p:cxnSp>
        <p:nvCxnSpPr>
          <p:cNvPr id="38" name="直接连接符 37"/>
          <p:cNvCxnSpPr/>
          <p:nvPr/>
        </p:nvCxnSpPr>
        <p:spPr>
          <a:xfrm>
            <a:off x="2339752" y="2445329"/>
            <a:ext cx="1008112"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3336507" y="2466155"/>
            <a:ext cx="2963685" cy="1212004"/>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3445616" y="2174355"/>
            <a:ext cx="432048" cy="523220"/>
          </a:xfrm>
          <a:prstGeom prst="rect">
            <a:avLst/>
          </a:prstGeom>
          <a:noFill/>
        </p:spPr>
        <p:txBody>
          <a:bodyPr wrap="square" rtlCol="0">
            <a:spAutoFit/>
          </a:bodyPr>
          <a:lstStyle/>
          <a:p>
            <a:r>
              <a:rPr lang="zh-CN" altLang="en-US" sz="2800" b="1" dirty="0">
                <a:solidFill>
                  <a:srgbClr val="FF0000"/>
                </a:solidFill>
              </a:rPr>
              <a:t>③</a:t>
            </a:r>
            <a:endParaRPr lang="zh-CN" altLang="en-US" sz="2800" b="1" dirty="0">
              <a:solidFill>
                <a:srgbClr val="FF0000"/>
              </a:solidFill>
            </a:endParaRPr>
          </a:p>
        </p:txBody>
      </p:sp>
      <p:sp>
        <p:nvSpPr>
          <p:cNvPr id="30" name="矩形 29"/>
          <p:cNvSpPr/>
          <p:nvPr/>
        </p:nvSpPr>
        <p:spPr>
          <a:xfrm>
            <a:off x="4963626" y="1738402"/>
            <a:ext cx="3068469" cy="5847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第③条路近</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42" name="矩形 41"/>
          <p:cNvSpPr/>
          <p:nvPr/>
        </p:nvSpPr>
        <p:spPr>
          <a:xfrm>
            <a:off x="4903734" y="2339683"/>
            <a:ext cx="4238118" cy="5847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第</a:t>
            </a:r>
            <a:r>
              <a:rPr lang="zh-CN" altLang="en-US" sz="3200" b="1" dirty="0">
                <a:solidFill>
                  <a:srgbClr val="FF0000"/>
                </a:solidFill>
              </a:rPr>
              <a:t>①</a:t>
            </a:r>
            <a:r>
              <a:rPr lang="zh-CN" altLang="en-US" sz="3200" b="1" dirty="0">
                <a:solidFill>
                  <a:srgbClr val="FF0000"/>
                </a:solidFill>
                <a:latin typeface="楷体" panose="02010609060101010101" pitchFamily="49" charset="-122"/>
                <a:ea typeface="楷体" panose="02010609060101010101" pitchFamily="49" charset="-122"/>
              </a:rPr>
              <a:t>和</a:t>
            </a:r>
            <a:r>
              <a:rPr lang="zh-CN" altLang="en-US" sz="3200" b="1" dirty="0">
                <a:solidFill>
                  <a:srgbClr val="FF0000"/>
                </a:solidFill>
              </a:rPr>
              <a:t>②</a:t>
            </a:r>
            <a:r>
              <a:rPr lang="zh-CN" altLang="en-US" sz="3200" b="1" dirty="0">
                <a:solidFill>
                  <a:srgbClr val="FF0000"/>
                </a:solidFill>
                <a:latin typeface="楷体" panose="02010609060101010101" pitchFamily="49" charset="-122"/>
                <a:ea typeface="楷体" panose="02010609060101010101" pitchFamily="49" charset="-122"/>
              </a:rPr>
              <a:t>条路远</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up)">
                                      <p:cBhvr>
                                        <p:cTn id="24" dur="500"/>
                                        <p:tgtEl>
                                          <p:spTgt spid="26"/>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500"/>
                                        <p:tgtEl>
                                          <p:spTgt spid="29"/>
                                        </p:tgtEl>
                                      </p:cBhvr>
                                    </p:animEffect>
                                  </p:childTnLst>
                                </p:cTn>
                              </p:par>
                            </p:childTnLst>
                          </p:cTn>
                        </p:par>
                        <p:par>
                          <p:cTn id="29" fill="hold">
                            <p:stCondLst>
                              <p:cond delay="150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500"/>
                                        <p:tgtEl>
                                          <p:spTgt spid="31"/>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left)">
                                      <p:cBhvr>
                                        <p:cTn id="36" dur="500"/>
                                        <p:tgtEl>
                                          <p:spTgt spid="33"/>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500"/>
                            </p:stCondLst>
                            <p:childTnLst>
                              <p:par>
                                <p:cTn id="47" presetID="22" presetClass="entr" presetSubtype="8"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left)">
                                      <p:cBhvr>
                                        <p:cTn id="58" dur="500"/>
                                        <p:tgtEl>
                                          <p:spTgt spid="3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wipe(left)">
                                      <p:cBhvr>
                                        <p:cTn id="6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7" grpId="0"/>
      <p:bldP spid="40" grpId="0"/>
      <p:bldP spid="30"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2940" y="676406"/>
            <a:ext cx="8085524" cy="156966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3200" b="1" dirty="0">
                <a:latin typeface="楷体" panose="02010609060101010101" pitchFamily="49" charset="-122"/>
                <a:ea typeface="楷体" panose="02010609060101010101" pitchFamily="49" charset="-122"/>
              </a:rPr>
              <a:t>一张长方形纸，长</a:t>
            </a:r>
            <a:r>
              <a:rPr lang="en-US" altLang="zh-CN" sz="3200" b="1" dirty="0">
                <a:latin typeface="楷体" panose="02010609060101010101" pitchFamily="49" charset="-122"/>
                <a:ea typeface="楷体" panose="02010609060101010101" pitchFamily="49" charset="-122"/>
              </a:rPr>
              <a:t>30</a:t>
            </a:r>
            <a:r>
              <a:rPr lang="zh-CN" altLang="en-US" sz="3200" b="1" dirty="0">
                <a:latin typeface="楷体" panose="02010609060101010101" pitchFamily="49" charset="-122"/>
                <a:ea typeface="楷体" panose="02010609060101010101" pitchFamily="49" charset="-122"/>
              </a:rPr>
              <a:t>厘米，宽</a:t>
            </a:r>
            <a:r>
              <a:rPr lang="en-US" altLang="zh-CN" sz="3200" b="1" dirty="0">
                <a:latin typeface="楷体" panose="02010609060101010101" pitchFamily="49" charset="-122"/>
                <a:ea typeface="楷体" panose="02010609060101010101" pitchFamily="49" charset="-122"/>
              </a:rPr>
              <a:t>21</a:t>
            </a:r>
            <a:r>
              <a:rPr lang="zh-CN" altLang="en-US" sz="3200" b="1" dirty="0">
                <a:latin typeface="楷体" panose="02010609060101010101" pitchFamily="49" charset="-122"/>
                <a:ea typeface="楷体" panose="02010609060101010101" pitchFamily="49" charset="-122"/>
              </a:rPr>
              <a:t>厘米。从这张纸上剪下一个最大的正方形。正方形的周长是多少？剩下的图形的周长是多少？</a:t>
            </a:r>
            <a:endParaRPr lang="zh-CN" altLang="en-US" sz="3200" b="1" dirty="0">
              <a:latin typeface="楷体" panose="02010609060101010101" pitchFamily="49" charset="-122"/>
              <a:ea typeface="楷体" panose="02010609060101010101" pitchFamily="49" charset="-122"/>
            </a:endParaRPr>
          </a:p>
        </p:txBody>
      </p:sp>
      <p:sp>
        <p:nvSpPr>
          <p:cNvPr id="7" name="矩形 6"/>
          <p:cNvSpPr/>
          <p:nvPr/>
        </p:nvSpPr>
        <p:spPr>
          <a:xfrm>
            <a:off x="539552" y="2709896"/>
            <a:ext cx="2238360" cy="1414030"/>
          </a:xfrm>
          <a:prstGeom prst="rect">
            <a:avLst/>
          </a:prstGeom>
          <a:solidFill>
            <a:srgbClr val="FFFF00"/>
          </a:solidFill>
          <a:ln>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endParaRPr lang="zh-CN" altLang="en-US" sz="3200">
              <a:ea typeface="楷体" panose="02010609060101010101" pitchFamily="49" charset="-122"/>
            </a:endParaRPr>
          </a:p>
        </p:txBody>
      </p:sp>
      <p:sp>
        <p:nvSpPr>
          <p:cNvPr id="8" name="矩形 7"/>
          <p:cNvSpPr/>
          <p:nvPr/>
        </p:nvSpPr>
        <p:spPr>
          <a:xfrm>
            <a:off x="1216944" y="4267942"/>
            <a:ext cx="1268296" cy="523220"/>
          </a:xfrm>
          <a:prstGeom prst="rect">
            <a:avLst/>
          </a:prstGeom>
        </p:spPr>
        <p:txBody>
          <a:bodyPr wrap="none">
            <a:spAutoFit/>
          </a:bodyPr>
          <a:lstStyle/>
          <a:p>
            <a:r>
              <a:rPr lang="en-US" altLang="zh-CN" sz="2800" b="1" dirty="0">
                <a:solidFill>
                  <a:srgbClr val="FF0000"/>
                </a:solidFill>
                <a:latin typeface="楷体" panose="02010609060101010101" pitchFamily="49" charset="-122"/>
                <a:ea typeface="楷体" panose="02010609060101010101" pitchFamily="49" charset="-122"/>
              </a:rPr>
              <a:t>30</a:t>
            </a:r>
            <a:r>
              <a:rPr lang="zh-CN" altLang="en-US" sz="2800" b="1" dirty="0">
                <a:solidFill>
                  <a:srgbClr val="FF0000"/>
                </a:solidFill>
                <a:latin typeface="楷体" panose="02010609060101010101" pitchFamily="49" charset="-122"/>
                <a:ea typeface="楷体" panose="02010609060101010101" pitchFamily="49" charset="-122"/>
              </a:rPr>
              <a:t>厘米</a:t>
            </a:r>
            <a:endParaRPr lang="zh-CN" altLang="en-US" sz="2800" dirty="0">
              <a:solidFill>
                <a:srgbClr val="FF0000"/>
              </a:solidFill>
            </a:endParaRPr>
          </a:p>
        </p:txBody>
      </p:sp>
      <p:sp>
        <p:nvSpPr>
          <p:cNvPr id="9" name="矩形 8"/>
          <p:cNvSpPr/>
          <p:nvPr/>
        </p:nvSpPr>
        <p:spPr>
          <a:xfrm>
            <a:off x="2688176" y="3232245"/>
            <a:ext cx="1268296" cy="523220"/>
          </a:xfrm>
          <a:prstGeom prst="rect">
            <a:avLst/>
          </a:prstGeom>
        </p:spPr>
        <p:txBody>
          <a:bodyPr wrap="none">
            <a:spAutoFit/>
          </a:bodyPr>
          <a:lstStyle/>
          <a:p>
            <a:r>
              <a:rPr lang="en-US" altLang="zh-CN" sz="2800" b="1" dirty="0">
                <a:solidFill>
                  <a:srgbClr val="FF0000"/>
                </a:solidFill>
                <a:latin typeface="楷体" panose="02010609060101010101" pitchFamily="49" charset="-122"/>
                <a:ea typeface="楷体" panose="02010609060101010101" pitchFamily="49" charset="-122"/>
              </a:rPr>
              <a:t>21</a:t>
            </a:r>
            <a:r>
              <a:rPr lang="zh-CN" altLang="en-US" sz="2800" b="1" dirty="0">
                <a:solidFill>
                  <a:srgbClr val="FF0000"/>
                </a:solidFill>
                <a:latin typeface="楷体" panose="02010609060101010101" pitchFamily="49" charset="-122"/>
                <a:ea typeface="楷体" panose="02010609060101010101" pitchFamily="49" charset="-122"/>
              </a:rPr>
              <a:t>厘米</a:t>
            </a:r>
            <a:endParaRPr lang="zh-CN" altLang="en-US" sz="2800" dirty="0">
              <a:solidFill>
                <a:srgbClr val="FF0000"/>
              </a:solidFill>
            </a:endParaRPr>
          </a:p>
        </p:txBody>
      </p:sp>
      <p:sp>
        <p:nvSpPr>
          <p:cNvPr id="10" name="矩形 9"/>
          <p:cNvSpPr/>
          <p:nvPr/>
        </p:nvSpPr>
        <p:spPr>
          <a:xfrm>
            <a:off x="539552" y="2709896"/>
            <a:ext cx="1446272" cy="141403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endParaRPr lang="zh-CN" altLang="en-US" sz="3200">
              <a:ea typeface="楷体" panose="02010609060101010101" pitchFamily="49" charset="-122"/>
            </a:endParaRPr>
          </a:p>
        </p:txBody>
      </p:sp>
      <p:sp>
        <p:nvSpPr>
          <p:cNvPr id="11" name="矩形 10"/>
          <p:cNvSpPr/>
          <p:nvPr/>
        </p:nvSpPr>
        <p:spPr>
          <a:xfrm>
            <a:off x="3956472" y="2282783"/>
            <a:ext cx="5541902" cy="2554545"/>
          </a:xfrm>
          <a:prstGeom prst="rect">
            <a:avLst/>
          </a:prstGeom>
        </p:spPr>
        <p:txBody>
          <a:bodyPr wrap="none">
            <a:spAutoFit/>
          </a:bodyPr>
          <a:lstStyle/>
          <a:p>
            <a:r>
              <a:rPr lang="en-US" altLang="zh-CN" sz="3200" b="1" dirty="0">
                <a:solidFill>
                  <a:srgbClr val="FF0000"/>
                </a:solidFill>
                <a:latin typeface="楷体" panose="02010609060101010101" pitchFamily="49" charset="-122"/>
                <a:ea typeface="楷体" panose="02010609060101010101" pitchFamily="49" charset="-122"/>
              </a:rPr>
              <a:t>21×4=84</a:t>
            </a:r>
            <a:r>
              <a:rPr lang="zh-CN" altLang="en-US" sz="3200" b="1" dirty="0">
                <a:solidFill>
                  <a:srgbClr val="FF0000"/>
                </a:solidFill>
                <a:latin typeface="楷体" panose="02010609060101010101" pitchFamily="49" charset="-122"/>
                <a:ea typeface="楷体" panose="02010609060101010101" pitchFamily="49" charset="-122"/>
              </a:rPr>
              <a:t>（厘米）</a:t>
            </a:r>
            <a:endParaRPr lang="en-US" altLang="zh-CN" sz="3200" b="1" dirty="0">
              <a:solidFill>
                <a:srgbClr val="FF0000"/>
              </a:solidFill>
              <a:latin typeface="楷体" panose="02010609060101010101" pitchFamily="49" charset="-122"/>
              <a:ea typeface="楷体" panose="02010609060101010101" pitchFamily="49" charset="-122"/>
            </a:endParaRPr>
          </a:p>
          <a:p>
            <a:r>
              <a:rPr lang="en-US" altLang="zh-CN" sz="3200" b="1" dirty="0">
                <a:solidFill>
                  <a:srgbClr val="FF0000"/>
                </a:solidFill>
                <a:latin typeface="楷体" panose="02010609060101010101" pitchFamily="49" charset="-122"/>
                <a:ea typeface="楷体" panose="02010609060101010101" pitchFamily="49" charset="-122"/>
              </a:rPr>
              <a:t>30-21=9</a:t>
            </a:r>
            <a:r>
              <a:rPr lang="zh-CN" altLang="en-US" sz="3200" b="1" dirty="0">
                <a:solidFill>
                  <a:srgbClr val="FF0000"/>
                </a:solidFill>
                <a:latin typeface="楷体" panose="02010609060101010101" pitchFamily="49" charset="-122"/>
                <a:ea typeface="楷体" panose="02010609060101010101" pitchFamily="49" charset="-122"/>
              </a:rPr>
              <a:t>（厘米）</a:t>
            </a:r>
            <a:endParaRPr lang="en-US" altLang="zh-CN" sz="3200" b="1" dirty="0">
              <a:solidFill>
                <a:srgbClr val="FF0000"/>
              </a:solidFill>
              <a:latin typeface="楷体" panose="02010609060101010101" pitchFamily="49" charset="-122"/>
              <a:ea typeface="楷体" panose="02010609060101010101" pitchFamily="49" charset="-122"/>
            </a:endParaRPr>
          </a:p>
          <a:p>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21+9</a:t>
            </a: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×2=60</a:t>
            </a:r>
            <a:r>
              <a:rPr lang="zh-CN" altLang="en-US" sz="3200" b="1" dirty="0">
                <a:solidFill>
                  <a:srgbClr val="FF0000"/>
                </a:solidFill>
                <a:latin typeface="楷体" panose="02010609060101010101" pitchFamily="49" charset="-122"/>
                <a:ea typeface="楷体" panose="02010609060101010101" pitchFamily="49" charset="-122"/>
              </a:rPr>
              <a:t>（厘米）</a:t>
            </a:r>
            <a:endParaRPr lang="en-US" altLang="zh-CN" sz="3200" b="1" dirty="0">
              <a:solidFill>
                <a:srgbClr val="FF0000"/>
              </a:solidFill>
              <a:latin typeface="楷体" panose="02010609060101010101" pitchFamily="49" charset="-122"/>
              <a:ea typeface="楷体" panose="02010609060101010101" pitchFamily="49" charset="-122"/>
            </a:endParaRPr>
          </a:p>
          <a:p>
            <a:r>
              <a:rPr lang="zh-CN" altLang="en-US" sz="3200" b="1" dirty="0">
                <a:solidFill>
                  <a:srgbClr val="FF0000"/>
                </a:solidFill>
                <a:latin typeface="楷体" panose="02010609060101010101" pitchFamily="49" charset="-122"/>
                <a:ea typeface="楷体" panose="02010609060101010101" pitchFamily="49" charset="-122"/>
              </a:rPr>
              <a:t>答：正方形的周长是</a:t>
            </a:r>
            <a:r>
              <a:rPr lang="en-US" altLang="zh-CN" sz="3200" b="1" dirty="0">
                <a:solidFill>
                  <a:srgbClr val="FF0000"/>
                </a:solidFill>
                <a:latin typeface="楷体" panose="02010609060101010101" pitchFamily="49" charset="-122"/>
                <a:ea typeface="楷体" panose="02010609060101010101" pitchFamily="49" charset="-122"/>
              </a:rPr>
              <a:t>84</a:t>
            </a:r>
            <a:r>
              <a:rPr lang="zh-CN" altLang="en-US" sz="3200" b="1" dirty="0">
                <a:solidFill>
                  <a:srgbClr val="FF0000"/>
                </a:solidFill>
                <a:latin typeface="楷体" panose="02010609060101010101" pitchFamily="49" charset="-122"/>
                <a:ea typeface="楷体" panose="02010609060101010101" pitchFamily="49" charset="-122"/>
              </a:rPr>
              <a:t>厘米，</a:t>
            </a:r>
            <a:endParaRPr lang="en-US" altLang="zh-CN" sz="3200" b="1" dirty="0">
              <a:solidFill>
                <a:srgbClr val="FF0000"/>
              </a:solidFill>
              <a:latin typeface="楷体" panose="02010609060101010101" pitchFamily="49" charset="-122"/>
              <a:ea typeface="楷体" panose="02010609060101010101" pitchFamily="49" charset="-122"/>
            </a:endParaRPr>
          </a:p>
          <a:p>
            <a:r>
              <a:rPr lang="zh-CN" altLang="en-US" sz="3200" b="1" dirty="0">
                <a:solidFill>
                  <a:srgbClr val="FF0000"/>
                </a:solidFill>
                <a:latin typeface="楷体" panose="02010609060101010101" pitchFamily="49" charset="-122"/>
                <a:ea typeface="楷体" panose="02010609060101010101" pitchFamily="49" charset="-122"/>
              </a:rPr>
              <a:t>剩下的图形的周长是</a:t>
            </a:r>
            <a:r>
              <a:rPr lang="en-US" altLang="zh-CN" sz="3200" b="1" dirty="0">
                <a:solidFill>
                  <a:srgbClr val="FF0000"/>
                </a:solidFill>
                <a:latin typeface="楷体" panose="02010609060101010101" pitchFamily="49" charset="-122"/>
                <a:ea typeface="楷体" panose="02010609060101010101" pitchFamily="49" charset="-122"/>
              </a:rPr>
              <a:t>60</a:t>
            </a:r>
            <a:r>
              <a:rPr lang="zh-CN" altLang="en-US" sz="3200" b="1" dirty="0">
                <a:solidFill>
                  <a:srgbClr val="FF0000"/>
                </a:solidFill>
                <a:latin typeface="楷体" panose="02010609060101010101" pitchFamily="49" charset="-122"/>
                <a:ea typeface="楷体" panose="02010609060101010101" pitchFamily="49" charset="-122"/>
              </a:rPr>
              <a:t>厘米。</a:t>
            </a:r>
            <a:endParaRPr lang="en-US" altLang="zh-CN"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wipe(left)">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
                                            <p:txEl>
                                              <p:pRg st="1" end="1"/>
                                            </p:txEl>
                                          </p:spTgt>
                                        </p:tgtEl>
                                        <p:attrNameLst>
                                          <p:attrName>style.visibility</p:attrName>
                                        </p:attrNameLst>
                                      </p:cBhvr>
                                      <p:to>
                                        <p:strVal val="visible"/>
                                      </p:to>
                                    </p:set>
                                    <p:animEffect transition="in" filter="wipe(left)">
                                      <p:cBhvr>
                                        <p:cTn id="17" dur="500"/>
                                        <p:tgtEl>
                                          <p:spTgt spid="1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
                                            <p:txEl>
                                              <p:pRg st="2" end="2"/>
                                            </p:txEl>
                                          </p:spTgt>
                                        </p:tgtEl>
                                        <p:attrNameLst>
                                          <p:attrName>style.visibility</p:attrName>
                                        </p:attrNameLst>
                                      </p:cBhvr>
                                      <p:to>
                                        <p:strVal val="visible"/>
                                      </p:to>
                                    </p:set>
                                    <p:animEffect transition="in" filter="wipe(left)">
                                      <p:cBhvr>
                                        <p:cTn id="22" dur="500"/>
                                        <p:tgtEl>
                                          <p:spTgt spid="1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1">
                                            <p:txEl>
                                              <p:pRg st="3" end="3"/>
                                            </p:txEl>
                                          </p:spTgt>
                                        </p:tgtEl>
                                        <p:attrNameLst>
                                          <p:attrName>style.visibility</p:attrName>
                                        </p:attrNameLst>
                                      </p:cBhvr>
                                      <p:to>
                                        <p:strVal val="visible"/>
                                      </p:to>
                                    </p:set>
                                    <p:animEffect transition="in" filter="wipe(left)">
                                      <p:cBhvr>
                                        <p:cTn id="27" dur="500"/>
                                        <p:tgtEl>
                                          <p:spTgt spid="1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1">
                                            <p:txEl>
                                              <p:pRg st="4" end="4"/>
                                            </p:txEl>
                                          </p:spTgt>
                                        </p:tgtEl>
                                        <p:attrNameLst>
                                          <p:attrName>style.visibility</p:attrName>
                                        </p:attrNameLst>
                                      </p:cBhvr>
                                      <p:to>
                                        <p:strVal val="visible"/>
                                      </p:to>
                                    </p:set>
                                    <p:animEffect transition="in" filter="wipe(left)">
                                      <p:cBhvr>
                                        <p:cTn id="32"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2940" y="676406"/>
            <a:ext cx="7869500" cy="156966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3200" b="1" dirty="0">
                <a:latin typeface="楷体" panose="02010609060101010101" pitchFamily="49" charset="-122"/>
                <a:ea typeface="楷体" panose="02010609060101010101" pitchFamily="49" charset="-122"/>
              </a:rPr>
              <a:t>一块长方形菜地，长</a:t>
            </a:r>
            <a:r>
              <a:rPr lang="en-US" altLang="zh-CN" sz="3200" b="1" dirty="0">
                <a:latin typeface="楷体" panose="02010609060101010101" pitchFamily="49" charset="-122"/>
                <a:ea typeface="楷体" panose="02010609060101010101" pitchFamily="49" charset="-122"/>
              </a:rPr>
              <a:t>6</a:t>
            </a:r>
            <a:r>
              <a:rPr lang="zh-CN" altLang="en-US" sz="3200" b="1" dirty="0">
                <a:latin typeface="楷体" panose="02010609060101010101" pitchFamily="49" charset="-122"/>
                <a:ea typeface="楷体" panose="02010609060101010101" pitchFamily="49" charset="-122"/>
              </a:rPr>
              <a:t>米，宽</a:t>
            </a:r>
            <a:r>
              <a:rPr lang="en-US" altLang="zh-CN" sz="3200" b="1" dirty="0">
                <a:latin typeface="楷体" panose="02010609060101010101" pitchFamily="49" charset="-122"/>
                <a:ea typeface="楷体" panose="02010609060101010101" pitchFamily="49" charset="-122"/>
              </a:rPr>
              <a:t>3</a:t>
            </a:r>
            <a:r>
              <a:rPr lang="zh-CN" altLang="en-US" sz="3200" b="1" dirty="0">
                <a:latin typeface="楷体" panose="02010609060101010101" pitchFamily="49" charset="-122"/>
                <a:ea typeface="楷体" panose="02010609060101010101" pitchFamily="49" charset="-122"/>
              </a:rPr>
              <a:t>米。四周围上篱笆，篱笆长多少米？如果一面靠墙，篱笆至少要多少米？</a:t>
            </a:r>
            <a:endParaRPr lang="zh-CN" altLang="en-US" sz="3200" b="1" dirty="0">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1"/>
          <a:stretch>
            <a:fillRect/>
          </a:stretch>
        </p:blipFill>
        <p:spPr>
          <a:xfrm>
            <a:off x="4860032" y="2643758"/>
            <a:ext cx="3610713" cy="1224136"/>
          </a:xfrm>
          <a:prstGeom prst="rect">
            <a:avLst/>
          </a:prstGeom>
        </p:spPr>
      </p:pic>
      <p:sp>
        <p:nvSpPr>
          <p:cNvPr id="5" name="矩形 4"/>
          <p:cNvSpPr/>
          <p:nvPr/>
        </p:nvSpPr>
        <p:spPr>
          <a:xfrm>
            <a:off x="1547664" y="2080488"/>
            <a:ext cx="3888432" cy="280076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6+3</a:t>
            </a: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×2</a:t>
            </a:r>
            <a:endParaRPr lang="en-US" altLang="zh-CN" sz="3200" b="1" dirty="0">
              <a:solidFill>
                <a:srgbClr val="FF0000"/>
              </a:solidFill>
              <a:latin typeface="楷体" panose="02010609060101010101" pitchFamily="49" charset="-122"/>
              <a:ea typeface="楷体" panose="02010609060101010101" pitchFamily="49" charset="-122"/>
            </a:endParaRPr>
          </a:p>
          <a:p>
            <a:pPr>
              <a:spcBef>
                <a:spcPct val="50000"/>
              </a:spcBef>
            </a:pPr>
            <a:r>
              <a:rPr lang="en-US" altLang="zh-CN" sz="3200" b="1" dirty="0">
                <a:solidFill>
                  <a:srgbClr val="FF0000"/>
                </a:solidFill>
                <a:latin typeface="楷体" panose="02010609060101010101" pitchFamily="49" charset="-122"/>
                <a:ea typeface="楷体" panose="02010609060101010101" pitchFamily="49" charset="-122"/>
              </a:rPr>
              <a:t>=9×2</a:t>
            </a:r>
            <a:endParaRPr lang="en-US" altLang="zh-CN" sz="3200" b="1" dirty="0">
              <a:solidFill>
                <a:srgbClr val="FF0000"/>
              </a:solidFill>
              <a:latin typeface="楷体" panose="02010609060101010101" pitchFamily="49" charset="-122"/>
              <a:ea typeface="楷体" panose="02010609060101010101" pitchFamily="49" charset="-122"/>
            </a:endParaRPr>
          </a:p>
          <a:p>
            <a:pPr>
              <a:spcBef>
                <a:spcPct val="50000"/>
              </a:spcBef>
            </a:pPr>
            <a:r>
              <a:rPr lang="en-US" altLang="zh-CN" sz="3200" b="1" dirty="0">
                <a:solidFill>
                  <a:srgbClr val="FF0000"/>
                </a:solidFill>
                <a:latin typeface="楷体" panose="02010609060101010101" pitchFamily="49" charset="-122"/>
                <a:ea typeface="楷体" panose="02010609060101010101" pitchFamily="49" charset="-122"/>
              </a:rPr>
              <a:t>=18</a:t>
            </a:r>
            <a:r>
              <a:rPr lang="zh-CN" altLang="en-US" sz="3200" b="1" dirty="0">
                <a:solidFill>
                  <a:srgbClr val="FF0000"/>
                </a:solidFill>
                <a:latin typeface="楷体" panose="02010609060101010101" pitchFamily="49" charset="-122"/>
                <a:ea typeface="楷体" panose="02010609060101010101" pitchFamily="49" charset="-122"/>
              </a:rPr>
              <a:t>（米）</a:t>
            </a:r>
            <a:endParaRPr lang="en-US" altLang="zh-CN" sz="3200" b="1" dirty="0">
              <a:solidFill>
                <a:srgbClr val="FF0000"/>
              </a:solidFill>
              <a:latin typeface="楷体" panose="02010609060101010101" pitchFamily="49" charset="-122"/>
              <a:ea typeface="楷体" panose="02010609060101010101" pitchFamily="49" charset="-122"/>
            </a:endParaRPr>
          </a:p>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答：篱笆长</a:t>
            </a:r>
            <a:r>
              <a:rPr lang="en-US" altLang="zh-CN" sz="3200" b="1" dirty="0">
                <a:solidFill>
                  <a:srgbClr val="FF0000"/>
                </a:solidFill>
                <a:latin typeface="楷体" panose="02010609060101010101" pitchFamily="49" charset="-122"/>
                <a:ea typeface="楷体" panose="02010609060101010101" pitchFamily="49" charset="-122"/>
              </a:rPr>
              <a:t>18</a:t>
            </a:r>
            <a:r>
              <a:rPr lang="zh-CN" altLang="en-US" sz="3200" b="1" dirty="0">
                <a:solidFill>
                  <a:srgbClr val="FF0000"/>
                </a:solidFill>
                <a:latin typeface="楷体" panose="02010609060101010101" pitchFamily="49" charset="-122"/>
                <a:ea typeface="楷体" panose="02010609060101010101" pitchFamily="49" charset="-122"/>
              </a:rPr>
              <a:t>米。</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93420" y="676406"/>
            <a:ext cx="7839020" cy="156966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zh-CN" altLang="en-US" sz="3200" b="1" dirty="0">
                <a:latin typeface="楷体" panose="02010609060101010101" pitchFamily="49" charset="-122"/>
                <a:ea typeface="楷体" panose="02010609060101010101" pitchFamily="49" charset="-122"/>
              </a:rPr>
              <a:t>一块长方形菜地，长</a:t>
            </a:r>
            <a:r>
              <a:rPr lang="en-US" altLang="zh-CN" sz="3200" b="1" dirty="0">
                <a:latin typeface="楷体" panose="02010609060101010101" pitchFamily="49" charset="-122"/>
                <a:ea typeface="楷体" panose="02010609060101010101" pitchFamily="49" charset="-122"/>
              </a:rPr>
              <a:t>6</a:t>
            </a:r>
            <a:r>
              <a:rPr lang="zh-CN" altLang="en-US" sz="3200" b="1" dirty="0">
                <a:latin typeface="楷体" panose="02010609060101010101" pitchFamily="49" charset="-122"/>
                <a:ea typeface="楷体" panose="02010609060101010101" pitchFamily="49" charset="-122"/>
              </a:rPr>
              <a:t>米，宽</a:t>
            </a:r>
            <a:r>
              <a:rPr lang="en-US" altLang="zh-CN" sz="3200" b="1" dirty="0">
                <a:latin typeface="楷体" panose="02010609060101010101" pitchFamily="49" charset="-122"/>
                <a:ea typeface="楷体" panose="02010609060101010101" pitchFamily="49" charset="-122"/>
              </a:rPr>
              <a:t>3</a:t>
            </a:r>
            <a:r>
              <a:rPr lang="zh-CN" altLang="en-US" sz="3200" b="1" dirty="0">
                <a:latin typeface="楷体" panose="02010609060101010101" pitchFamily="49" charset="-122"/>
                <a:ea typeface="楷体" panose="02010609060101010101" pitchFamily="49" charset="-122"/>
              </a:rPr>
              <a:t>米。四周围上篱笆，篱笆长多少米？如果一面靠墙，篱笆至少要多少米？</a:t>
            </a:r>
            <a:endParaRPr lang="zh-CN" altLang="en-US" sz="3200" b="1" dirty="0">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1"/>
          <a:stretch>
            <a:fillRect/>
          </a:stretch>
        </p:blipFill>
        <p:spPr>
          <a:xfrm>
            <a:off x="4860032" y="2643758"/>
            <a:ext cx="3610713" cy="1224136"/>
          </a:xfrm>
          <a:prstGeom prst="rect">
            <a:avLst/>
          </a:prstGeom>
        </p:spPr>
      </p:pic>
      <p:sp>
        <p:nvSpPr>
          <p:cNvPr id="5" name="矩形 4"/>
          <p:cNvSpPr/>
          <p:nvPr/>
        </p:nvSpPr>
        <p:spPr>
          <a:xfrm>
            <a:off x="1547664" y="2080488"/>
            <a:ext cx="3888432" cy="280076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spcBef>
                <a:spcPct val="50000"/>
              </a:spcBef>
            </a:pPr>
            <a:r>
              <a:rPr lang="en-US" altLang="zh-CN" sz="3200" b="1" dirty="0">
                <a:solidFill>
                  <a:srgbClr val="FF0000"/>
                </a:solidFill>
                <a:latin typeface="楷体" panose="02010609060101010101" pitchFamily="49" charset="-122"/>
                <a:ea typeface="楷体" panose="02010609060101010101" pitchFamily="49" charset="-122"/>
              </a:rPr>
              <a:t> 6+3×2</a:t>
            </a:r>
            <a:endParaRPr lang="en-US" altLang="zh-CN" sz="3200" b="1" dirty="0">
              <a:solidFill>
                <a:srgbClr val="FF0000"/>
              </a:solidFill>
              <a:latin typeface="楷体" panose="02010609060101010101" pitchFamily="49" charset="-122"/>
              <a:ea typeface="楷体" panose="02010609060101010101" pitchFamily="49" charset="-122"/>
            </a:endParaRPr>
          </a:p>
          <a:p>
            <a:pPr>
              <a:spcBef>
                <a:spcPct val="50000"/>
              </a:spcBef>
            </a:pPr>
            <a:r>
              <a:rPr lang="en-US" altLang="zh-CN" sz="3200" b="1" dirty="0">
                <a:solidFill>
                  <a:srgbClr val="FF0000"/>
                </a:solidFill>
                <a:latin typeface="楷体" panose="02010609060101010101" pitchFamily="49" charset="-122"/>
                <a:ea typeface="楷体" panose="02010609060101010101" pitchFamily="49" charset="-122"/>
              </a:rPr>
              <a:t>=6+6</a:t>
            </a:r>
            <a:endParaRPr lang="en-US" altLang="zh-CN" sz="3200" b="1" dirty="0">
              <a:solidFill>
                <a:srgbClr val="FF0000"/>
              </a:solidFill>
              <a:latin typeface="楷体" panose="02010609060101010101" pitchFamily="49" charset="-122"/>
              <a:ea typeface="楷体" panose="02010609060101010101" pitchFamily="49" charset="-122"/>
            </a:endParaRPr>
          </a:p>
          <a:p>
            <a:pPr>
              <a:spcBef>
                <a:spcPct val="50000"/>
              </a:spcBef>
            </a:pPr>
            <a:r>
              <a:rPr lang="en-US" altLang="zh-CN" sz="3200" b="1" dirty="0">
                <a:solidFill>
                  <a:srgbClr val="FF0000"/>
                </a:solidFill>
                <a:latin typeface="楷体" panose="02010609060101010101" pitchFamily="49" charset="-122"/>
                <a:ea typeface="楷体" panose="02010609060101010101" pitchFamily="49" charset="-122"/>
              </a:rPr>
              <a:t>=12</a:t>
            </a:r>
            <a:r>
              <a:rPr lang="zh-CN" altLang="en-US" sz="3200" b="1" dirty="0">
                <a:solidFill>
                  <a:srgbClr val="FF0000"/>
                </a:solidFill>
                <a:latin typeface="楷体" panose="02010609060101010101" pitchFamily="49" charset="-122"/>
                <a:ea typeface="楷体" panose="02010609060101010101" pitchFamily="49" charset="-122"/>
              </a:rPr>
              <a:t>（米）</a:t>
            </a:r>
            <a:endParaRPr lang="en-US" altLang="zh-CN" sz="3200" b="1" dirty="0">
              <a:solidFill>
                <a:srgbClr val="FF0000"/>
              </a:solidFill>
              <a:latin typeface="楷体" panose="02010609060101010101" pitchFamily="49" charset="-122"/>
              <a:ea typeface="楷体" panose="02010609060101010101" pitchFamily="49" charset="-122"/>
            </a:endParaRPr>
          </a:p>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答：篱笆至少要</a:t>
            </a:r>
            <a:r>
              <a:rPr lang="en-US" altLang="zh-CN" sz="3200" b="1" dirty="0">
                <a:solidFill>
                  <a:srgbClr val="FF0000"/>
                </a:solidFill>
                <a:latin typeface="楷体" panose="02010609060101010101" pitchFamily="49" charset="-122"/>
                <a:ea typeface="楷体" panose="02010609060101010101" pitchFamily="49" charset="-122"/>
              </a:rPr>
              <a:t>12</a:t>
            </a:r>
            <a:r>
              <a:rPr lang="zh-CN" altLang="en-US" sz="3200" b="1" dirty="0">
                <a:solidFill>
                  <a:srgbClr val="FF0000"/>
                </a:solidFill>
                <a:latin typeface="楷体" panose="02010609060101010101" pitchFamily="49" charset="-122"/>
                <a:ea typeface="楷体" panose="02010609060101010101" pitchFamily="49" charset="-122"/>
              </a:rPr>
              <a:t>米。</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670560" y="632692"/>
            <a:ext cx="7861880" cy="267765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buNone/>
            </a:pPr>
            <a:r>
              <a:rPr lang="zh-CN" altLang="en-US" sz="2800" b="1" dirty="0">
                <a:latin typeface="楷体" panose="02010609060101010101" pitchFamily="49" charset="-122"/>
                <a:ea typeface="楷体" panose="02010609060101010101" pitchFamily="49" charset="-122"/>
              </a:rPr>
              <a:t>天安门广场记载了中国人民不屈不挠的革命精神和大无畏的英雄气概，广场呈长方形，它北起天安门，南至正阳门，东起中国国家博物馆，西至人民大会堂。南北长</a:t>
            </a:r>
            <a:r>
              <a:rPr lang="en-US" altLang="zh-CN" sz="2800" b="1" dirty="0">
                <a:latin typeface="楷体" panose="02010609060101010101" pitchFamily="49" charset="-122"/>
                <a:ea typeface="楷体" panose="02010609060101010101" pitchFamily="49" charset="-122"/>
              </a:rPr>
              <a:t>880</a:t>
            </a:r>
            <a:r>
              <a:rPr lang="zh-CN" altLang="en-US" sz="2800" b="1" dirty="0">
                <a:latin typeface="楷体" panose="02010609060101010101" pitchFamily="49" charset="-122"/>
                <a:ea typeface="楷体" panose="02010609060101010101" pitchFamily="49" charset="-122"/>
              </a:rPr>
              <a:t>米，东西宽</a:t>
            </a:r>
            <a:r>
              <a:rPr lang="en-US" altLang="zh-CN" sz="2800" b="1" dirty="0">
                <a:latin typeface="楷体" panose="02010609060101010101" pitchFamily="49" charset="-122"/>
                <a:ea typeface="楷体" panose="02010609060101010101" pitchFamily="49" charset="-122"/>
              </a:rPr>
              <a:t>500</a:t>
            </a:r>
            <a:r>
              <a:rPr lang="zh-CN" altLang="en-US" sz="2800" b="1" dirty="0">
                <a:latin typeface="楷体" panose="02010609060101010101" pitchFamily="49" charset="-122"/>
                <a:ea typeface="楷体" panose="02010609060101010101" pitchFamily="49" charset="-122"/>
              </a:rPr>
              <a:t>米，它的周长是多少米</a:t>
            </a:r>
            <a:r>
              <a:rPr lang="en-US"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9" name="矩形 8"/>
          <p:cNvSpPr>
            <a:spLocks noChangeArrowheads="1"/>
          </p:cNvSpPr>
          <p:nvPr/>
        </p:nvSpPr>
        <p:spPr bwMode="auto">
          <a:xfrm>
            <a:off x="336266" y="3181239"/>
            <a:ext cx="4536504" cy="181588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buNone/>
            </a:pPr>
            <a:r>
              <a:rPr lang="zh-CN" altLang="en-US"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500+880</a:t>
            </a:r>
            <a:r>
              <a:rPr lang="zh-CN" altLang="en-US"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×2</a:t>
            </a:r>
            <a:endParaRPr lang="en-US" altLang="zh-CN" sz="2800" b="1" dirty="0">
              <a:solidFill>
                <a:srgbClr val="FF0000"/>
              </a:solidFill>
              <a:latin typeface="楷体" panose="02010609060101010101" pitchFamily="49" charset="-122"/>
              <a:ea typeface="楷体" panose="02010609060101010101" pitchFamily="49" charset="-122"/>
            </a:endParaRPr>
          </a:p>
          <a:p>
            <a:pPr>
              <a:lnSpc>
                <a:spcPct val="120000"/>
              </a:lnSpc>
              <a:buNone/>
            </a:pPr>
            <a:r>
              <a:rPr lang="en-US" altLang="zh-CN" sz="2800" b="1" dirty="0">
                <a:solidFill>
                  <a:srgbClr val="FF0000"/>
                </a:solidFill>
                <a:latin typeface="楷体" panose="02010609060101010101" pitchFamily="49" charset="-122"/>
                <a:ea typeface="楷体" panose="02010609060101010101" pitchFamily="49" charset="-122"/>
              </a:rPr>
              <a:t>=1380×2</a:t>
            </a:r>
            <a:endParaRPr lang="en-US" altLang="zh-CN" sz="2800" b="1" dirty="0">
              <a:solidFill>
                <a:srgbClr val="FF0000"/>
              </a:solidFill>
              <a:latin typeface="楷体" panose="02010609060101010101" pitchFamily="49" charset="-122"/>
              <a:ea typeface="楷体" panose="02010609060101010101" pitchFamily="49" charset="-122"/>
            </a:endParaRPr>
          </a:p>
          <a:p>
            <a:pPr>
              <a:lnSpc>
                <a:spcPct val="120000"/>
              </a:lnSpc>
              <a:buNone/>
            </a:pPr>
            <a:r>
              <a:rPr lang="en-US" altLang="zh-CN" sz="2800" b="1" dirty="0">
                <a:solidFill>
                  <a:srgbClr val="FF0000"/>
                </a:solidFill>
                <a:latin typeface="楷体" panose="02010609060101010101" pitchFamily="49" charset="-122"/>
                <a:ea typeface="楷体" panose="02010609060101010101" pitchFamily="49" charset="-122"/>
              </a:rPr>
              <a:t>=2760</a:t>
            </a:r>
            <a:r>
              <a:rPr lang="zh-CN" altLang="en-US" sz="2800" b="1" dirty="0">
                <a:solidFill>
                  <a:srgbClr val="FF0000"/>
                </a:solidFill>
                <a:latin typeface="楷体" panose="02010609060101010101" pitchFamily="49" charset="-122"/>
                <a:ea typeface="楷体" panose="02010609060101010101" pitchFamily="49" charset="-122"/>
              </a:rPr>
              <a:t>（米）</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矩形 9"/>
          <p:cNvSpPr>
            <a:spLocks noChangeArrowheads="1"/>
          </p:cNvSpPr>
          <p:nvPr/>
        </p:nvSpPr>
        <p:spPr bwMode="auto">
          <a:xfrm>
            <a:off x="2358849" y="4287997"/>
            <a:ext cx="3704787" cy="5407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buNone/>
            </a:pPr>
            <a:r>
              <a:rPr lang="zh-CN" altLang="en-US" sz="2800" b="1" dirty="0">
                <a:solidFill>
                  <a:srgbClr val="FF0000"/>
                </a:solidFill>
                <a:latin typeface="楷体" panose="02010609060101010101" pitchFamily="49" charset="-122"/>
                <a:ea typeface="楷体" panose="02010609060101010101" pitchFamily="49" charset="-122"/>
              </a:rPr>
              <a:t>答：周长是</a:t>
            </a:r>
            <a:r>
              <a:rPr lang="en-US" altLang="zh-CN" sz="2800" b="1" dirty="0">
                <a:solidFill>
                  <a:srgbClr val="FF0000"/>
                </a:solidFill>
                <a:latin typeface="楷体" panose="02010609060101010101" pitchFamily="49" charset="-122"/>
                <a:ea typeface="楷体" panose="02010609060101010101" pitchFamily="49" charset="-122"/>
              </a:rPr>
              <a:t>2760</a:t>
            </a:r>
            <a:r>
              <a:rPr lang="zh-CN" altLang="en-US" sz="2800" b="1" dirty="0">
                <a:solidFill>
                  <a:srgbClr val="FF0000"/>
                </a:solidFill>
                <a:latin typeface="楷体" panose="02010609060101010101" pitchFamily="49" charset="-122"/>
                <a:ea typeface="楷体" panose="02010609060101010101" pitchFamily="49" charset="-122"/>
              </a:rPr>
              <a:t>米。</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11"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592691" y="2681698"/>
            <a:ext cx="3459869" cy="2306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8" descr="0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76600" y="2139950"/>
            <a:ext cx="2679700" cy="160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
          <p:cNvSpPr txBox="1">
            <a:spLocks noChangeArrowheads="1"/>
          </p:cNvSpPr>
          <p:nvPr/>
        </p:nvSpPr>
        <p:spPr bwMode="auto">
          <a:xfrm>
            <a:off x="648018" y="827999"/>
            <a:ext cx="8197581"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indent="0" eaLnBrk="0" hangingPunct="0">
              <a:lnSpc>
                <a:spcPct val="120000"/>
              </a:lnSpc>
              <a:defRPr sz="3200" b="1">
                <a:latin typeface="+mj-lt"/>
                <a:ea typeface="楷体" panose="02010609060101010101" pitchFamily="49" charset="-122"/>
              </a:defRPr>
            </a:lvl1pPr>
            <a:lvl2pPr marL="742950" indent="-285750" eaLnBrk="0" hangingPunct="0">
              <a:defRPr sz="2000" b="1">
                <a:latin typeface="楷体_GB2312" pitchFamily="49" charset="-122"/>
                <a:ea typeface="楷体_GB2312" pitchFamily="49" charset="-122"/>
              </a:defRPr>
            </a:lvl2pPr>
            <a:lvl3pPr marL="1143000" indent="-228600" eaLnBrk="0" hangingPunct="0">
              <a:defRPr sz="2000" b="1">
                <a:latin typeface="楷体_GB2312" pitchFamily="49" charset="-122"/>
                <a:ea typeface="楷体_GB2312" pitchFamily="49" charset="-122"/>
              </a:defRPr>
            </a:lvl3pPr>
            <a:lvl4pPr marL="1600200" indent="-228600" eaLnBrk="0" hangingPunct="0">
              <a:defRPr sz="2000" b="1">
                <a:latin typeface="楷体_GB2312" pitchFamily="49" charset="-122"/>
                <a:ea typeface="楷体_GB2312" pitchFamily="49" charset="-122"/>
              </a:defRPr>
            </a:lvl4pPr>
            <a:lvl5pPr marL="2057400" indent="-228600" eaLnBrk="0" hangingPunct="0">
              <a:defRPr sz="2000" b="1">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latin typeface="楷体_GB2312" pitchFamily="49" charset="-122"/>
                <a:ea typeface="楷体_GB2312" pitchFamily="49" charset="-122"/>
              </a:defRPr>
            </a:lvl9pPr>
          </a:lstStyle>
          <a:p>
            <a:r>
              <a:rPr lang="zh-CN" altLang="en-US" dirty="0"/>
              <a:t>下图的长方形分成两个部分，哪个部分的周长长？</a:t>
            </a:r>
            <a:endParaRPr lang="zh-CN" altLang="en-US" dirty="0"/>
          </a:p>
        </p:txBody>
      </p:sp>
      <p:cxnSp>
        <p:nvCxnSpPr>
          <p:cNvPr id="3" name="直接连接符 2"/>
          <p:cNvCxnSpPr/>
          <p:nvPr/>
        </p:nvCxnSpPr>
        <p:spPr bwMode="auto">
          <a:xfrm>
            <a:off x="3276600" y="2139950"/>
            <a:ext cx="2663825" cy="0"/>
          </a:xfrm>
          <a:prstGeom prst="line">
            <a:avLst/>
          </a:prstGeom>
          <a:ln>
            <a:solidFill>
              <a:srgbClr val="0070C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6" name="直接连接符 5"/>
          <p:cNvCxnSpPr/>
          <p:nvPr/>
        </p:nvCxnSpPr>
        <p:spPr bwMode="auto">
          <a:xfrm>
            <a:off x="3276600" y="3746500"/>
            <a:ext cx="2663825" cy="0"/>
          </a:xfrm>
          <a:prstGeom prst="line">
            <a:avLst/>
          </a:prstGeom>
          <a:ln>
            <a:solidFill>
              <a:srgbClr val="0070C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7" name="直接连接符 6"/>
          <p:cNvCxnSpPr/>
          <p:nvPr/>
        </p:nvCxnSpPr>
        <p:spPr bwMode="auto">
          <a:xfrm flipH="1">
            <a:off x="5930900" y="2124075"/>
            <a:ext cx="9525" cy="1576388"/>
          </a:xfrm>
          <a:prstGeom prst="line">
            <a:avLst/>
          </a:prstGeom>
          <a:ln>
            <a:solidFill>
              <a:srgbClr val="FF000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9" name="直接连接符 8"/>
          <p:cNvCxnSpPr/>
          <p:nvPr/>
        </p:nvCxnSpPr>
        <p:spPr bwMode="auto">
          <a:xfrm flipH="1">
            <a:off x="3276600" y="2155825"/>
            <a:ext cx="7938" cy="1574800"/>
          </a:xfrm>
          <a:prstGeom prst="line">
            <a:avLst/>
          </a:prstGeom>
          <a:ln>
            <a:solidFill>
              <a:srgbClr val="FF000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8" name="任意多边形 7"/>
          <p:cNvSpPr/>
          <p:nvPr/>
        </p:nvSpPr>
        <p:spPr bwMode="auto">
          <a:xfrm>
            <a:off x="3287713" y="2141538"/>
            <a:ext cx="2640012" cy="1576387"/>
          </a:xfrm>
          <a:custGeom>
            <a:avLst/>
            <a:gdLst>
              <a:gd name="connsiteX0" fmla="*/ 0 w 2640563"/>
              <a:gd name="connsiteY0" fmla="*/ 0 h 1576874"/>
              <a:gd name="connsiteX1" fmla="*/ 102636 w 2640563"/>
              <a:gd name="connsiteY1" fmla="*/ 74645 h 1576874"/>
              <a:gd name="connsiteX2" fmla="*/ 279918 w 2640563"/>
              <a:gd name="connsiteY2" fmla="*/ 111968 h 1576874"/>
              <a:gd name="connsiteX3" fmla="*/ 746449 w 2640563"/>
              <a:gd name="connsiteY3" fmla="*/ 419878 h 1576874"/>
              <a:gd name="connsiteX4" fmla="*/ 942392 w 2640563"/>
              <a:gd name="connsiteY4" fmla="*/ 503853 h 1576874"/>
              <a:gd name="connsiteX5" fmla="*/ 1296955 w 2640563"/>
              <a:gd name="connsiteY5" fmla="*/ 513184 h 1576874"/>
              <a:gd name="connsiteX6" fmla="*/ 1604865 w 2640563"/>
              <a:gd name="connsiteY6" fmla="*/ 597160 h 1576874"/>
              <a:gd name="connsiteX7" fmla="*/ 2052734 w 2640563"/>
              <a:gd name="connsiteY7" fmla="*/ 802433 h 1576874"/>
              <a:gd name="connsiteX8" fmla="*/ 2304661 w 2640563"/>
              <a:gd name="connsiteY8" fmla="*/ 1054360 h 1576874"/>
              <a:gd name="connsiteX9" fmla="*/ 2640563 w 2640563"/>
              <a:gd name="connsiteY9" fmla="*/ 1576874 h 1576874"/>
              <a:gd name="connsiteX10" fmla="*/ 2640563 w 2640563"/>
              <a:gd name="connsiteY10" fmla="*/ 1576874 h 157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40563" h="1576874">
                <a:moveTo>
                  <a:pt x="0" y="0"/>
                </a:moveTo>
                <a:cubicBezTo>
                  <a:pt x="27991" y="27992"/>
                  <a:pt x="55983" y="55984"/>
                  <a:pt x="102636" y="74645"/>
                </a:cubicBezTo>
                <a:cubicBezTo>
                  <a:pt x="149289" y="93306"/>
                  <a:pt x="172616" y="54429"/>
                  <a:pt x="279918" y="111968"/>
                </a:cubicBezTo>
                <a:cubicBezTo>
                  <a:pt x="387220" y="169507"/>
                  <a:pt x="636037" y="354564"/>
                  <a:pt x="746449" y="419878"/>
                </a:cubicBezTo>
                <a:cubicBezTo>
                  <a:pt x="856861" y="485192"/>
                  <a:pt x="850641" y="488302"/>
                  <a:pt x="942392" y="503853"/>
                </a:cubicBezTo>
                <a:cubicBezTo>
                  <a:pt x="1034143" y="519404"/>
                  <a:pt x="1186543" y="497633"/>
                  <a:pt x="1296955" y="513184"/>
                </a:cubicBezTo>
                <a:cubicBezTo>
                  <a:pt x="1407367" y="528735"/>
                  <a:pt x="1478902" y="548952"/>
                  <a:pt x="1604865" y="597160"/>
                </a:cubicBezTo>
                <a:cubicBezTo>
                  <a:pt x="1730828" y="645368"/>
                  <a:pt x="1936101" y="726233"/>
                  <a:pt x="2052734" y="802433"/>
                </a:cubicBezTo>
                <a:cubicBezTo>
                  <a:pt x="2169367" y="878633"/>
                  <a:pt x="2206689" y="925286"/>
                  <a:pt x="2304661" y="1054360"/>
                </a:cubicBezTo>
                <a:cubicBezTo>
                  <a:pt x="2402633" y="1183434"/>
                  <a:pt x="2640563" y="1576874"/>
                  <a:pt x="2640563" y="1576874"/>
                </a:cubicBezTo>
                <a:lnTo>
                  <a:pt x="2640563" y="1576874"/>
                </a:lnTo>
              </a:path>
            </a:pathLst>
          </a:custGeom>
          <a:ln>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a:lstStyle/>
          <a:p>
            <a:pPr eaLnBrk="1" hangingPunct="1">
              <a:buFont typeface="Arial" panose="020B0604020202020204" pitchFamily="34" charset="0"/>
              <a:buNone/>
              <a:defRPr/>
            </a:pPr>
            <a:endParaRPr lang="zh-CN" altLang="en-US"/>
          </a:p>
        </p:txBody>
      </p:sp>
      <p:sp>
        <p:nvSpPr>
          <p:cNvPr id="12" name="椭圆 11"/>
          <p:cNvSpPr/>
          <p:nvPr/>
        </p:nvSpPr>
        <p:spPr bwMode="auto">
          <a:xfrm>
            <a:off x="4197350" y="3000907"/>
            <a:ext cx="474042" cy="436694"/>
          </a:xfrm>
          <a:prstGeom prst="ellipse">
            <a:avLst/>
          </a:prstGeom>
          <a:solidFill>
            <a:srgbClr val="92D050"/>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a:lstStyle/>
          <a:p>
            <a:pPr eaLnBrk="1" hangingPunct="1">
              <a:buFont typeface="Arial" panose="020B0604020202020204" pitchFamily="34" charset="0"/>
              <a:buNone/>
              <a:defRPr/>
            </a:pPr>
            <a:endParaRPr lang="zh-CN" altLang="en-US">
              <a:solidFill>
                <a:schemeClr val="tx1"/>
              </a:solidFill>
            </a:endParaRPr>
          </a:p>
        </p:txBody>
      </p:sp>
      <p:sp>
        <p:nvSpPr>
          <p:cNvPr id="13" name="矩形 12"/>
          <p:cNvSpPr/>
          <p:nvPr/>
        </p:nvSpPr>
        <p:spPr>
          <a:xfrm>
            <a:off x="4225925" y="3027363"/>
            <a:ext cx="415925" cy="368300"/>
          </a:xfrm>
          <a:prstGeom prst="rect">
            <a:avLst/>
          </a:prstGeom>
        </p:spPr>
        <p:txBody>
          <a:bodyPr wrap="none">
            <a:spAutoFit/>
          </a:bodyPr>
          <a:lstStyle/>
          <a:p>
            <a:pPr>
              <a:defRPr/>
            </a:pPr>
            <a:r>
              <a:rPr lang="zh-CN" altLang="en-US" kern="0" dirty="0">
                <a:latin typeface="黑体" panose="02010609060101010101" pitchFamily="49" charset="-122"/>
                <a:ea typeface="黑体" panose="02010609060101010101" pitchFamily="49" charset="-122"/>
              </a:rPr>
              <a:t>①</a:t>
            </a:r>
            <a:endParaRPr lang="zh-CN" altLang="en-US" dirty="0"/>
          </a:p>
        </p:txBody>
      </p:sp>
      <p:sp>
        <p:nvSpPr>
          <p:cNvPr id="14" name="椭圆 13"/>
          <p:cNvSpPr/>
          <p:nvPr/>
        </p:nvSpPr>
        <p:spPr bwMode="auto">
          <a:xfrm>
            <a:off x="5185589" y="2285077"/>
            <a:ext cx="474042" cy="436694"/>
          </a:xfrm>
          <a:prstGeom prst="ellipse">
            <a:avLst/>
          </a:prstGeom>
          <a:solidFill>
            <a:srgbClr val="92D050"/>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a:lstStyle/>
          <a:p>
            <a:pPr eaLnBrk="1" hangingPunct="1">
              <a:buFont typeface="Arial" panose="020B0604020202020204" pitchFamily="34" charset="0"/>
              <a:buNone/>
              <a:defRPr/>
            </a:pPr>
            <a:endParaRPr lang="zh-CN" altLang="en-US">
              <a:solidFill>
                <a:schemeClr val="tx1"/>
              </a:solidFill>
            </a:endParaRPr>
          </a:p>
        </p:txBody>
      </p:sp>
      <p:sp>
        <p:nvSpPr>
          <p:cNvPr id="15" name="矩形 14"/>
          <p:cNvSpPr/>
          <p:nvPr/>
        </p:nvSpPr>
        <p:spPr>
          <a:xfrm>
            <a:off x="5219700" y="2319338"/>
            <a:ext cx="415925" cy="368300"/>
          </a:xfrm>
          <a:prstGeom prst="rect">
            <a:avLst/>
          </a:prstGeom>
        </p:spPr>
        <p:txBody>
          <a:bodyPr wrap="none">
            <a:spAutoFit/>
          </a:bodyPr>
          <a:lstStyle/>
          <a:p>
            <a:pPr>
              <a:defRPr/>
            </a:pPr>
            <a:r>
              <a:rPr lang="zh-CN" altLang="en-US" kern="0" dirty="0">
                <a:latin typeface="黑体" panose="02010609060101010101" pitchFamily="49" charset="-122"/>
                <a:ea typeface="黑体" panose="02010609060101010101" pitchFamily="49" charset="-122"/>
              </a:rPr>
              <a:t>②</a:t>
            </a:r>
            <a:endParaRPr lang="zh-CN" altLang="en-US" dirty="0"/>
          </a:p>
        </p:txBody>
      </p:sp>
      <p:sp>
        <p:nvSpPr>
          <p:cNvPr id="16" name="任意多边形 15"/>
          <p:cNvSpPr/>
          <p:nvPr/>
        </p:nvSpPr>
        <p:spPr bwMode="auto">
          <a:xfrm>
            <a:off x="3311525" y="2124075"/>
            <a:ext cx="2640013" cy="1576388"/>
          </a:xfrm>
          <a:custGeom>
            <a:avLst/>
            <a:gdLst>
              <a:gd name="connsiteX0" fmla="*/ 0 w 2640563"/>
              <a:gd name="connsiteY0" fmla="*/ 0 h 1576874"/>
              <a:gd name="connsiteX1" fmla="*/ 102636 w 2640563"/>
              <a:gd name="connsiteY1" fmla="*/ 74645 h 1576874"/>
              <a:gd name="connsiteX2" fmla="*/ 279918 w 2640563"/>
              <a:gd name="connsiteY2" fmla="*/ 111968 h 1576874"/>
              <a:gd name="connsiteX3" fmla="*/ 746449 w 2640563"/>
              <a:gd name="connsiteY3" fmla="*/ 419878 h 1576874"/>
              <a:gd name="connsiteX4" fmla="*/ 942392 w 2640563"/>
              <a:gd name="connsiteY4" fmla="*/ 503853 h 1576874"/>
              <a:gd name="connsiteX5" fmla="*/ 1296955 w 2640563"/>
              <a:gd name="connsiteY5" fmla="*/ 513184 h 1576874"/>
              <a:gd name="connsiteX6" fmla="*/ 1604865 w 2640563"/>
              <a:gd name="connsiteY6" fmla="*/ 597160 h 1576874"/>
              <a:gd name="connsiteX7" fmla="*/ 2052734 w 2640563"/>
              <a:gd name="connsiteY7" fmla="*/ 802433 h 1576874"/>
              <a:gd name="connsiteX8" fmla="*/ 2304661 w 2640563"/>
              <a:gd name="connsiteY8" fmla="*/ 1054360 h 1576874"/>
              <a:gd name="connsiteX9" fmla="*/ 2640563 w 2640563"/>
              <a:gd name="connsiteY9" fmla="*/ 1576874 h 1576874"/>
              <a:gd name="connsiteX10" fmla="*/ 2640563 w 2640563"/>
              <a:gd name="connsiteY10" fmla="*/ 1576874 h 157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40563" h="1576874">
                <a:moveTo>
                  <a:pt x="0" y="0"/>
                </a:moveTo>
                <a:cubicBezTo>
                  <a:pt x="27991" y="27992"/>
                  <a:pt x="55983" y="55984"/>
                  <a:pt x="102636" y="74645"/>
                </a:cubicBezTo>
                <a:cubicBezTo>
                  <a:pt x="149289" y="93306"/>
                  <a:pt x="172616" y="54429"/>
                  <a:pt x="279918" y="111968"/>
                </a:cubicBezTo>
                <a:cubicBezTo>
                  <a:pt x="387220" y="169507"/>
                  <a:pt x="636037" y="354564"/>
                  <a:pt x="746449" y="419878"/>
                </a:cubicBezTo>
                <a:cubicBezTo>
                  <a:pt x="856861" y="485192"/>
                  <a:pt x="850641" y="488302"/>
                  <a:pt x="942392" y="503853"/>
                </a:cubicBezTo>
                <a:cubicBezTo>
                  <a:pt x="1034143" y="519404"/>
                  <a:pt x="1186543" y="497633"/>
                  <a:pt x="1296955" y="513184"/>
                </a:cubicBezTo>
                <a:cubicBezTo>
                  <a:pt x="1407367" y="528735"/>
                  <a:pt x="1478902" y="548952"/>
                  <a:pt x="1604865" y="597160"/>
                </a:cubicBezTo>
                <a:cubicBezTo>
                  <a:pt x="1730828" y="645368"/>
                  <a:pt x="1936101" y="726233"/>
                  <a:pt x="2052734" y="802433"/>
                </a:cubicBezTo>
                <a:cubicBezTo>
                  <a:pt x="2169367" y="878633"/>
                  <a:pt x="2206689" y="925286"/>
                  <a:pt x="2304661" y="1054360"/>
                </a:cubicBezTo>
                <a:cubicBezTo>
                  <a:pt x="2402633" y="1183434"/>
                  <a:pt x="2640563" y="1576874"/>
                  <a:pt x="2640563" y="1576874"/>
                </a:cubicBezTo>
                <a:lnTo>
                  <a:pt x="2640563" y="1576874"/>
                </a:lnTo>
              </a:path>
            </a:pathLst>
          </a:custGeom>
          <a:ln>
            <a:solidFill>
              <a:srgbClr val="FFFF00"/>
            </a:solidFill>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a:lstStyle/>
          <a:p>
            <a:pPr eaLnBrk="1" hangingPunct="1">
              <a:buFont typeface="Arial" panose="020B0604020202020204" pitchFamily="34" charset="0"/>
              <a:buNone/>
              <a:defRPr/>
            </a:pPr>
            <a:endParaRPr lang="zh-CN" altLang="en-US"/>
          </a:p>
        </p:txBody>
      </p:sp>
      <p:sp>
        <p:nvSpPr>
          <p:cNvPr id="18" name="Rectangle 2"/>
          <p:cNvSpPr txBox="1">
            <a:spLocks noChangeArrowheads="1"/>
          </p:cNvSpPr>
          <p:nvPr/>
        </p:nvSpPr>
        <p:spPr bwMode="auto">
          <a:xfrm>
            <a:off x="4075425" y="4089689"/>
            <a:ext cx="2220327" cy="635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indent="0" eaLnBrk="0" hangingPunct="0">
              <a:lnSpc>
                <a:spcPct val="120000"/>
              </a:lnSpc>
              <a:defRPr sz="3200" b="1">
                <a:latin typeface="+mj-lt"/>
                <a:ea typeface="楷体" panose="02010609060101010101" pitchFamily="49" charset="-122"/>
              </a:defRPr>
            </a:lvl1pPr>
            <a:lvl2pPr marL="742950" indent="-285750" eaLnBrk="0" hangingPunct="0">
              <a:defRPr sz="2000" b="1">
                <a:latin typeface="楷体_GB2312" pitchFamily="49" charset="-122"/>
                <a:ea typeface="楷体_GB2312" pitchFamily="49" charset="-122"/>
              </a:defRPr>
            </a:lvl2pPr>
            <a:lvl3pPr marL="1143000" indent="-228600" eaLnBrk="0" hangingPunct="0">
              <a:defRPr sz="2000" b="1">
                <a:latin typeface="楷体_GB2312" pitchFamily="49" charset="-122"/>
                <a:ea typeface="楷体_GB2312" pitchFamily="49" charset="-122"/>
              </a:defRPr>
            </a:lvl3pPr>
            <a:lvl4pPr marL="1600200" indent="-228600" eaLnBrk="0" hangingPunct="0">
              <a:defRPr sz="2000" b="1">
                <a:latin typeface="楷体_GB2312" pitchFamily="49" charset="-122"/>
                <a:ea typeface="楷体_GB2312" pitchFamily="49" charset="-122"/>
              </a:defRPr>
            </a:lvl4pPr>
            <a:lvl5pPr marL="2057400" indent="-228600" eaLnBrk="0" hangingPunct="0">
              <a:defRPr sz="2000" b="1">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latin typeface="楷体_GB2312" pitchFamily="49" charset="-122"/>
                <a:ea typeface="楷体_GB2312" pitchFamily="49" charset="-122"/>
              </a:defRPr>
            </a:lvl9pPr>
          </a:lstStyle>
          <a:p>
            <a:r>
              <a:rPr lang="zh-CN" altLang="en-US" dirty="0">
                <a:solidFill>
                  <a:srgbClr val="FF0000"/>
                </a:solidFill>
              </a:rPr>
              <a:t>一样长。</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right)">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693421" y="670547"/>
            <a:ext cx="7815764" cy="1565275"/>
          </a:xfrm>
          <a:prstGeom prst="rect">
            <a:avLst/>
          </a:prstGeom>
          <a:noFill/>
          <a:ln w="9525">
            <a:noFill/>
            <a:miter lim="800000"/>
          </a:ln>
        </p:spPr>
        <p:txBody>
          <a:bodyPr anchor="ct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defRPr/>
            </a:pPr>
            <a:r>
              <a:rPr lang="zh-CN" altLang="en-US" sz="3200" dirty="0">
                <a:latin typeface="楷体" panose="02010609060101010101" pitchFamily="49" charset="-122"/>
                <a:ea typeface="楷体" panose="02010609060101010101" pitchFamily="49" charset="-122"/>
              </a:rPr>
              <a:t>下图中大正方形的周长是</a:t>
            </a:r>
            <a:r>
              <a:rPr lang="en-US" altLang="zh-CN" sz="3200" dirty="0">
                <a:latin typeface="楷体" panose="02010609060101010101" pitchFamily="49" charset="-122"/>
                <a:ea typeface="楷体" panose="02010609060101010101" pitchFamily="49" charset="-122"/>
              </a:rPr>
              <a:t>24</a:t>
            </a:r>
            <a:r>
              <a:rPr lang="zh-CN" altLang="en-US" sz="3200" dirty="0">
                <a:latin typeface="楷体" panose="02010609060101010101" pitchFamily="49" charset="-122"/>
                <a:ea typeface="楷体" panose="02010609060101010101" pitchFamily="49" charset="-122"/>
              </a:rPr>
              <a:t>厘米，小正方形的周长是</a:t>
            </a:r>
            <a:r>
              <a:rPr lang="en-US" altLang="zh-CN" sz="3200" dirty="0">
                <a:latin typeface="楷体" panose="02010609060101010101" pitchFamily="49" charset="-122"/>
                <a:ea typeface="楷体" panose="02010609060101010101" pitchFamily="49" charset="-122"/>
              </a:rPr>
              <a:t>12</a:t>
            </a:r>
            <a:r>
              <a:rPr lang="zh-CN" altLang="en-US" sz="3200" dirty="0">
                <a:latin typeface="楷体" panose="02010609060101010101" pitchFamily="49" charset="-122"/>
                <a:ea typeface="楷体" panose="02010609060101010101" pitchFamily="49" charset="-122"/>
              </a:rPr>
              <a:t>厘米。这两个正方形拼成的图形的周长是多少厘米？</a:t>
            </a:r>
            <a:endParaRPr lang="zh-CN" altLang="en-US" sz="3200" dirty="0">
              <a:latin typeface="楷体" panose="02010609060101010101" pitchFamily="49" charset="-122"/>
              <a:ea typeface="楷体" panose="02010609060101010101" pitchFamily="49" charset="-122"/>
            </a:endParaRPr>
          </a:p>
        </p:txBody>
      </p:sp>
      <p:sp>
        <p:nvSpPr>
          <p:cNvPr id="3" name="Rectangle 3"/>
          <p:cNvSpPr>
            <a:spLocks noChangeArrowheads="1"/>
          </p:cNvSpPr>
          <p:nvPr/>
        </p:nvSpPr>
        <p:spPr bwMode="auto">
          <a:xfrm>
            <a:off x="971600" y="2007264"/>
            <a:ext cx="5870798" cy="2554545"/>
          </a:xfrm>
          <a:prstGeom prst="rect">
            <a:avLst/>
          </a:prstGeom>
          <a:noFill/>
          <a:ln w="9525">
            <a:noFill/>
            <a:miter lim="800000"/>
          </a:ln>
        </p:spPr>
        <p:txBody>
          <a:bodyPr wrap="square" anchor="ctr">
            <a:spAutoFit/>
          </a:bodyPr>
          <a:lstStyle/>
          <a:p>
            <a:pPr eaLnBrk="0" hangingPunct="0">
              <a:defRPr/>
            </a:pPr>
            <a:r>
              <a:rPr lang="en-US" altLang="zh-CN" sz="3200" b="1" dirty="0">
                <a:solidFill>
                  <a:srgbClr val="FF0000"/>
                </a:solidFill>
                <a:latin typeface="楷体" panose="02010609060101010101" pitchFamily="49" charset="-122"/>
                <a:ea typeface="楷体" panose="02010609060101010101" pitchFamily="49" charset="-122"/>
              </a:rPr>
              <a:t>24÷4=6</a:t>
            </a:r>
            <a:r>
              <a:rPr lang="zh-CN" altLang="en-US" sz="3200" b="1" dirty="0">
                <a:solidFill>
                  <a:srgbClr val="FF0000"/>
                </a:solidFill>
                <a:latin typeface="楷体" panose="02010609060101010101" pitchFamily="49" charset="-122"/>
                <a:ea typeface="楷体" panose="02010609060101010101" pitchFamily="49" charset="-122"/>
              </a:rPr>
              <a:t>（厘米）</a:t>
            </a:r>
            <a:endParaRPr lang="en-US" altLang="zh-CN" sz="3200" b="1" dirty="0">
              <a:solidFill>
                <a:srgbClr val="FF0000"/>
              </a:solidFill>
              <a:latin typeface="楷体" panose="02010609060101010101" pitchFamily="49" charset="-122"/>
              <a:ea typeface="楷体" panose="02010609060101010101" pitchFamily="49" charset="-122"/>
            </a:endParaRPr>
          </a:p>
          <a:p>
            <a:pPr eaLnBrk="0" hangingPunct="0">
              <a:defRPr/>
            </a:pPr>
            <a:r>
              <a:rPr lang="en-US" altLang="zh-CN" sz="3200" b="1" dirty="0">
                <a:solidFill>
                  <a:srgbClr val="FF0000"/>
                </a:solidFill>
                <a:latin typeface="楷体" panose="02010609060101010101" pitchFamily="49" charset="-122"/>
                <a:ea typeface="楷体" panose="02010609060101010101" pitchFamily="49" charset="-122"/>
              </a:rPr>
              <a:t>12÷4=3</a:t>
            </a:r>
            <a:r>
              <a:rPr lang="zh-CN" altLang="en-US" sz="3200" b="1" dirty="0">
                <a:solidFill>
                  <a:srgbClr val="FF0000"/>
                </a:solidFill>
                <a:latin typeface="楷体" panose="02010609060101010101" pitchFamily="49" charset="-122"/>
                <a:ea typeface="楷体" panose="02010609060101010101" pitchFamily="49" charset="-122"/>
              </a:rPr>
              <a:t>（厘米）</a:t>
            </a:r>
            <a:endParaRPr lang="en-US" altLang="zh-CN" sz="3200" b="1" dirty="0">
              <a:solidFill>
                <a:srgbClr val="FF0000"/>
              </a:solidFill>
              <a:latin typeface="楷体" panose="02010609060101010101" pitchFamily="49" charset="-122"/>
              <a:ea typeface="楷体" panose="02010609060101010101" pitchFamily="49" charset="-122"/>
            </a:endParaRPr>
          </a:p>
          <a:p>
            <a:pPr eaLnBrk="0" hangingPunct="0">
              <a:defRPr/>
            </a:pPr>
            <a:r>
              <a:rPr lang="en-US" altLang="zh-CN" sz="3200" b="1" dirty="0">
                <a:solidFill>
                  <a:srgbClr val="FF0000"/>
                </a:solidFill>
                <a:latin typeface="楷体" panose="02010609060101010101" pitchFamily="49" charset="-122"/>
                <a:ea typeface="楷体" panose="02010609060101010101" pitchFamily="49" charset="-122"/>
              </a:rPr>
              <a:t>6</a:t>
            </a: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3=3</a:t>
            </a:r>
            <a:r>
              <a:rPr lang="zh-CN" altLang="en-US" sz="3200" b="1" dirty="0">
                <a:solidFill>
                  <a:srgbClr val="FF0000"/>
                </a:solidFill>
                <a:latin typeface="楷体" panose="02010609060101010101" pitchFamily="49" charset="-122"/>
                <a:ea typeface="楷体" panose="02010609060101010101" pitchFamily="49" charset="-122"/>
              </a:rPr>
              <a:t>（厘米）</a:t>
            </a:r>
            <a:endParaRPr lang="en-US" altLang="zh-CN" sz="3200" b="1" dirty="0">
              <a:solidFill>
                <a:srgbClr val="FF0000"/>
              </a:solidFill>
              <a:latin typeface="楷体" panose="02010609060101010101" pitchFamily="49" charset="-122"/>
              <a:ea typeface="楷体" panose="02010609060101010101" pitchFamily="49" charset="-122"/>
            </a:endParaRPr>
          </a:p>
          <a:p>
            <a:pPr eaLnBrk="0" hangingPunct="0">
              <a:defRPr/>
            </a:pP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6+3</a:t>
            </a: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×2+6+3+3</a:t>
            </a:r>
            <a:endParaRPr lang="en-US" altLang="zh-CN" sz="3200" b="1" dirty="0">
              <a:solidFill>
                <a:srgbClr val="FF0000"/>
              </a:solidFill>
              <a:latin typeface="楷体" panose="02010609060101010101" pitchFamily="49" charset="-122"/>
              <a:ea typeface="楷体" panose="02010609060101010101" pitchFamily="49" charset="-122"/>
            </a:endParaRPr>
          </a:p>
          <a:p>
            <a:pPr eaLnBrk="0" hangingPunct="0">
              <a:defRPr/>
            </a:pPr>
            <a:r>
              <a:rPr lang="en-US" altLang="zh-CN" sz="3200" b="1" dirty="0">
                <a:solidFill>
                  <a:srgbClr val="FF0000"/>
                </a:solidFill>
                <a:latin typeface="楷体" panose="02010609060101010101" pitchFamily="49" charset="-122"/>
                <a:ea typeface="楷体" panose="02010609060101010101" pitchFamily="49" charset="-122"/>
              </a:rPr>
              <a:t>=30</a:t>
            </a:r>
            <a:r>
              <a:rPr lang="zh-CN" altLang="en-US" sz="3200" b="1" dirty="0">
                <a:solidFill>
                  <a:srgbClr val="FF0000"/>
                </a:solidFill>
                <a:latin typeface="楷体" panose="02010609060101010101" pitchFamily="49" charset="-122"/>
                <a:ea typeface="楷体" panose="02010609060101010101" pitchFamily="49" charset="-122"/>
              </a:rPr>
              <a:t>（厘米）</a:t>
            </a:r>
            <a:endParaRPr lang="zh-CN" altLang="en-US" sz="3200" b="1" dirty="0">
              <a:solidFill>
                <a:srgbClr val="FF0000"/>
              </a:solidFill>
              <a:latin typeface="楷体" panose="02010609060101010101" pitchFamily="49" charset="-122"/>
              <a:ea typeface="楷体" panose="02010609060101010101" pitchFamily="49" charset="-122"/>
            </a:endParaRPr>
          </a:p>
        </p:txBody>
      </p:sp>
      <p:pic>
        <p:nvPicPr>
          <p:cNvPr id="4" name="Picture 12" descr="1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57850" y="2197100"/>
            <a:ext cx="3057525" cy="217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3"/>
          <p:cNvSpPr>
            <a:spLocks noChangeArrowheads="1"/>
          </p:cNvSpPr>
          <p:nvPr/>
        </p:nvSpPr>
        <p:spPr bwMode="auto">
          <a:xfrm>
            <a:off x="7778885" y="4161699"/>
            <a:ext cx="866961" cy="400110"/>
          </a:xfrm>
          <a:prstGeom prst="rect">
            <a:avLst/>
          </a:prstGeom>
          <a:noFill/>
          <a:ln w="9525">
            <a:noFill/>
            <a:miter lim="800000"/>
          </a:ln>
        </p:spPr>
        <p:txBody>
          <a:bodyPr wrap="square" anchor="ctr">
            <a:spAutoFit/>
          </a:bodyPr>
          <a:lstStyle/>
          <a:p>
            <a:pPr eaLnBrk="0" hangingPunct="0">
              <a:defRPr/>
            </a:pPr>
            <a:r>
              <a:rPr lang="en-US" altLang="zh-CN" sz="2000" dirty="0">
                <a:solidFill>
                  <a:srgbClr val="FF0000"/>
                </a:solidFill>
                <a:latin typeface="楷体" panose="02010609060101010101" pitchFamily="49" charset="-122"/>
                <a:ea typeface="楷体" panose="02010609060101010101" pitchFamily="49" charset="-122"/>
              </a:rPr>
              <a:t>3</a:t>
            </a:r>
            <a:r>
              <a:rPr lang="zh-CN" altLang="en-US" sz="2000" b="1" dirty="0">
                <a:solidFill>
                  <a:srgbClr val="FF0000"/>
                </a:solidFill>
                <a:latin typeface="楷体" panose="02010609060101010101" pitchFamily="49" charset="-122"/>
                <a:ea typeface="楷体" panose="02010609060101010101" pitchFamily="49" charset="-122"/>
              </a:rPr>
              <a:t>厘米</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8" name="Rectangle 3"/>
          <p:cNvSpPr>
            <a:spLocks noChangeArrowheads="1"/>
          </p:cNvSpPr>
          <p:nvPr/>
        </p:nvSpPr>
        <p:spPr bwMode="auto">
          <a:xfrm rot="5400000">
            <a:off x="7345405" y="2651001"/>
            <a:ext cx="866961" cy="400110"/>
          </a:xfrm>
          <a:prstGeom prst="rect">
            <a:avLst/>
          </a:prstGeom>
          <a:noFill/>
          <a:ln w="9525">
            <a:noFill/>
            <a:miter lim="800000"/>
          </a:ln>
        </p:spPr>
        <p:txBody>
          <a:bodyPr wrap="square" anchor="ctr">
            <a:spAutoFit/>
          </a:bodyPr>
          <a:lstStyle/>
          <a:p>
            <a:pPr eaLnBrk="0" hangingPunct="0">
              <a:defRPr/>
            </a:pPr>
            <a:r>
              <a:rPr lang="en-US" altLang="zh-CN" sz="2000" dirty="0">
                <a:solidFill>
                  <a:srgbClr val="FF0000"/>
                </a:solidFill>
                <a:latin typeface="楷体" panose="02010609060101010101" pitchFamily="49" charset="-122"/>
                <a:ea typeface="楷体" panose="02010609060101010101" pitchFamily="49" charset="-122"/>
              </a:rPr>
              <a:t>3</a:t>
            </a:r>
            <a:r>
              <a:rPr lang="zh-CN" altLang="en-US" sz="2000" b="1" dirty="0">
                <a:solidFill>
                  <a:srgbClr val="FF0000"/>
                </a:solidFill>
                <a:latin typeface="楷体" panose="02010609060101010101" pitchFamily="49" charset="-122"/>
                <a:ea typeface="楷体" panose="02010609060101010101" pitchFamily="49" charset="-122"/>
              </a:rPr>
              <a:t>厘米</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9" name="Rectangle 3"/>
          <p:cNvSpPr>
            <a:spLocks noChangeArrowheads="1"/>
          </p:cNvSpPr>
          <p:nvPr/>
        </p:nvSpPr>
        <p:spPr bwMode="auto">
          <a:xfrm rot="5400000">
            <a:off x="7064571" y="3598952"/>
            <a:ext cx="866961" cy="400110"/>
          </a:xfrm>
          <a:prstGeom prst="rect">
            <a:avLst/>
          </a:prstGeom>
          <a:noFill/>
          <a:ln w="9525">
            <a:noFill/>
            <a:miter lim="800000"/>
          </a:ln>
        </p:spPr>
        <p:txBody>
          <a:bodyPr wrap="square" anchor="ctr">
            <a:spAutoFit/>
          </a:bodyPr>
          <a:lstStyle/>
          <a:p>
            <a:pPr eaLnBrk="0" hangingPunct="0">
              <a:defRPr/>
            </a:pPr>
            <a:r>
              <a:rPr lang="en-US" altLang="zh-CN" sz="2000" dirty="0">
                <a:solidFill>
                  <a:srgbClr val="FF0000"/>
                </a:solidFill>
                <a:latin typeface="楷体" panose="02010609060101010101" pitchFamily="49" charset="-122"/>
                <a:ea typeface="楷体" panose="02010609060101010101" pitchFamily="49" charset="-122"/>
              </a:rPr>
              <a:t>3</a:t>
            </a:r>
            <a:r>
              <a:rPr lang="zh-CN" altLang="en-US" sz="2000" b="1" dirty="0">
                <a:solidFill>
                  <a:srgbClr val="FF0000"/>
                </a:solidFill>
                <a:latin typeface="楷体" panose="02010609060101010101" pitchFamily="49" charset="-122"/>
                <a:ea typeface="楷体" panose="02010609060101010101" pitchFamily="49" charset="-122"/>
              </a:rPr>
              <a:t>厘米</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10" name="Rectangle 3"/>
          <p:cNvSpPr>
            <a:spLocks noChangeArrowheads="1"/>
          </p:cNvSpPr>
          <p:nvPr/>
        </p:nvSpPr>
        <p:spPr bwMode="auto">
          <a:xfrm>
            <a:off x="6280728" y="4217494"/>
            <a:ext cx="1301873" cy="400110"/>
          </a:xfrm>
          <a:prstGeom prst="rect">
            <a:avLst/>
          </a:prstGeom>
          <a:noFill/>
          <a:ln w="9525">
            <a:noFill/>
            <a:miter lim="800000"/>
          </a:ln>
        </p:spPr>
        <p:txBody>
          <a:bodyPr wrap="square" anchor="ctr">
            <a:spAutoFit/>
          </a:bodyPr>
          <a:lstStyle/>
          <a:p>
            <a:pPr eaLnBrk="0" hangingPunct="0">
              <a:defRPr/>
            </a:pPr>
            <a:r>
              <a:rPr lang="en-US" altLang="zh-CN" sz="2000" dirty="0">
                <a:solidFill>
                  <a:srgbClr val="FF0000"/>
                </a:solidFill>
                <a:latin typeface="楷体" panose="02010609060101010101" pitchFamily="49" charset="-122"/>
                <a:ea typeface="楷体" panose="02010609060101010101" pitchFamily="49" charset="-122"/>
              </a:rPr>
              <a:t>6</a:t>
            </a:r>
            <a:r>
              <a:rPr lang="zh-CN" altLang="en-US" sz="2000" b="1" dirty="0">
                <a:solidFill>
                  <a:srgbClr val="FF0000"/>
                </a:solidFill>
                <a:latin typeface="楷体" panose="02010609060101010101" pitchFamily="49" charset="-122"/>
                <a:ea typeface="楷体" panose="02010609060101010101" pitchFamily="49" charset="-122"/>
              </a:rPr>
              <a:t>厘米</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11" name="Rectangle 3"/>
          <p:cNvSpPr>
            <a:spLocks noChangeArrowheads="1"/>
          </p:cNvSpPr>
          <p:nvPr/>
        </p:nvSpPr>
        <p:spPr bwMode="auto">
          <a:xfrm>
            <a:off x="6282203" y="1922547"/>
            <a:ext cx="1301873" cy="400110"/>
          </a:xfrm>
          <a:prstGeom prst="rect">
            <a:avLst/>
          </a:prstGeom>
          <a:noFill/>
          <a:ln w="9525">
            <a:noFill/>
            <a:miter lim="800000"/>
          </a:ln>
        </p:spPr>
        <p:txBody>
          <a:bodyPr wrap="square" anchor="ctr">
            <a:spAutoFit/>
          </a:bodyPr>
          <a:lstStyle/>
          <a:p>
            <a:pPr eaLnBrk="0" hangingPunct="0">
              <a:defRPr/>
            </a:pPr>
            <a:r>
              <a:rPr lang="en-US" altLang="zh-CN" sz="2000" dirty="0">
                <a:solidFill>
                  <a:srgbClr val="FF0000"/>
                </a:solidFill>
                <a:latin typeface="楷体" panose="02010609060101010101" pitchFamily="49" charset="-122"/>
                <a:ea typeface="楷体" panose="02010609060101010101" pitchFamily="49" charset="-122"/>
              </a:rPr>
              <a:t>6</a:t>
            </a:r>
            <a:r>
              <a:rPr lang="zh-CN" altLang="en-US" sz="2000" b="1" dirty="0">
                <a:solidFill>
                  <a:srgbClr val="FF0000"/>
                </a:solidFill>
                <a:latin typeface="楷体" panose="02010609060101010101" pitchFamily="49" charset="-122"/>
                <a:ea typeface="楷体" panose="02010609060101010101" pitchFamily="49" charset="-122"/>
              </a:rPr>
              <a:t>厘米</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12" name="Rectangle 3"/>
          <p:cNvSpPr>
            <a:spLocks noChangeArrowheads="1"/>
          </p:cNvSpPr>
          <p:nvPr/>
        </p:nvSpPr>
        <p:spPr bwMode="auto">
          <a:xfrm rot="16200000">
            <a:off x="4810102" y="2841997"/>
            <a:ext cx="1301873" cy="400110"/>
          </a:xfrm>
          <a:prstGeom prst="rect">
            <a:avLst/>
          </a:prstGeom>
          <a:noFill/>
          <a:ln w="9525">
            <a:noFill/>
            <a:miter lim="800000"/>
          </a:ln>
        </p:spPr>
        <p:txBody>
          <a:bodyPr wrap="square" anchor="ctr">
            <a:spAutoFit/>
          </a:bodyPr>
          <a:lstStyle/>
          <a:p>
            <a:pPr eaLnBrk="0" hangingPunct="0">
              <a:defRPr/>
            </a:pPr>
            <a:r>
              <a:rPr lang="en-US" altLang="zh-CN" sz="2000" dirty="0">
                <a:solidFill>
                  <a:srgbClr val="FF0000"/>
                </a:solidFill>
                <a:latin typeface="楷体" panose="02010609060101010101" pitchFamily="49" charset="-122"/>
                <a:ea typeface="楷体" panose="02010609060101010101" pitchFamily="49" charset="-122"/>
              </a:rPr>
              <a:t>6</a:t>
            </a:r>
            <a:r>
              <a:rPr lang="zh-CN" altLang="en-US" sz="2000" b="1" dirty="0">
                <a:solidFill>
                  <a:srgbClr val="FF0000"/>
                </a:solidFill>
                <a:latin typeface="楷体" panose="02010609060101010101" pitchFamily="49" charset="-122"/>
                <a:ea typeface="楷体" panose="02010609060101010101" pitchFamily="49" charset="-122"/>
              </a:rPr>
              <a:t>厘米</a:t>
            </a:r>
            <a:endParaRPr lang="zh-CN" altLang="en-US" sz="20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
                                            <p:txEl>
                                              <p:pRg st="0" end="0"/>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AutoShape 27"/>
          <p:cNvSpPr>
            <a:spLocks noChangeArrowheads="1"/>
          </p:cNvSpPr>
          <p:nvPr/>
        </p:nvSpPr>
        <p:spPr bwMode="auto">
          <a:xfrm>
            <a:off x="1835696" y="1203725"/>
            <a:ext cx="6264696" cy="646986"/>
          </a:xfrm>
          <a:prstGeom prst="wedgeRoundRectCallout">
            <a:avLst>
              <a:gd name="adj1" fmla="val -55120"/>
              <a:gd name="adj2" fmla="val 13329"/>
              <a:gd name="adj3" fmla="val 16667"/>
            </a:avLst>
          </a:prstGeom>
          <a:solidFill>
            <a:schemeClr val="bg1"/>
          </a:solidFill>
          <a:ln w="19050">
            <a:solidFill>
              <a:srgbClr val="4C884F"/>
            </a:solidFill>
            <a:miter lim="800000"/>
          </a:ln>
        </p:spPr>
        <p:txBody>
          <a:bodyPr wrap="square">
            <a:spAutoFit/>
          </a:bodyPr>
          <a:lstStyle>
            <a:lvl1pPr>
              <a:spcBef>
                <a:spcPct val="20000"/>
              </a:spcBef>
              <a:defRPr sz="2800" b="1">
                <a:solidFill>
                  <a:schemeClr val="tx1"/>
                </a:solidFill>
                <a:latin typeface="Arial" panose="020B0604020202020204" pitchFamily="34" charset="0"/>
                <a:ea typeface="黑体" panose="02010609060101010101" pitchFamily="49" charset="-122"/>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黑体" panose="02010609060101010101" pitchFamily="49" charset="-122"/>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9pPr>
          </a:lstStyle>
          <a:p>
            <a:pPr>
              <a:spcBef>
                <a:spcPct val="0"/>
              </a:spcBef>
              <a:defRPr/>
            </a:pPr>
            <a:r>
              <a:rPr lang="zh-CN" altLang="en-US" sz="3200" dirty="0">
                <a:effectLst>
                  <a:outerShdw blurRad="38100" dist="38100" dir="2700000" algn="tl">
                    <a:srgbClr val="C0C0C0"/>
                  </a:outerShdw>
                </a:effectLst>
                <a:latin typeface="楷体" panose="02010609060101010101" pitchFamily="49" charset="-122"/>
                <a:ea typeface="楷体" panose="02010609060101010101" pitchFamily="49" charset="-122"/>
              </a:rPr>
              <a:t>长方形和正方形的周长怎样计算</a:t>
            </a:r>
            <a:r>
              <a:rPr lang="zh-CN" altLang="en-US" sz="3200" dirty="0">
                <a:ea typeface="楷体" panose="02010609060101010101" pitchFamily="49" charset="-122"/>
              </a:rPr>
              <a:t>？</a:t>
            </a:r>
            <a:endParaRPr lang="zh-CN" altLang="en-US" sz="3200" dirty="0">
              <a:ea typeface="楷体" panose="02010609060101010101" pitchFamily="49" charset="-122"/>
            </a:endParaRPr>
          </a:p>
        </p:txBody>
      </p:sp>
      <p:pic>
        <p:nvPicPr>
          <p:cNvPr id="30" name="图片 29"/>
          <p:cNvPicPr>
            <a:picLocks noChangeAspect="1"/>
          </p:cNvPicPr>
          <p:nvPr/>
        </p:nvPicPr>
        <p:blipFill>
          <a:blip r:embed="rId1" cstate="print">
            <a:extLst>
              <a:ext uri="{28A0092B-C50C-407E-A947-70E740481C1C}">
                <a14:useLocalDpi xmlns:a14="http://schemas.microsoft.com/office/drawing/2010/main" val="0"/>
              </a:ext>
            </a:extLst>
          </a:blip>
          <a:srcRect l="4549" r="4549"/>
          <a:stretch>
            <a:fillRect/>
          </a:stretch>
        </p:blipFill>
        <p:spPr>
          <a:xfrm>
            <a:off x="249562" y="1129672"/>
            <a:ext cx="1310883" cy="1442078"/>
          </a:xfrm>
          <a:prstGeom prst="rect">
            <a:avLst/>
          </a:prstGeom>
        </p:spPr>
      </p:pic>
      <p:sp>
        <p:nvSpPr>
          <p:cNvPr id="8" name="Text Box 18"/>
          <p:cNvSpPr txBox="1">
            <a:spLocks noChangeArrowheads="1"/>
          </p:cNvSpPr>
          <p:nvPr/>
        </p:nvSpPr>
        <p:spPr bwMode="auto">
          <a:xfrm>
            <a:off x="1081779" y="3291830"/>
            <a:ext cx="658656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50000"/>
              </a:lnSpc>
              <a:spcBef>
                <a:spcPct val="0"/>
              </a:spcBef>
              <a:buFontTx/>
              <a:buNone/>
            </a:pPr>
            <a:r>
              <a:rPr lang="zh-CN" altLang="en-US" b="1" dirty="0">
                <a:solidFill>
                  <a:srgbClr val="0070C0"/>
                </a:solidFill>
                <a:latin typeface="楷体" panose="02010609060101010101" pitchFamily="49" charset="-122"/>
                <a:ea typeface="楷体" panose="02010609060101010101" pitchFamily="49" charset="-122"/>
              </a:rPr>
              <a:t>正方形的周长</a:t>
            </a:r>
            <a:r>
              <a:rPr lang="en-US" altLang="zh-CN" b="1" dirty="0">
                <a:solidFill>
                  <a:srgbClr val="0070C0"/>
                </a:solidFill>
                <a:latin typeface="楷体" panose="02010609060101010101" pitchFamily="49" charset="-122"/>
                <a:ea typeface="楷体" panose="02010609060101010101" pitchFamily="49" charset="-122"/>
              </a:rPr>
              <a:t>=</a:t>
            </a:r>
            <a:r>
              <a:rPr lang="zh-CN" altLang="en-US" b="1" dirty="0">
                <a:solidFill>
                  <a:srgbClr val="0070C0"/>
                </a:solidFill>
                <a:latin typeface="楷体" panose="02010609060101010101" pitchFamily="49" charset="-122"/>
                <a:ea typeface="楷体" panose="02010609060101010101" pitchFamily="49" charset="-122"/>
              </a:rPr>
              <a:t>边长</a:t>
            </a:r>
            <a:r>
              <a:rPr lang="en-US" altLang="zh-CN" b="1" dirty="0">
                <a:solidFill>
                  <a:srgbClr val="0070C0"/>
                </a:solidFill>
                <a:latin typeface="楷体" panose="02010609060101010101" pitchFamily="49" charset="-122"/>
                <a:ea typeface="楷体" panose="02010609060101010101" pitchFamily="49" charset="-122"/>
              </a:rPr>
              <a:t>×4                 </a:t>
            </a:r>
            <a:endParaRPr lang="en-US" altLang="zh-CN" b="1" dirty="0">
              <a:solidFill>
                <a:srgbClr val="0070C0"/>
              </a:solidFill>
              <a:latin typeface="楷体" panose="02010609060101010101" pitchFamily="49" charset="-122"/>
              <a:ea typeface="楷体" panose="02010609060101010101" pitchFamily="49" charset="-122"/>
            </a:endParaRPr>
          </a:p>
        </p:txBody>
      </p:sp>
      <p:sp>
        <p:nvSpPr>
          <p:cNvPr id="9" name="Text Box 17"/>
          <p:cNvSpPr txBox="1">
            <a:spLocks noChangeArrowheads="1"/>
          </p:cNvSpPr>
          <p:nvPr/>
        </p:nvSpPr>
        <p:spPr bwMode="auto">
          <a:xfrm>
            <a:off x="2123728" y="2288247"/>
            <a:ext cx="5976664" cy="7155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50000"/>
              </a:lnSpc>
              <a:spcBef>
                <a:spcPct val="0"/>
              </a:spcBef>
              <a:buFontTx/>
              <a:buNone/>
            </a:pPr>
            <a:r>
              <a:rPr lang="zh-CN" altLang="en-US" b="1" dirty="0">
                <a:solidFill>
                  <a:srgbClr val="0070C0"/>
                </a:solidFill>
                <a:latin typeface="楷体" panose="02010609060101010101" pitchFamily="49" charset="-122"/>
                <a:ea typeface="楷体" panose="02010609060101010101" pitchFamily="49" charset="-122"/>
              </a:rPr>
              <a:t>长方形的周长</a:t>
            </a:r>
            <a:r>
              <a:rPr lang="en-US" altLang="zh-CN" b="1" dirty="0">
                <a:solidFill>
                  <a:srgbClr val="0070C0"/>
                </a:solidFill>
                <a:latin typeface="楷体" panose="02010609060101010101" pitchFamily="49" charset="-122"/>
                <a:ea typeface="楷体" panose="02010609060101010101" pitchFamily="49" charset="-122"/>
              </a:rPr>
              <a:t>=</a:t>
            </a:r>
            <a:r>
              <a:rPr lang="zh-CN" altLang="en-US" b="1" dirty="0">
                <a:solidFill>
                  <a:srgbClr val="0070C0"/>
                </a:solidFill>
                <a:latin typeface="楷体" panose="02010609060101010101" pitchFamily="49" charset="-122"/>
                <a:ea typeface="楷体" panose="02010609060101010101" pitchFamily="49" charset="-122"/>
              </a:rPr>
              <a:t>（长＋宽）</a:t>
            </a:r>
            <a:r>
              <a:rPr lang="en-US" altLang="zh-CN" b="1" dirty="0">
                <a:solidFill>
                  <a:srgbClr val="0070C0"/>
                </a:solidFill>
                <a:latin typeface="楷体" panose="02010609060101010101" pitchFamily="49" charset="-122"/>
                <a:ea typeface="楷体" panose="02010609060101010101" pitchFamily="49" charset="-122"/>
              </a:rPr>
              <a:t>×2</a:t>
            </a:r>
            <a:endParaRPr lang="en-US" altLang="zh-CN" b="1" dirty="0">
              <a:solidFill>
                <a:srgbClr val="0070C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1344429" y="2301637"/>
            <a:ext cx="6624736" cy="2000223"/>
          </a:xfrm>
          <a:prstGeom prst="roundRect">
            <a:avLst/>
          </a:prstGeom>
          <a:solidFill>
            <a:schemeClr val="accent6">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endParaRPr lang="zh-CN" altLang="en-US">
              <a:ea typeface="楷体" panose="02010609060101010101" pitchFamily="49" charset="-122"/>
            </a:endParaRPr>
          </a:p>
        </p:txBody>
      </p:sp>
      <p:sp>
        <p:nvSpPr>
          <p:cNvPr id="29" name="AutoShape 27"/>
          <p:cNvSpPr>
            <a:spLocks noChangeArrowheads="1"/>
          </p:cNvSpPr>
          <p:nvPr/>
        </p:nvSpPr>
        <p:spPr bwMode="auto">
          <a:xfrm>
            <a:off x="1835696" y="915566"/>
            <a:ext cx="5832648" cy="1191816"/>
          </a:xfrm>
          <a:prstGeom prst="wedgeRoundRectCallout">
            <a:avLst>
              <a:gd name="adj1" fmla="val -55120"/>
              <a:gd name="adj2" fmla="val 13329"/>
              <a:gd name="adj3" fmla="val 16667"/>
            </a:avLst>
          </a:prstGeom>
          <a:solidFill>
            <a:schemeClr val="bg1"/>
          </a:solidFill>
          <a:ln w="19050">
            <a:solidFill>
              <a:srgbClr val="4C884F"/>
            </a:solidFill>
            <a:miter lim="800000"/>
          </a:ln>
        </p:spPr>
        <p:txBody>
          <a:bodyPr wrap="square">
            <a:spAutoFit/>
          </a:bodyPr>
          <a:lstStyle>
            <a:lvl1pPr>
              <a:spcBef>
                <a:spcPct val="20000"/>
              </a:spcBef>
              <a:defRPr sz="2800" b="1">
                <a:solidFill>
                  <a:schemeClr val="tx1"/>
                </a:solidFill>
                <a:latin typeface="Arial" panose="020B0604020202020204" pitchFamily="34" charset="0"/>
                <a:ea typeface="黑体" panose="02010609060101010101" pitchFamily="49" charset="-122"/>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黑体" panose="02010609060101010101" pitchFamily="49" charset="-122"/>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9pPr>
          </a:lstStyle>
          <a:p>
            <a:r>
              <a:rPr lang="zh-CN" altLang="zh-CN" sz="3200" dirty="0">
                <a:solidFill>
                  <a:prstClr val="black"/>
                </a:solidFill>
                <a:latin typeface="Times New Roman" panose="02020603050405020304"/>
                <a:ea typeface="楷体" panose="02010609060101010101" pitchFamily="49" charset="-122"/>
              </a:rPr>
              <a:t>用大小相同的正方形拼图形时</a:t>
            </a:r>
            <a:r>
              <a:rPr lang="en-US" altLang="zh-CN" sz="3200" dirty="0">
                <a:solidFill>
                  <a:prstClr val="black"/>
                </a:solidFill>
                <a:latin typeface="Times New Roman" panose="02020603050405020304"/>
                <a:ea typeface="楷体" panose="02010609060101010101" pitchFamily="49" charset="-122"/>
              </a:rPr>
              <a:t>,</a:t>
            </a:r>
            <a:r>
              <a:rPr lang="zh-CN" altLang="en-US" sz="3200" dirty="0">
                <a:solidFill>
                  <a:prstClr val="black"/>
                </a:solidFill>
                <a:latin typeface="Times New Roman" panose="02020603050405020304"/>
                <a:ea typeface="楷体" panose="02010609060101010101" pitchFamily="49" charset="-122"/>
              </a:rPr>
              <a:t>怎样拼周长最短？</a:t>
            </a:r>
            <a:endParaRPr lang="en-US" altLang="zh-CN" sz="3200" dirty="0">
              <a:solidFill>
                <a:prstClr val="black"/>
              </a:solidFill>
              <a:latin typeface="Times New Roman" panose="02020603050405020304"/>
              <a:ea typeface="楷体" panose="02010609060101010101" pitchFamily="49" charset="-122"/>
            </a:endParaRPr>
          </a:p>
        </p:txBody>
      </p:sp>
      <p:pic>
        <p:nvPicPr>
          <p:cNvPr id="30" name="图片 29"/>
          <p:cNvPicPr>
            <a:picLocks noChangeAspect="1"/>
          </p:cNvPicPr>
          <p:nvPr/>
        </p:nvPicPr>
        <p:blipFill>
          <a:blip r:embed="rId1" cstate="print">
            <a:extLst>
              <a:ext uri="{28A0092B-C50C-407E-A947-70E740481C1C}">
                <a14:useLocalDpi xmlns:a14="http://schemas.microsoft.com/office/drawing/2010/main" val="0"/>
              </a:ext>
            </a:extLst>
          </a:blip>
          <a:srcRect l="4549" r="4549"/>
          <a:stretch>
            <a:fillRect/>
          </a:stretch>
        </p:blipFill>
        <p:spPr>
          <a:xfrm>
            <a:off x="275041" y="858547"/>
            <a:ext cx="1310883" cy="1442078"/>
          </a:xfrm>
          <a:prstGeom prst="rect">
            <a:avLst/>
          </a:prstGeom>
        </p:spPr>
      </p:pic>
      <p:sp>
        <p:nvSpPr>
          <p:cNvPr id="10" name="矩形 9"/>
          <p:cNvSpPr/>
          <p:nvPr/>
        </p:nvSpPr>
        <p:spPr>
          <a:xfrm>
            <a:off x="1831304" y="2357644"/>
            <a:ext cx="5642891" cy="1876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lnSpc>
                <a:spcPct val="125000"/>
              </a:lnSpc>
            </a:pPr>
            <a:r>
              <a:rPr lang="zh-CN" altLang="zh-CN" sz="3200" b="1" dirty="0">
                <a:solidFill>
                  <a:prstClr val="black"/>
                </a:solidFill>
                <a:latin typeface="Times New Roman" panose="02020603050405020304"/>
                <a:ea typeface="楷体" panose="02010609060101010101" pitchFamily="49" charset="-122"/>
              </a:rPr>
              <a:t>用大小相同的正方形拼图形时</a:t>
            </a:r>
            <a:r>
              <a:rPr lang="en-US" altLang="zh-CN" sz="3200" b="1" dirty="0">
                <a:solidFill>
                  <a:prstClr val="black"/>
                </a:solidFill>
                <a:latin typeface="Times New Roman" panose="02020603050405020304"/>
                <a:ea typeface="楷体" panose="02010609060101010101" pitchFamily="49" charset="-122"/>
              </a:rPr>
              <a:t>,</a:t>
            </a:r>
            <a:endParaRPr lang="en-US" altLang="zh-CN" sz="3200" b="1" dirty="0">
              <a:solidFill>
                <a:prstClr val="black"/>
              </a:solidFill>
              <a:latin typeface="Times New Roman" panose="02020603050405020304"/>
              <a:ea typeface="楷体" panose="02010609060101010101" pitchFamily="49" charset="-122"/>
            </a:endParaRPr>
          </a:p>
          <a:p>
            <a:pPr eaLnBrk="1" hangingPunct="1">
              <a:lnSpc>
                <a:spcPct val="125000"/>
              </a:lnSpc>
            </a:pPr>
            <a:r>
              <a:rPr lang="zh-CN" altLang="zh-CN" sz="3200" b="1" dirty="0">
                <a:solidFill>
                  <a:prstClr val="black"/>
                </a:solidFill>
                <a:latin typeface="Times New Roman" panose="02020603050405020304"/>
                <a:ea typeface="楷体" panose="02010609060101010101" pitchFamily="49" charset="-122"/>
              </a:rPr>
              <a:t>拼成的图形的</a:t>
            </a:r>
            <a:r>
              <a:rPr lang="zh-CN" altLang="zh-CN" sz="3200" b="1" dirty="0">
                <a:solidFill>
                  <a:srgbClr val="FF0000"/>
                </a:solidFill>
                <a:latin typeface="Times New Roman" panose="02020603050405020304"/>
                <a:ea typeface="楷体" panose="02010609060101010101" pitchFamily="49" charset="-122"/>
              </a:rPr>
              <a:t>长与宽越接近</a:t>
            </a:r>
            <a:r>
              <a:rPr lang="en-US" altLang="zh-CN" sz="3200" b="1" dirty="0">
                <a:solidFill>
                  <a:prstClr val="black"/>
                </a:solidFill>
                <a:latin typeface="Times New Roman" panose="02020603050405020304"/>
                <a:ea typeface="楷体" panose="02010609060101010101" pitchFamily="49" charset="-122"/>
              </a:rPr>
              <a:t>,</a:t>
            </a:r>
            <a:r>
              <a:rPr lang="zh-CN" altLang="zh-CN" sz="3200" b="1" dirty="0">
                <a:solidFill>
                  <a:prstClr val="black"/>
                </a:solidFill>
                <a:latin typeface="Times New Roman" panose="02020603050405020304"/>
                <a:ea typeface="楷体" panose="02010609060101010101" pitchFamily="49" charset="-122"/>
              </a:rPr>
              <a:t>拼</a:t>
            </a:r>
            <a:endParaRPr lang="en-US" altLang="zh-CN" sz="3200" b="1" dirty="0">
              <a:solidFill>
                <a:prstClr val="black"/>
              </a:solidFill>
              <a:latin typeface="Times New Roman" panose="02020603050405020304"/>
              <a:ea typeface="楷体" panose="02010609060101010101" pitchFamily="49" charset="-122"/>
            </a:endParaRPr>
          </a:p>
          <a:p>
            <a:pPr eaLnBrk="1" hangingPunct="1">
              <a:lnSpc>
                <a:spcPct val="125000"/>
              </a:lnSpc>
            </a:pPr>
            <a:r>
              <a:rPr lang="zh-CN" altLang="zh-CN" sz="3200" b="1" dirty="0">
                <a:solidFill>
                  <a:prstClr val="black"/>
                </a:solidFill>
                <a:latin typeface="Times New Roman" panose="02020603050405020304"/>
                <a:ea typeface="楷体" panose="02010609060101010101" pitchFamily="49" charset="-122"/>
              </a:rPr>
              <a:t>成的图形的</a:t>
            </a:r>
            <a:r>
              <a:rPr lang="zh-CN" altLang="zh-CN" sz="3200" b="1" dirty="0">
                <a:solidFill>
                  <a:srgbClr val="FF0000"/>
                </a:solidFill>
                <a:latin typeface="Times New Roman" panose="02020603050405020304"/>
                <a:ea typeface="楷体" panose="02010609060101010101" pitchFamily="49" charset="-122"/>
              </a:rPr>
              <a:t>周长</a:t>
            </a:r>
            <a:r>
              <a:rPr lang="zh-CN" altLang="zh-CN" sz="3200" b="1" dirty="0">
                <a:solidFill>
                  <a:prstClr val="black"/>
                </a:solidFill>
                <a:latin typeface="Times New Roman" panose="02020603050405020304"/>
                <a:ea typeface="楷体" panose="02010609060101010101" pitchFamily="49" charset="-122"/>
              </a:rPr>
              <a:t>就越</a:t>
            </a:r>
            <a:r>
              <a:rPr lang="zh-CN" altLang="zh-CN" sz="3200" b="1" dirty="0">
                <a:solidFill>
                  <a:srgbClr val="FF0000"/>
                </a:solidFill>
                <a:latin typeface="Times New Roman" panose="02020603050405020304"/>
                <a:ea typeface="楷体" panose="02010609060101010101" pitchFamily="49" charset="-122"/>
              </a:rPr>
              <a:t>短</a:t>
            </a:r>
            <a:r>
              <a:rPr lang="zh-CN" altLang="zh-CN" sz="3200" b="1" dirty="0">
                <a:solidFill>
                  <a:prstClr val="black"/>
                </a:solidFill>
                <a:latin typeface="Times New Roman" panose="02020603050405020304"/>
                <a:ea typeface="楷体" panose="02010609060101010101" pitchFamily="49" charset="-122"/>
              </a:rPr>
              <a:t>。</a:t>
            </a:r>
            <a:endParaRPr lang="zh-CN" altLang="zh-CN" sz="3200" b="1" dirty="0">
              <a:solidFill>
                <a:prstClr val="black"/>
              </a:solidFill>
              <a:latin typeface="Times New Roman" panose="02020603050405020304"/>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wipe(left)">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wipe(left)">
                                      <p:cBhvr>
                                        <p:cTn id="27" dur="500"/>
                                        <p:tgtEl>
                                          <p:spTgt spid="1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animEffect transition="in" filter="wipe(left)">
                                      <p:cBhvr>
                                        <p:cTn id="32"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a:spLocks noChangeArrowheads="1"/>
          </p:cNvSpPr>
          <p:nvPr/>
        </p:nvSpPr>
        <p:spPr bwMode="auto">
          <a:xfrm>
            <a:off x="626865" y="753069"/>
            <a:ext cx="699908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楷体" panose="02010609060101010101" pitchFamily="49" charset="-122"/>
                <a:ea typeface="楷体" panose="02010609060101010101" pitchFamily="49" charset="-122"/>
              </a:rPr>
              <a:t>先量一量，再计算周长。</a:t>
            </a:r>
            <a:endParaRPr lang="zh-CN" altLang="en-US" sz="3200" b="1" dirty="0">
              <a:latin typeface="楷体" panose="02010609060101010101" pitchFamily="49" charset="-122"/>
              <a:ea typeface="楷体" panose="02010609060101010101" pitchFamily="49" charset="-122"/>
            </a:endParaRPr>
          </a:p>
        </p:txBody>
      </p:sp>
      <p:pic>
        <p:nvPicPr>
          <p:cNvPr id="9"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25204" y="1714500"/>
            <a:ext cx="6000750" cy="1922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
          <p:cNvSpPr txBox="1">
            <a:spLocks noChangeArrowheads="1"/>
          </p:cNvSpPr>
          <p:nvPr/>
        </p:nvSpPr>
        <p:spPr bwMode="auto">
          <a:xfrm>
            <a:off x="2764633" y="2542669"/>
            <a:ext cx="90368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a:latin typeface="楷体" panose="02010609060101010101" pitchFamily="49" charset="-122"/>
                <a:ea typeface="楷体" panose="02010609060101010101" pitchFamily="49" charset="-122"/>
              </a:rPr>
              <a:t>5</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11" name="TextBox 1"/>
          <p:cNvSpPr txBox="1">
            <a:spLocks noChangeArrowheads="1"/>
          </p:cNvSpPr>
          <p:nvPr/>
        </p:nvSpPr>
        <p:spPr bwMode="auto">
          <a:xfrm>
            <a:off x="3721894" y="2169230"/>
            <a:ext cx="9036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a:latin typeface="楷体" panose="02010609060101010101" pitchFamily="49" charset="-122"/>
                <a:ea typeface="楷体" panose="02010609060101010101" pitchFamily="49" charset="-122"/>
              </a:rPr>
              <a:t>2</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12" name="TextBox 1"/>
          <p:cNvSpPr txBox="1">
            <a:spLocks noChangeArrowheads="1"/>
          </p:cNvSpPr>
          <p:nvPr/>
        </p:nvSpPr>
        <p:spPr bwMode="auto">
          <a:xfrm>
            <a:off x="5195293" y="2383542"/>
            <a:ext cx="90368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a:latin typeface="楷体" panose="02010609060101010101" pitchFamily="49" charset="-122"/>
                <a:ea typeface="楷体" panose="02010609060101010101" pitchFamily="49" charset="-122"/>
              </a:rPr>
              <a:t>3</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13" name="TextBox 1"/>
          <p:cNvSpPr txBox="1">
            <a:spLocks noChangeArrowheads="1"/>
          </p:cNvSpPr>
          <p:nvPr/>
        </p:nvSpPr>
        <p:spPr bwMode="auto">
          <a:xfrm>
            <a:off x="6422068" y="1422112"/>
            <a:ext cx="90368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a:latin typeface="楷体" panose="02010609060101010101" pitchFamily="49" charset="-122"/>
                <a:ea typeface="楷体" panose="02010609060101010101" pitchFamily="49" charset="-122"/>
              </a:rPr>
              <a:t>3</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14" name="TextBox 1"/>
          <p:cNvSpPr txBox="1">
            <a:spLocks noChangeArrowheads="1"/>
          </p:cNvSpPr>
          <p:nvPr/>
        </p:nvSpPr>
        <p:spPr bwMode="auto">
          <a:xfrm>
            <a:off x="1625204" y="3344973"/>
            <a:ext cx="267890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a:solidFill>
                  <a:srgbClr val="FF0000"/>
                </a:solidFill>
                <a:latin typeface="楷体" panose="02010609060101010101" pitchFamily="49" charset="-122"/>
                <a:ea typeface="楷体" panose="02010609060101010101" pitchFamily="49" charset="-122"/>
              </a:rPr>
              <a:t>5</a:t>
            </a: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2</a:t>
            </a: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7</a:t>
            </a: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cm</a:t>
            </a:r>
            <a:r>
              <a:rPr lang="zh-CN" altLang="en-US"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7" name="TextBox 1"/>
          <p:cNvSpPr txBox="1">
            <a:spLocks noChangeArrowheads="1"/>
          </p:cNvSpPr>
          <p:nvPr/>
        </p:nvSpPr>
        <p:spPr bwMode="auto">
          <a:xfrm>
            <a:off x="1625204" y="3987910"/>
            <a:ext cx="267890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a:solidFill>
                  <a:srgbClr val="FF0000"/>
                </a:solidFill>
                <a:latin typeface="楷体" panose="02010609060101010101" pitchFamily="49" charset="-122"/>
                <a:ea typeface="楷体" panose="02010609060101010101" pitchFamily="49" charset="-122"/>
              </a:rPr>
              <a:t>7×2</a:t>
            </a: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14</a:t>
            </a: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cm</a:t>
            </a:r>
            <a:r>
              <a:rPr lang="zh-CN" altLang="en-US"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1" name="TextBox 1"/>
          <p:cNvSpPr txBox="1">
            <a:spLocks noChangeArrowheads="1"/>
          </p:cNvSpPr>
          <p:nvPr/>
        </p:nvSpPr>
        <p:spPr bwMode="auto">
          <a:xfrm>
            <a:off x="5322094" y="3748088"/>
            <a:ext cx="285030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dirty="0">
                <a:solidFill>
                  <a:srgbClr val="FF0000"/>
                </a:solidFill>
                <a:latin typeface="楷体" panose="02010609060101010101" pitchFamily="49" charset="-122"/>
                <a:ea typeface="楷体" panose="02010609060101010101" pitchFamily="49" charset="-122"/>
              </a:rPr>
              <a:t>3×4</a:t>
            </a: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12</a:t>
            </a: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cm</a:t>
            </a:r>
            <a:r>
              <a:rPr lang="zh-CN" altLang="en-US"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7"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1168" y="678853"/>
            <a:ext cx="50405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dirty="0">
                <a:latin typeface="楷体" panose="02010609060101010101" pitchFamily="49" charset="-122"/>
                <a:ea typeface="楷体" panose="02010609060101010101" pitchFamily="49" charset="-122"/>
              </a:rPr>
              <a:t>篮球场的周长是多少米？</a:t>
            </a:r>
            <a:endParaRPr lang="zh-CN" altLang="en-US" sz="3200" b="1" dirty="0">
              <a:latin typeface="楷体" panose="02010609060101010101" pitchFamily="49" charset="-122"/>
              <a:ea typeface="楷体" panose="02010609060101010101" pitchFamily="49" charset="-122"/>
            </a:endParaRPr>
          </a:p>
        </p:txBody>
      </p:sp>
      <p:pic>
        <p:nvPicPr>
          <p:cNvPr id="6" name="Picture 1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165657" y="1177659"/>
            <a:ext cx="4870381" cy="487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直接连接符 7"/>
          <p:cNvCxnSpPr/>
          <p:nvPr/>
        </p:nvCxnSpPr>
        <p:spPr>
          <a:xfrm>
            <a:off x="2748981" y="2314200"/>
            <a:ext cx="3752193"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761214" y="4612967"/>
            <a:ext cx="3676898"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6438112" y="2314200"/>
            <a:ext cx="14676" cy="2298767"/>
          </a:xfrm>
          <a:prstGeom prst="line">
            <a:avLst/>
          </a:prstGeom>
          <a:ln w="508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746538" y="2314200"/>
            <a:ext cx="14676" cy="2298767"/>
          </a:xfrm>
          <a:prstGeom prst="line">
            <a:avLst/>
          </a:prstGeom>
          <a:ln w="50800">
            <a:solidFill>
              <a:srgbClr val="0000FF"/>
            </a:solidFill>
          </a:ln>
        </p:spPr>
        <p:style>
          <a:lnRef idx="1">
            <a:schemeClr val="accent1"/>
          </a:lnRef>
          <a:fillRef idx="0">
            <a:schemeClr val="accent1"/>
          </a:fillRef>
          <a:effectRef idx="0">
            <a:schemeClr val="accent1"/>
          </a:effectRef>
          <a:fontRef idx="minor">
            <a:schemeClr val="tx1"/>
          </a:fontRef>
        </p:style>
      </p:cxnSp>
      <p:sp>
        <p:nvSpPr>
          <p:cNvPr id="12" name="TextBox 1"/>
          <p:cNvSpPr txBox="1">
            <a:spLocks noChangeArrowheads="1"/>
          </p:cNvSpPr>
          <p:nvPr/>
        </p:nvSpPr>
        <p:spPr bwMode="auto">
          <a:xfrm>
            <a:off x="4001895" y="1688776"/>
            <a:ext cx="1195536" cy="584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200" b="1" dirty="0">
                <a:latin typeface="楷体" panose="02010609060101010101" pitchFamily="49" charset="-122"/>
                <a:ea typeface="楷体" panose="02010609060101010101" pitchFamily="49" charset="-122"/>
              </a:rPr>
              <a:t>28</a:t>
            </a:r>
            <a:r>
              <a:rPr lang="zh-CN" altLang="en-US" sz="3200" b="1" dirty="0">
                <a:latin typeface="楷体" panose="02010609060101010101" pitchFamily="49" charset="-122"/>
                <a:ea typeface="楷体" panose="02010609060101010101" pitchFamily="49" charset="-122"/>
              </a:rPr>
              <a:t>米</a:t>
            </a:r>
            <a:endParaRPr lang="zh-CN" altLang="en-US" sz="3200" b="1" dirty="0">
              <a:latin typeface="楷体" panose="02010609060101010101" pitchFamily="49" charset="-122"/>
              <a:ea typeface="楷体" panose="02010609060101010101" pitchFamily="49" charset="-122"/>
            </a:endParaRPr>
          </a:p>
        </p:txBody>
      </p:sp>
      <p:sp>
        <p:nvSpPr>
          <p:cNvPr id="13" name="TextBox 1"/>
          <p:cNvSpPr txBox="1">
            <a:spLocks noChangeArrowheads="1"/>
          </p:cNvSpPr>
          <p:nvPr/>
        </p:nvSpPr>
        <p:spPr bwMode="auto">
          <a:xfrm>
            <a:off x="1208762" y="3320461"/>
            <a:ext cx="1355006" cy="584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200" b="1" dirty="0">
                <a:latin typeface="楷体" panose="02010609060101010101" pitchFamily="49" charset="-122"/>
                <a:ea typeface="楷体" panose="02010609060101010101" pitchFamily="49" charset="-122"/>
              </a:rPr>
              <a:t>15</a:t>
            </a:r>
            <a:r>
              <a:rPr lang="zh-CN" altLang="en-US" sz="3200" b="1" dirty="0">
                <a:latin typeface="楷体" panose="02010609060101010101" pitchFamily="49" charset="-122"/>
                <a:ea typeface="楷体" panose="02010609060101010101" pitchFamily="49" charset="-122"/>
              </a:rPr>
              <a:t>米</a:t>
            </a:r>
            <a:endParaRPr lang="zh-CN" altLang="en-US" sz="3200" b="1" dirty="0">
              <a:latin typeface="楷体" panose="02010609060101010101" pitchFamily="49" charset="-122"/>
              <a:ea typeface="楷体" panose="02010609060101010101" pitchFamily="49" charset="-122"/>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009879" y="2894223"/>
            <a:ext cx="1620648" cy="162064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63548" y="691139"/>
            <a:ext cx="50405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dirty="0">
                <a:latin typeface="楷体" panose="02010609060101010101" pitchFamily="49" charset="-122"/>
                <a:ea typeface="楷体" panose="02010609060101010101" pitchFamily="49" charset="-122"/>
              </a:rPr>
              <a:t>篮球场的周长是多少米？</a:t>
            </a:r>
            <a:endParaRPr lang="zh-CN" altLang="en-US" sz="3200" b="1" dirty="0">
              <a:latin typeface="楷体" panose="02010609060101010101" pitchFamily="49" charset="-122"/>
              <a:ea typeface="楷体" panose="02010609060101010101" pitchFamily="49" charset="-122"/>
            </a:endParaRPr>
          </a:p>
        </p:txBody>
      </p:sp>
      <p:sp>
        <p:nvSpPr>
          <p:cNvPr id="26" name="TextBox 1"/>
          <p:cNvSpPr txBox="1">
            <a:spLocks noChangeArrowheads="1"/>
          </p:cNvSpPr>
          <p:nvPr/>
        </p:nvSpPr>
        <p:spPr bwMode="auto">
          <a:xfrm>
            <a:off x="3540702" y="1482722"/>
            <a:ext cx="5688632" cy="830997"/>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3200" b="1" dirty="0">
                <a:solidFill>
                  <a:srgbClr val="0070C0"/>
                </a:solidFill>
                <a:latin typeface="楷体" panose="02010609060101010101" pitchFamily="49" charset="-122"/>
                <a:ea typeface="楷体" panose="02010609060101010101" pitchFamily="49" charset="-122"/>
              </a:rPr>
              <a:t>（长＋宽）</a:t>
            </a:r>
            <a:r>
              <a:rPr lang="en-US" altLang="zh-CN" sz="3200" b="1" dirty="0">
                <a:solidFill>
                  <a:srgbClr val="0070C0"/>
                </a:solidFill>
                <a:latin typeface="楷体" panose="02010609060101010101" pitchFamily="49" charset="-122"/>
                <a:ea typeface="楷体" panose="02010609060101010101" pitchFamily="49" charset="-122"/>
              </a:rPr>
              <a:t>×2=</a:t>
            </a:r>
            <a:r>
              <a:rPr lang="zh-CN" altLang="en-US" sz="3200" b="1" dirty="0">
                <a:solidFill>
                  <a:srgbClr val="0070C0"/>
                </a:solidFill>
                <a:latin typeface="楷体" panose="02010609060101010101" pitchFamily="49" charset="-122"/>
                <a:ea typeface="楷体" panose="02010609060101010101" pitchFamily="49" charset="-122"/>
              </a:rPr>
              <a:t>长方形的周长</a:t>
            </a:r>
            <a:endParaRPr lang="zh-CN" altLang="en-US" sz="3200" b="1" dirty="0">
              <a:solidFill>
                <a:srgbClr val="0070C0"/>
              </a:solidFill>
              <a:latin typeface="楷体" panose="02010609060101010101" pitchFamily="49" charset="-122"/>
              <a:ea typeface="楷体" panose="02010609060101010101" pitchFamily="49" charset="-122"/>
            </a:endParaRPr>
          </a:p>
        </p:txBody>
      </p:sp>
      <p:sp>
        <p:nvSpPr>
          <p:cNvPr id="27" name="TextBox 1"/>
          <p:cNvSpPr txBox="1">
            <a:spLocks noChangeArrowheads="1"/>
          </p:cNvSpPr>
          <p:nvPr/>
        </p:nvSpPr>
        <p:spPr bwMode="auto">
          <a:xfrm>
            <a:off x="4572000" y="2211710"/>
            <a:ext cx="3626037" cy="1854354"/>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28</a:t>
            </a: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15</a:t>
            </a: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×2</a:t>
            </a:r>
            <a:endParaRPr lang="en-US" altLang="zh-CN" sz="3200" b="1" dirty="0">
              <a:solidFill>
                <a:srgbClr val="FF0000"/>
              </a:solidFill>
              <a:latin typeface="楷体" panose="02010609060101010101" pitchFamily="49" charset="-122"/>
              <a:ea typeface="楷体" panose="02010609060101010101" pitchFamily="49" charset="-122"/>
            </a:endParaRPr>
          </a:p>
          <a:p>
            <a:pPr eaLnBrk="1" hangingPunct="1">
              <a:lnSpc>
                <a:spcPct val="125000"/>
              </a:lnSpc>
            </a:pPr>
            <a:r>
              <a:rPr lang="en-US" altLang="zh-CN" sz="3200" b="1" dirty="0">
                <a:solidFill>
                  <a:srgbClr val="FF0000"/>
                </a:solidFill>
                <a:latin typeface="楷体" panose="02010609060101010101" pitchFamily="49" charset="-122"/>
                <a:ea typeface="楷体" panose="02010609060101010101" pitchFamily="49" charset="-122"/>
              </a:rPr>
              <a:t>=43×2</a:t>
            </a:r>
            <a:endParaRPr lang="en-US" altLang="zh-CN" sz="3200" b="1" dirty="0">
              <a:solidFill>
                <a:srgbClr val="FF0000"/>
              </a:solidFill>
              <a:latin typeface="楷体" panose="02010609060101010101" pitchFamily="49" charset="-122"/>
              <a:ea typeface="楷体" panose="02010609060101010101" pitchFamily="49" charset="-122"/>
            </a:endParaRPr>
          </a:p>
          <a:p>
            <a:pPr eaLnBrk="1" hangingPunct="1">
              <a:lnSpc>
                <a:spcPct val="125000"/>
              </a:lnSpc>
            </a:pPr>
            <a:r>
              <a:rPr lang="en-US" altLang="zh-CN" sz="3200" b="1" dirty="0">
                <a:solidFill>
                  <a:srgbClr val="FF0000"/>
                </a:solidFill>
                <a:latin typeface="楷体" panose="02010609060101010101" pitchFamily="49" charset="-122"/>
                <a:ea typeface="楷体" panose="02010609060101010101" pitchFamily="49" charset="-122"/>
              </a:rPr>
              <a:t>=86</a:t>
            </a:r>
            <a:r>
              <a:rPr lang="zh-CN" altLang="en-US" sz="3200" b="1" dirty="0">
                <a:solidFill>
                  <a:srgbClr val="FF0000"/>
                </a:solidFill>
                <a:latin typeface="楷体" panose="02010609060101010101" pitchFamily="49" charset="-122"/>
                <a:ea typeface="楷体" panose="02010609060101010101" pitchFamily="49" charset="-122"/>
              </a:rPr>
              <a:t>（米）</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30" name="矩形 29"/>
          <p:cNvSpPr/>
          <p:nvPr/>
        </p:nvSpPr>
        <p:spPr>
          <a:xfrm>
            <a:off x="3729796" y="4099112"/>
            <a:ext cx="470874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dirty="0">
                <a:solidFill>
                  <a:srgbClr val="FF0000"/>
                </a:solidFill>
                <a:latin typeface="楷体" panose="02010609060101010101" pitchFamily="49" charset="-122"/>
                <a:ea typeface="楷体" panose="02010609060101010101" pitchFamily="49" charset="-122"/>
              </a:rPr>
              <a:t>答：篮球场的周长是</a:t>
            </a:r>
            <a:r>
              <a:rPr lang="en-US" altLang="zh-CN" sz="3200" b="1" dirty="0">
                <a:solidFill>
                  <a:srgbClr val="FF0000"/>
                </a:solidFill>
                <a:latin typeface="楷体" panose="02010609060101010101" pitchFamily="49" charset="-122"/>
                <a:ea typeface="楷体" panose="02010609060101010101" pitchFamily="49" charset="-122"/>
              </a:rPr>
              <a:t>86</a:t>
            </a:r>
            <a:r>
              <a:rPr lang="zh-CN" altLang="en-US" sz="3200" b="1" dirty="0">
                <a:solidFill>
                  <a:srgbClr val="FF0000"/>
                </a:solidFill>
                <a:latin typeface="楷体" panose="02010609060101010101" pitchFamily="49" charset="-122"/>
                <a:ea typeface="楷体" panose="02010609060101010101" pitchFamily="49" charset="-122"/>
              </a:rPr>
              <a:t>米。</a:t>
            </a:r>
            <a:endParaRPr lang="zh-CN" altLang="en-US" sz="3200" b="1" dirty="0">
              <a:solidFill>
                <a:srgbClr val="FF0000"/>
              </a:solidFill>
              <a:latin typeface="楷体" panose="02010609060101010101" pitchFamily="49" charset="-122"/>
              <a:ea typeface="楷体" panose="02010609060101010101" pitchFamily="49" charset="-122"/>
            </a:endParaRPr>
          </a:p>
        </p:txBody>
      </p:sp>
      <p:pic>
        <p:nvPicPr>
          <p:cNvPr id="3" name="Picture 1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45463" y="832219"/>
            <a:ext cx="4870381" cy="487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p:nvCxnSpPr>
        <p:spPr>
          <a:xfrm>
            <a:off x="137861" y="1968760"/>
            <a:ext cx="3752193"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50094" y="4267527"/>
            <a:ext cx="3676898" cy="0"/>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3826992" y="1968760"/>
            <a:ext cx="14676" cy="2298767"/>
          </a:xfrm>
          <a:prstGeom prst="line">
            <a:avLst/>
          </a:prstGeom>
          <a:ln w="508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35418" y="1968760"/>
            <a:ext cx="14676" cy="2298767"/>
          </a:xfrm>
          <a:prstGeom prst="line">
            <a:avLst/>
          </a:prstGeom>
          <a:ln w="50800">
            <a:solidFill>
              <a:srgbClr val="0000FF"/>
            </a:solidFill>
          </a:ln>
        </p:spPr>
        <p:style>
          <a:lnRef idx="1">
            <a:schemeClr val="accent1"/>
          </a:lnRef>
          <a:fillRef idx="0">
            <a:schemeClr val="accent1"/>
          </a:fillRef>
          <a:effectRef idx="0">
            <a:schemeClr val="accent1"/>
          </a:effectRef>
          <a:fontRef idx="minor">
            <a:schemeClr val="tx1"/>
          </a:fontRef>
        </p:style>
      </p:cxnSp>
      <p:sp>
        <p:nvSpPr>
          <p:cNvPr id="9" name="TextBox 1"/>
          <p:cNvSpPr txBox="1">
            <a:spLocks noChangeArrowheads="1"/>
          </p:cNvSpPr>
          <p:nvPr/>
        </p:nvSpPr>
        <p:spPr bwMode="auto">
          <a:xfrm>
            <a:off x="1305243" y="2074437"/>
            <a:ext cx="1195536" cy="584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200" b="1" dirty="0">
                <a:latin typeface="楷体" panose="02010609060101010101" pitchFamily="49" charset="-122"/>
                <a:ea typeface="楷体" panose="02010609060101010101" pitchFamily="49" charset="-122"/>
              </a:rPr>
              <a:t>28</a:t>
            </a:r>
            <a:r>
              <a:rPr lang="zh-CN" altLang="en-US" sz="3200" b="1" dirty="0">
                <a:latin typeface="楷体" panose="02010609060101010101" pitchFamily="49" charset="-122"/>
                <a:ea typeface="楷体" panose="02010609060101010101" pitchFamily="49" charset="-122"/>
              </a:rPr>
              <a:t>米</a:t>
            </a:r>
            <a:endParaRPr lang="zh-CN" altLang="en-US" sz="3200" b="1" dirty="0">
              <a:latin typeface="楷体" panose="02010609060101010101" pitchFamily="49" charset="-122"/>
              <a:ea typeface="楷体" panose="02010609060101010101" pitchFamily="49" charset="-122"/>
            </a:endParaRPr>
          </a:p>
        </p:txBody>
      </p:sp>
      <p:sp>
        <p:nvSpPr>
          <p:cNvPr id="10" name="TextBox 1"/>
          <p:cNvSpPr txBox="1">
            <a:spLocks noChangeArrowheads="1"/>
          </p:cNvSpPr>
          <p:nvPr/>
        </p:nvSpPr>
        <p:spPr bwMode="auto">
          <a:xfrm>
            <a:off x="247290" y="2812914"/>
            <a:ext cx="1355006" cy="584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200" b="1" dirty="0">
                <a:latin typeface="楷体" panose="02010609060101010101" pitchFamily="49" charset="-122"/>
                <a:ea typeface="楷体" panose="02010609060101010101" pitchFamily="49" charset="-122"/>
              </a:rPr>
              <a:t>15</a:t>
            </a:r>
            <a:r>
              <a:rPr lang="zh-CN" altLang="en-US" sz="3200" b="1" dirty="0">
                <a:latin typeface="楷体" panose="02010609060101010101" pitchFamily="49" charset="-122"/>
                <a:ea typeface="楷体" panose="02010609060101010101" pitchFamily="49" charset="-122"/>
              </a:rPr>
              <a:t>米</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27">
                                            <p:txEl>
                                              <p:pRg st="0" end="0"/>
                                            </p:txEl>
                                          </p:spTgt>
                                        </p:tgtEl>
                                        <p:attrNameLst>
                                          <p:attrName>style.visibility</p:attrName>
                                        </p:attrNameLst>
                                      </p:cBhvr>
                                      <p:to>
                                        <p:strVal val="visible"/>
                                      </p:to>
                                    </p:set>
                                    <p:animEffect transition="in" filter="wipe(left)">
                                      <p:cBhvr>
                                        <p:cTn id="36" dur="500"/>
                                        <p:tgtEl>
                                          <p:spTgt spid="27">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7">
                                            <p:txEl>
                                              <p:pRg st="1" end="1"/>
                                            </p:txEl>
                                          </p:spTgt>
                                        </p:tgtEl>
                                        <p:attrNameLst>
                                          <p:attrName>style.visibility</p:attrName>
                                        </p:attrNameLst>
                                      </p:cBhvr>
                                      <p:to>
                                        <p:strVal val="visible"/>
                                      </p:to>
                                    </p:set>
                                    <p:animEffect transition="in" filter="wipe(left)">
                                      <p:cBhvr>
                                        <p:cTn id="41" dur="500"/>
                                        <p:tgtEl>
                                          <p:spTgt spid="27">
                                            <p:txEl>
                                              <p:pRg st="1" end="1"/>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7">
                                            <p:txEl>
                                              <p:pRg st="2" end="2"/>
                                            </p:txEl>
                                          </p:spTgt>
                                        </p:tgtEl>
                                        <p:attrNameLst>
                                          <p:attrName>style.visibility</p:attrName>
                                        </p:attrNameLst>
                                      </p:cBhvr>
                                      <p:to>
                                        <p:strVal val="visible"/>
                                      </p:to>
                                    </p:set>
                                    <p:animEffect transition="in" filter="wipe(left)">
                                      <p:cBhvr>
                                        <p:cTn id="46" dur="500"/>
                                        <p:tgtEl>
                                          <p:spTgt spid="27">
                                            <p:txEl>
                                              <p:pRg st="2" end="2"/>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Box 1"/>
          <p:cNvSpPr txBox="1">
            <a:spLocks noChangeArrowheads="1"/>
          </p:cNvSpPr>
          <p:nvPr/>
        </p:nvSpPr>
        <p:spPr bwMode="auto">
          <a:xfrm>
            <a:off x="566699" y="652801"/>
            <a:ext cx="756990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楷体" panose="02010609060101010101" pitchFamily="49" charset="-122"/>
                <a:ea typeface="楷体" panose="02010609060101010101" pitchFamily="49" charset="-122"/>
              </a:rPr>
              <a:t>一个长方形操场，长</a:t>
            </a:r>
            <a:r>
              <a:rPr lang="en-US" altLang="zh-CN" sz="3200" b="1" dirty="0">
                <a:latin typeface="楷体" panose="02010609060101010101" pitchFamily="49" charset="-122"/>
                <a:ea typeface="楷体" panose="02010609060101010101" pitchFamily="49" charset="-122"/>
              </a:rPr>
              <a:t>55</a:t>
            </a:r>
            <a:r>
              <a:rPr lang="zh-CN" altLang="en-US" sz="3200" b="1" dirty="0">
                <a:latin typeface="楷体" panose="02010609060101010101" pitchFamily="49" charset="-122"/>
                <a:ea typeface="楷体" panose="02010609060101010101" pitchFamily="49" charset="-122"/>
              </a:rPr>
              <a:t>米，宽</a:t>
            </a:r>
            <a:r>
              <a:rPr lang="en-US" altLang="zh-CN" sz="3200" b="1" dirty="0">
                <a:latin typeface="楷体" panose="02010609060101010101" pitchFamily="49" charset="-122"/>
                <a:ea typeface="楷体" panose="02010609060101010101" pitchFamily="49" charset="-122"/>
              </a:rPr>
              <a:t>35</a:t>
            </a:r>
            <a:r>
              <a:rPr lang="zh-CN" altLang="en-US" sz="3200" b="1" dirty="0">
                <a:latin typeface="楷体" panose="02010609060101010101" pitchFamily="49" charset="-122"/>
                <a:ea typeface="楷体" panose="02010609060101010101" pitchFamily="49" charset="-122"/>
              </a:rPr>
              <a:t>米。小华沿操场跑了一圈，跑了多少米？</a:t>
            </a:r>
            <a:endParaRPr lang="zh-CN" altLang="en-US" sz="3200" b="1" dirty="0">
              <a:latin typeface="楷体" panose="02010609060101010101" pitchFamily="49" charset="-122"/>
              <a:ea typeface="楷体" panose="02010609060101010101" pitchFamily="49" charset="-122"/>
            </a:endParaRPr>
          </a:p>
        </p:txBody>
      </p:sp>
      <p:cxnSp>
        <p:nvCxnSpPr>
          <p:cNvPr id="8" name="直接连接符 7"/>
          <p:cNvCxnSpPr/>
          <p:nvPr/>
        </p:nvCxnSpPr>
        <p:spPr>
          <a:xfrm>
            <a:off x="2025841" y="1713872"/>
            <a:ext cx="1017984" cy="119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1"/>
          <p:cNvSpPr txBox="1">
            <a:spLocks noChangeArrowheads="1"/>
          </p:cNvSpPr>
          <p:nvPr/>
        </p:nvSpPr>
        <p:spPr bwMode="auto">
          <a:xfrm>
            <a:off x="1737809" y="1664122"/>
            <a:ext cx="2304256" cy="584775"/>
          </a:xfrm>
          <a:prstGeom prst="rect">
            <a:avLst/>
          </a:prstGeom>
          <a:noFill/>
          <a:ln w="9525">
            <a:noFill/>
            <a:miter lim="800000"/>
          </a:ln>
          <a:effectLst>
            <a:outerShdw blurRad="63500" sx="102000" sy="102000" algn="ctr" rotWithShape="0">
              <a:prstClr val="black">
                <a:alpha val="40000"/>
              </a:prstClr>
            </a:outerShdw>
          </a:effectLst>
        </p:spPr>
        <p:txBody>
          <a:bodyPr wrap="square">
            <a:spAutoFit/>
          </a:bodyPr>
          <a:lstStyle/>
          <a:p>
            <a:pPr>
              <a:defRPr/>
            </a:pPr>
            <a:r>
              <a:rPr lang="zh-CN" altLang="en-US" sz="3200" b="1" dirty="0">
                <a:solidFill>
                  <a:srgbClr val="FF0000"/>
                </a:solidFill>
                <a:latin typeface="楷体" panose="02010609060101010101" pitchFamily="49" charset="-122"/>
                <a:ea typeface="楷体" panose="02010609060101010101" pitchFamily="49" charset="-122"/>
              </a:rPr>
              <a:t>操场的周长</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3" name="TextBox 1"/>
          <p:cNvSpPr txBox="1">
            <a:spLocks noChangeArrowheads="1"/>
          </p:cNvSpPr>
          <p:nvPr/>
        </p:nvSpPr>
        <p:spPr bwMode="auto">
          <a:xfrm>
            <a:off x="4250734" y="3991188"/>
            <a:ext cx="480270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a:solidFill>
                  <a:srgbClr val="FF0000"/>
                </a:solidFill>
                <a:latin typeface="楷体" panose="02010609060101010101" pitchFamily="49" charset="-122"/>
                <a:ea typeface="楷体" panose="02010609060101010101" pitchFamily="49" charset="-122"/>
              </a:rPr>
              <a:t>答：跑了</a:t>
            </a:r>
            <a:r>
              <a:rPr lang="en-US" altLang="zh-CN" sz="3200" b="1" dirty="0">
                <a:solidFill>
                  <a:srgbClr val="FF0000"/>
                </a:solidFill>
                <a:latin typeface="楷体" panose="02010609060101010101" pitchFamily="49" charset="-122"/>
                <a:ea typeface="楷体" panose="02010609060101010101" pitchFamily="49" charset="-122"/>
              </a:rPr>
              <a:t>180</a:t>
            </a:r>
            <a:r>
              <a:rPr lang="zh-CN" altLang="en-US" sz="3200" b="1" dirty="0">
                <a:solidFill>
                  <a:srgbClr val="FF0000"/>
                </a:solidFill>
                <a:latin typeface="楷体" panose="02010609060101010101" pitchFamily="49" charset="-122"/>
                <a:ea typeface="楷体" panose="02010609060101010101" pitchFamily="49" charset="-122"/>
              </a:rPr>
              <a:t>米。</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5" name="TextBox 1"/>
          <p:cNvSpPr txBox="1">
            <a:spLocks noChangeArrowheads="1"/>
          </p:cNvSpPr>
          <p:nvPr/>
        </p:nvSpPr>
        <p:spPr bwMode="auto">
          <a:xfrm>
            <a:off x="1449776" y="2053048"/>
            <a:ext cx="5803751" cy="830997"/>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3200" b="1" dirty="0">
                <a:solidFill>
                  <a:srgbClr val="0070C0"/>
                </a:solidFill>
                <a:latin typeface="楷体" panose="02010609060101010101" pitchFamily="49" charset="-122"/>
                <a:ea typeface="楷体" panose="02010609060101010101" pitchFamily="49" charset="-122"/>
              </a:rPr>
              <a:t>（长＋宽）</a:t>
            </a:r>
            <a:r>
              <a:rPr lang="en-US" altLang="zh-CN" sz="3200" b="1" dirty="0">
                <a:solidFill>
                  <a:srgbClr val="0070C0"/>
                </a:solidFill>
                <a:latin typeface="楷体" panose="02010609060101010101" pitchFamily="49" charset="-122"/>
                <a:ea typeface="楷体" panose="02010609060101010101" pitchFamily="49" charset="-122"/>
              </a:rPr>
              <a:t>×2=</a:t>
            </a:r>
            <a:r>
              <a:rPr lang="zh-CN" altLang="en-US" sz="3200" b="1" dirty="0">
                <a:solidFill>
                  <a:srgbClr val="0070C0"/>
                </a:solidFill>
                <a:latin typeface="楷体" panose="02010609060101010101" pitchFamily="49" charset="-122"/>
                <a:ea typeface="楷体" panose="02010609060101010101" pitchFamily="49" charset="-122"/>
              </a:rPr>
              <a:t>长方形的周长</a:t>
            </a:r>
            <a:endParaRPr lang="zh-CN" altLang="en-US" sz="3200" b="1" dirty="0">
              <a:solidFill>
                <a:srgbClr val="0070C0"/>
              </a:solidFill>
              <a:latin typeface="楷体" panose="02010609060101010101" pitchFamily="49" charset="-122"/>
              <a:ea typeface="楷体" panose="02010609060101010101" pitchFamily="49" charset="-122"/>
            </a:endParaRPr>
          </a:p>
        </p:txBody>
      </p:sp>
      <p:sp>
        <p:nvSpPr>
          <p:cNvPr id="16" name="TextBox 1"/>
          <p:cNvSpPr txBox="1">
            <a:spLocks noChangeArrowheads="1"/>
          </p:cNvSpPr>
          <p:nvPr/>
        </p:nvSpPr>
        <p:spPr bwMode="auto">
          <a:xfrm>
            <a:off x="2927627" y="2721609"/>
            <a:ext cx="3626037" cy="1854354"/>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55</a:t>
            </a: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35</a:t>
            </a: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×2</a:t>
            </a:r>
            <a:endParaRPr lang="en-US" altLang="zh-CN" sz="3200" b="1" dirty="0">
              <a:solidFill>
                <a:srgbClr val="FF0000"/>
              </a:solidFill>
              <a:latin typeface="楷体" panose="02010609060101010101" pitchFamily="49" charset="-122"/>
              <a:ea typeface="楷体" panose="02010609060101010101" pitchFamily="49" charset="-122"/>
            </a:endParaRPr>
          </a:p>
          <a:p>
            <a:pPr eaLnBrk="1" hangingPunct="1">
              <a:lnSpc>
                <a:spcPct val="125000"/>
              </a:lnSpc>
            </a:pPr>
            <a:r>
              <a:rPr lang="en-US" altLang="zh-CN" sz="3200" b="1" dirty="0">
                <a:solidFill>
                  <a:srgbClr val="FF0000"/>
                </a:solidFill>
                <a:latin typeface="楷体" panose="02010609060101010101" pitchFamily="49" charset="-122"/>
                <a:ea typeface="楷体" panose="02010609060101010101" pitchFamily="49" charset="-122"/>
              </a:rPr>
              <a:t>=90×2</a:t>
            </a:r>
            <a:endParaRPr lang="en-US" altLang="zh-CN" sz="3200" b="1" dirty="0">
              <a:solidFill>
                <a:srgbClr val="FF0000"/>
              </a:solidFill>
              <a:latin typeface="楷体" panose="02010609060101010101" pitchFamily="49" charset="-122"/>
              <a:ea typeface="楷体" panose="02010609060101010101" pitchFamily="49" charset="-122"/>
            </a:endParaRPr>
          </a:p>
          <a:p>
            <a:pPr eaLnBrk="1" hangingPunct="1">
              <a:lnSpc>
                <a:spcPct val="125000"/>
              </a:lnSpc>
            </a:pPr>
            <a:r>
              <a:rPr lang="en-US" altLang="zh-CN" sz="3200" b="1" dirty="0">
                <a:solidFill>
                  <a:srgbClr val="FF0000"/>
                </a:solidFill>
                <a:latin typeface="楷体" panose="02010609060101010101" pitchFamily="49" charset="-122"/>
                <a:ea typeface="楷体" panose="02010609060101010101" pitchFamily="49" charset="-122"/>
              </a:rPr>
              <a:t>=180</a:t>
            </a:r>
            <a:r>
              <a:rPr lang="zh-CN" altLang="en-US" sz="3200" b="1" dirty="0">
                <a:solidFill>
                  <a:srgbClr val="FF0000"/>
                </a:solidFill>
                <a:latin typeface="楷体" panose="02010609060101010101" pitchFamily="49" charset="-122"/>
                <a:ea typeface="楷体" panose="02010609060101010101" pitchFamily="49" charset="-122"/>
              </a:rPr>
              <a:t>（米）</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6">
                                            <p:txEl>
                                              <p:pRg st="0" end="0"/>
                                            </p:txEl>
                                          </p:spTgt>
                                        </p:tgtEl>
                                        <p:attrNameLst>
                                          <p:attrName>style.visibility</p:attrName>
                                        </p:attrNameLst>
                                      </p:cBhvr>
                                      <p:to>
                                        <p:strVal val="visible"/>
                                      </p:to>
                                    </p:set>
                                    <p:animEffect transition="in" filter="wipe(left)">
                                      <p:cBhvr>
                                        <p:cTn id="20" dur="500"/>
                                        <p:tgtEl>
                                          <p:spTgt spid="1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6">
                                            <p:txEl>
                                              <p:pRg st="1" end="1"/>
                                            </p:txEl>
                                          </p:spTgt>
                                        </p:tgtEl>
                                        <p:attrNameLst>
                                          <p:attrName>style.visibility</p:attrName>
                                        </p:attrNameLst>
                                      </p:cBhvr>
                                      <p:to>
                                        <p:strVal val="visible"/>
                                      </p:to>
                                    </p:set>
                                    <p:animEffect transition="in" filter="wipe(left)">
                                      <p:cBhvr>
                                        <p:cTn id="25" dur="500"/>
                                        <p:tgtEl>
                                          <p:spTgt spid="16">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6">
                                            <p:txEl>
                                              <p:pRg st="2" end="2"/>
                                            </p:txEl>
                                          </p:spTgt>
                                        </p:tgtEl>
                                        <p:attrNameLst>
                                          <p:attrName>style.visibility</p:attrName>
                                        </p:attrNameLst>
                                      </p:cBhvr>
                                      <p:to>
                                        <p:strVal val="visible"/>
                                      </p:to>
                                    </p:set>
                                    <p:animEffect transition="in" filter="wipe(left)">
                                      <p:cBhvr>
                                        <p:cTn id="30" dur="500"/>
                                        <p:tgtEl>
                                          <p:spTgt spid="16">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1"/>
          <p:cNvSpPr txBox="1">
            <a:spLocks noChangeArrowheads="1"/>
          </p:cNvSpPr>
          <p:nvPr/>
        </p:nvSpPr>
        <p:spPr bwMode="auto">
          <a:xfrm>
            <a:off x="601648" y="670844"/>
            <a:ext cx="734481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楷体" panose="02010609060101010101" pitchFamily="49" charset="-122"/>
                <a:ea typeface="楷体" panose="02010609060101010101" pitchFamily="49" charset="-122"/>
              </a:rPr>
              <a:t>给一面边长</a:t>
            </a:r>
            <a:r>
              <a:rPr lang="en-US" altLang="zh-CN" sz="3200" b="1" dirty="0">
                <a:latin typeface="楷体" panose="02010609060101010101" pitchFamily="49" charset="-122"/>
                <a:ea typeface="楷体" panose="02010609060101010101" pitchFamily="49" charset="-122"/>
              </a:rPr>
              <a:t>80</a:t>
            </a:r>
            <a:r>
              <a:rPr lang="zh-CN" altLang="en-US" sz="3200" b="1" dirty="0">
                <a:latin typeface="楷体" panose="02010609060101010101" pitchFamily="49" charset="-122"/>
                <a:ea typeface="楷体" panose="02010609060101010101" pitchFamily="49" charset="-122"/>
              </a:rPr>
              <a:t>厘米的正方形镜子做铝合金边框，大约需要多长的铝合金条？</a:t>
            </a:r>
            <a:endParaRPr lang="zh-CN" altLang="en-US" sz="3200" b="1" dirty="0">
              <a:latin typeface="楷体" panose="02010609060101010101" pitchFamily="49" charset="-122"/>
              <a:ea typeface="楷体" panose="02010609060101010101" pitchFamily="49" charset="-122"/>
            </a:endParaRPr>
          </a:p>
        </p:txBody>
      </p:sp>
      <p:pic>
        <p:nvPicPr>
          <p:cNvPr id="13316" name="Picture 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31640" y="1995686"/>
            <a:ext cx="2028203" cy="2028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
          <p:cNvSpPr txBox="1">
            <a:spLocks noChangeArrowheads="1"/>
          </p:cNvSpPr>
          <p:nvPr/>
        </p:nvSpPr>
        <p:spPr bwMode="auto">
          <a:xfrm>
            <a:off x="3707904" y="2067694"/>
            <a:ext cx="489654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a:solidFill>
                  <a:srgbClr val="FF0000"/>
                </a:solidFill>
                <a:latin typeface="楷体" panose="02010609060101010101" pitchFamily="49" charset="-122"/>
                <a:ea typeface="楷体" panose="02010609060101010101" pitchFamily="49" charset="-122"/>
              </a:rPr>
              <a:t>正方形的周长</a:t>
            </a:r>
            <a:r>
              <a:rPr lang="en-US" altLang="zh-CN" sz="3200" b="1" dirty="0">
                <a:solidFill>
                  <a:srgbClr val="FF0000"/>
                </a:solidFill>
                <a:latin typeface="楷体" panose="02010609060101010101" pitchFamily="49" charset="-122"/>
                <a:ea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rPr>
              <a:t>边长</a:t>
            </a:r>
            <a:r>
              <a:rPr lang="en-US" altLang="zh-CN" sz="3200" b="1" dirty="0">
                <a:solidFill>
                  <a:srgbClr val="FF0000"/>
                </a:solidFill>
                <a:latin typeface="楷体" panose="02010609060101010101" pitchFamily="49" charset="-122"/>
                <a:ea typeface="楷体" panose="02010609060101010101" pitchFamily="49" charset="-122"/>
              </a:rPr>
              <a:t>×4</a:t>
            </a:r>
            <a:endParaRPr lang="en-US" altLang="zh-CN" sz="3200" b="1" dirty="0">
              <a:solidFill>
                <a:srgbClr val="FF0000"/>
              </a:solidFill>
              <a:latin typeface="楷体" panose="02010609060101010101" pitchFamily="49" charset="-122"/>
              <a:ea typeface="楷体" panose="02010609060101010101" pitchFamily="49" charset="-122"/>
            </a:endParaRPr>
          </a:p>
          <a:p>
            <a:pPr algn="ctr" eaLnBrk="1" hangingPunct="1"/>
            <a:r>
              <a:rPr lang="en-US" altLang="zh-CN" sz="3200" b="1" dirty="0">
                <a:solidFill>
                  <a:srgbClr val="FF0000"/>
                </a:solidFill>
                <a:latin typeface="楷体" panose="02010609060101010101" pitchFamily="49" charset="-122"/>
                <a:ea typeface="楷体" panose="02010609060101010101" pitchFamily="49" charset="-122"/>
              </a:rPr>
              <a:t>80×4</a:t>
            </a:r>
            <a:r>
              <a:rPr lang="zh-CN" altLang="en-US" sz="3200" b="1" dirty="0">
                <a:solidFill>
                  <a:srgbClr val="FF0000"/>
                </a:solidFill>
                <a:latin typeface="楷体" panose="02010609060101010101" pitchFamily="49" charset="-122"/>
                <a:ea typeface="楷体" panose="02010609060101010101" pitchFamily="49" charset="-122"/>
              </a:rPr>
              <a:t>＝</a:t>
            </a:r>
            <a:r>
              <a:rPr lang="en-US" altLang="zh-CN" sz="3200" b="1" dirty="0">
                <a:solidFill>
                  <a:srgbClr val="FF0000"/>
                </a:solidFill>
                <a:latin typeface="楷体" panose="02010609060101010101" pitchFamily="49" charset="-122"/>
                <a:ea typeface="楷体" panose="02010609060101010101" pitchFamily="49" charset="-122"/>
              </a:rPr>
              <a:t>320</a:t>
            </a:r>
            <a:r>
              <a:rPr lang="zh-CN" altLang="en-US" sz="3200" b="1" dirty="0">
                <a:solidFill>
                  <a:srgbClr val="FF0000"/>
                </a:solidFill>
                <a:latin typeface="楷体" panose="02010609060101010101" pitchFamily="49" charset="-122"/>
                <a:ea typeface="楷体" panose="02010609060101010101" pitchFamily="49" charset="-122"/>
              </a:rPr>
              <a:t>（厘米）</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4" name="TextBox 1"/>
          <p:cNvSpPr txBox="1">
            <a:spLocks noChangeArrowheads="1"/>
          </p:cNvSpPr>
          <p:nvPr/>
        </p:nvSpPr>
        <p:spPr bwMode="auto">
          <a:xfrm>
            <a:off x="3935907" y="3219822"/>
            <a:ext cx="466854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latin typeface="楷体" panose="02010609060101010101" pitchFamily="49" charset="-122"/>
                <a:ea typeface="楷体" panose="02010609060101010101" pitchFamily="49" charset="-122"/>
              </a:rPr>
              <a:t>答：大约需要</a:t>
            </a:r>
            <a:r>
              <a:rPr lang="en-US" altLang="zh-CN" sz="3200" b="1" dirty="0">
                <a:solidFill>
                  <a:srgbClr val="FF0000"/>
                </a:solidFill>
                <a:latin typeface="楷体" panose="02010609060101010101" pitchFamily="49" charset="-122"/>
                <a:ea typeface="楷体" panose="02010609060101010101" pitchFamily="49" charset="-122"/>
              </a:rPr>
              <a:t>320</a:t>
            </a:r>
            <a:r>
              <a:rPr lang="zh-CN" altLang="en-US" sz="3200" b="1" dirty="0">
                <a:solidFill>
                  <a:srgbClr val="FF0000"/>
                </a:solidFill>
                <a:latin typeface="楷体" panose="02010609060101010101" pitchFamily="49" charset="-122"/>
                <a:ea typeface="楷体" panose="02010609060101010101" pitchFamily="49" charset="-122"/>
              </a:rPr>
              <a:t>厘米的</a:t>
            </a:r>
            <a:endParaRPr lang="en-US" altLang="zh-CN" sz="3200" b="1" dirty="0">
              <a:solidFill>
                <a:srgbClr val="FF0000"/>
              </a:solidFill>
              <a:latin typeface="楷体" panose="02010609060101010101" pitchFamily="49" charset="-122"/>
              <a:ea typeface="楷体" panose="02010609060101010101" pitchFamily="49" charset="-122"/>
            </a:endParaRPr>
          </a:p>
          <a:p>
            <a:pPr eaLnBrk="1" hangingPunct="1"/>
            <a:r>
              <a:rPr lang="zh-CN" altLang="en-US" sz="3200" b="1" dirty="0">
                <a:solidFill>
                  <a:srgbClr val="FF0000"/>
                </a:solidFill>
                <a:latin typeface="楷体" panose="02010609060101010101" pitchFamily="49" charset="-122"/>
                <a:ea typeface="楷体" panose="02010609060101010101" pitchFamily="49" charset="-122"/>
              </a:rPr>
              <a:t>    铝合金条。</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 name="矩形 1"/>
          <p:cNvSpPr/>
          <p:nvPr/>
        </p:nvSpPr>
        <p:spPr>
          <a:xfrm>
            <a:off x="1711593" y="3949436"/>
            <a:ext cx="1268296" cy="523220"/>
          </a:xfrm>
          <a:prstGeom prst="rect">
            <a:avLst/>
          </a:prstGeom>
        </p:spPr>
        <p:txBody>
          <a:bodyPr wrap="none">
            <a:spAutoFit/>
          </a:bodyPr>
          <a:lstStyle/>
          <a:p>
            <a:r>
              <a:rPr lang="en-US" altLang="zh-CN" sz="2800" b="1" dirty="0">
                <a:solidFill>
                  <a:srgbClr val="FF0000"/>
                </a:solidFill>
                <a:latin typeface="楷体" panose="02010609060101010101" pitchFamily="49" charset="-122"/>
                <a:ea typeface="楷体" panose="02010609060101010101" pitchFamily="49" charset="-122"/>
              </a:rPr>
              <a:t>80</a:t>
            </a:r>
            <a:r>
              <a:rPr lang="zh-CN" altLang="en-US" sz="2800" b="1" dirty="0">
                <a:solidFill>
                  <a:srgbClr val="FF0000"/>
                </a:solidFill>
                <a:latin typeface="楷体" panose="02010609060101010101" pitchFamily="49" charset="-122"/>
                <a:ea typeface="楷体" panose="02010609060101010101" pitchFamily="49" charset="-122"/>
              </a:rPr>
              <a:t>厘米</a:t>
            </a:r>
            <a:endParaRPr lang="zh-CN" altLang="en-US" sz="2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left)">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left)">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600508" y="680624"/>
            <a:ext cx="738224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defRPr sz="3200" b="1">
                <a:latin typeface="楷体" panose="02010609060101010101" pitchFamily="49" charset="-122"/>
                <a:ea typeface="楷体" panose="02010609060101010101" pitchFamily="49"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一个长方形的宽是</a:t>
            </a:r>
            <a:r>
              <a:rPr lang="en-US" altLang="zh-CN" dirty="0"/>
              <a:t>4</a:t>
            </a:r>
            <a:r>
              <a:rPr lang="zh-CN" altLang="en-US" dirty="0"/>
              <a:t>厘米，长是宽的</a:t>
            </a:r>
            <a:r>
              <a:rPr lang="en-US" altLang="zh-CN" dirty="0"/>
              <a:t>3</a:t>
            </a:r>
            <a:r>
              <a:rPr lang="zh-CN" altLang="en-US" dirty="0"/>
              <a:t>倍。这个长方形的周长是多少厘米？</a:t>
            </a:r>
            <a:endParaRPr lang="zh-CN" altLang="en-US" dirty="0"/>
          </a:p>
        </p:txBody>
      </p:sp>
      <p:sp>
        <p:nvSpPr>
          <p:cNvPr id="5" name="Text Box 3"/>
          <p:cNvSpPr txBox="1">
            <a:spLocks noChangeArrowheads="1"/>
          </p:cNvSpPr>
          <p:nvPr/>
        </p:nvSpPr>
        <p:spPr bwMode="auto">
          <a:xfrm>
            <a:off x="1835696" y="4182006"/>
            <a:ext cx="602439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答：这个长方形的周长是</a:t>
            </a:r>
            <a:r>
              <a:rPr lang="en-US" altLang="zh-CN" sz="3200" b="1" dirty="0">
                <a:solidFill>
                  <a:srgbClr val="FF0000"/>
                </a:solidFill>
                <a:latin typeface="楷体" panose="02010609060101010101" pitchFamily="49" charset="-122"/>
                <a:ea typeface="楷体" panose="02010609060101010101" pitchFamily="49" charset="-122"/>
              </a:rPr>
              <a:t>32</a:t>
            </a:r>
            <a:r>
              <a:rPr lang="zh-CN" altLang="en-US" sz="3200" b="1" dirty="0">
                <a:solidFill>
                  <a:srgbClr val="FF0000"/>
                </a:solidFill>
                <a:latin typeface="楷体" panose="02010609060101010101" pitchFamily="49" charset="-122"/>
                <a:ea typeface="楷体" panose="02010609060101010101" pitchFamily="49" charset="-122"/>
              </a:rPr>
              <a:t>厘米。</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2233188" y="1637349"/>
            <a:ext cx="62351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742950" lvl="1" indent="-285750" eaLnBrk="0" hangingPunct="0"/>
            <a:r>
              <a:rPr lang="zh-CN" altLang="en-US" sz="3200" b="1" dirty="0">
                <a:solidFill>
                  <a:srgbClr val="FF0000"/>
                </a:solidFill>
                <a:latin typeface="楷体" panose="02010609060101010101" pitchFamily="49" charset="-122"/>
                <a:ea typeface="楷体" panose="02010609060101010101" pitchFamily="49" charset="-122"/>
              </a:rPr>
              <a:t>长：</a:t>
            </a:r>
            <a:r>
              <a:rPr lang="en-US" altLang="zh-CN" sz="3200" b="1" dirty="0">
                <a:solidFill>
                  <a:srgbClr val="FF0000"/>
                </a:solidFill>
                <a:latin typeface="楷体" panose="02010609060101010101" pitchFamily="49" charset="-122"/>
                <a:ea typeface="楷体" panose="02010609060101010101" pitchFamily="49" charset="-122"/>
              </a:rPr>
              <a:t>4×3=12</a:t>
            </a:r>
            <a:r>
              <a:rPr lang="zh-CN" altLang="en-US" sz="3200" b="1" dirty="0">
                <a:solidFill>
                  <a:srgbClr val="FF0000"/>
                </a:solidFill>
                <a:latin typeface="楷体" panose="02010609060101010101" pitchFamily="49" charset="-122"/>
                <a:ea typeface="楷体" panose="02010609060101010101" pitchFamily="49" charset="-122"/>
              </a:rPr>
              <a:t>（厘米）</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2555775" y="2306851"/>
            <a:ext cx="4959495" cy="1854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5000"/>
              </a:lnSpc>
            </a:pPr>
            <a:r>
              <a:rPr lang="zh-CN" altLang="en-US" sz="3200" b="1" dirty="0">
                <a:solidFill>
                  <a:srgbClr val="FF0000"/>
                </a:solidFill>
                <a:latin typeface="楷体" panose="02010609060101010101" pitchFamily="49" charset="-122"/>
                <a:ea typeface="楷体" panose="02010609060101010101" pitchFamily="49" charset="-122"/>
              </a:rPr>
              <a:t>周长：</a:t>
            </a:r>
            <a:r>
              <a:rPr lang="zh-CN" altLang="en-US" sz="3200" b="1" dirty="0">
                <a:solidFill>
                  <a:srgbClr val="FF0000"/>
                </a:solidFill>
                <a:latin typeface="楷体" panose="02010609060101010101" pitchFamily="49" charset="-122"/>
                <a:ea typeface="楷体" panose="02010609060101010101" pitchFamily="49" charset="-122"/>
                <a:sym typeface="Wingdings" panose="05000000000000000000" pitchFamily="2" charset="2"/>
              </a:rPr>
              <a:t>（</a:t>
            </a:r>
            <a:r>
              <a:rPr lang="en-US" altLang="zh-CN" sz="3200" b="1" dirty="0">
                <a:solidFill>
                  <a:srgbClr val="FF0000"/>
                </a:solidFill>
                <a:latin typeface="楷体" panose="02010609060101010101" pitchFamily="49" charset="-122"/>
                <a:ea typeface="楷体" panose="02010609060101010101" pitchFamily="49" charset="-122"/>
                <a:sym typeface="Wingdings" panose="05000000000000000000" pitchFamily="2" charset="2"/>
              </a:rPr>
              <a:t>12+4</a:t>
            </a:r>
            <a:r>
              <a:rPr lang="zh-CN" altLang="en-US" sz="3200" b="1" dirty="0">
                <a:solidFill>
                  <a:srgbClr val="FF0000"/>
                </a:solidFill>
                <a:latin typeface="楷体" panose="02010609060101010101" pitchFamily="49" charset="-122"/>
                <a:ea typeface="楷体" panose="02010609060101010101" pitchFamily="49" charset="-122"/>
                <a:sym typeface="Wingdings" panose="05000000000000000000" pitchFamily="2" charset="2"/>
              </a:rPr>
              <a:t>）</a:t>
            </a:r>
            <a:r>
              <a:rPr lang="en-US" altLang="zh-CN" sz="3200" b="1" dirty="0">
                <a:solidFill>
                  <a:srgbClr val="FF0000"/>
                </a:solidFill>
                <a:latin typeface="楷体" panose="02010609060101010101" pitchFamily="49" charset="-122"/>
                <a:ea typeface="楷体" panose="02010609060101010101" pitchFamily="49" charset="-122"/>
              </a:rPr>
              <a:t>×2</a:t>
            </a:r>
            <a:endParaRPr lang="en-US" altLang="zh-CN" sz="3200" b="1" dirty="0">
              <a:solidFill>
                <a:srgbClr val="FF0000"/>
              </a:solidFill>
              <a:latin typeface="楷体" panose="02010609060101010101" pitchFamily="49" charset="-122"/>
              <a:ea typeface="楷体" panose="02010609060101010101" pitchFamily="49" charset="-122"/>
            </a:endParaRPr>
          </a:p>
          <a:p>
            <a:pPr>
              <a:lnSpc>
                <a:spcPct val="125000"/>
              </a:lnSpc>
            </a:pPr>
            <a:r>
              <a:rPr lang="en-US" altLang="zh-CN" sz="3200" b="1" dirty="0">
                <a:solidFill>
                  <a:srgbClr val="FF0000"/>
                </a:solidFill>
                <a:latin typeface="楷体" panose="02010609060101010101" pitchFamily="49" charset="-122"/>
                <a:ea typeface="楷体" panose="02010609060101010101" pitchFamily="49" charset="-122"/>
              </a:rPr>
              <a:t>      =16×2</a:t>
            </a:r>
            <a:endParaRPr lang="en-US" altLang="zh-CN" sz="3200" b="1" dirty="0">
              <a:solidFill>
                <a:srgbClr val="FF0000"/>
              </a:solidFill>
              <a:latin typeface="楷体" panose="02010609060101010101" pitchFamily="49" charset="-122"/>
              <a:ea typeface="楷体" panose="02010609060101010101" pitchFamily="49" charset="-122"/>
            </a:endParaRPr>
          </a:p>
          <a:p>
            <a:pPr>
              <a:lnSpc>
                <a:spcPct val="125000"/>
              </a:lnSpc>
            </a:pPr>
            <a:r>
              <a:rPr lang="en-US" altLang="zh-CN" sz="3200" b="1" dirty="0">
                <a:solidFill>
                  <a:srgbClr val="FF0000"/>
                </a:solidFill>
                <a:latin typeface="楷体" panose="02010609060101010101" pitchFamily="49" charset="-122"/>
                <a:ea typeface="楷体" panose="02010609060101010101" pitchFamily="49" charset="-122"/>
              </a:rPr>
              <a:t>      =32(</a:t>
            </a:r>
            <a:r>
              <a:rPr lang="zh-CN" altLang="en-US" sz="3200" b="1" dirty="0">
                <a:solidFill>
                  <a:srgbClr val="FF0000"/>
                </a:solidFill>
                <a:latin typeface="楷体" panose="02010609060101010101" pitchFamily="49" charset="-122"/>
                <a:ea typeface="楷体" panose="02010609060101010101" pitchFamily="49" charset="-122"/>
              </a:rPr>
              <a:t>厘米） </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wipe(left)">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wipe(left)">
                                      <p:cBhvr>
                                        <p:cTn id="22" dur="500"/>
                                        <p:tgtEl>
                                          <p:spTgt spid="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1318</Words>
  <Application>WPS 演示</Application>
  <PresentationFormat>全屏显示(16:9)</PresentationFormat>
  <Paragraphs>179</Paragraphs>
  <Slides>22</Slides>
  <Notes>5</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22</vt:i4>
      </vt:variant>
    </vt:vector>
  </HeadingPairs>
  <TitlesOfParts>
    <vt:vector size="42" baseType="lpstr">
      <vt:lpstr>Arial</vt:lpstr>
      <vt:lpstr>宋体</vt:lpstr>
      <vt:lpstr>Wingdings</vt:lpstr>
      <vt:lpstr>黑体</vt:lpstr>
      <vt:lpstr>Calibri</vt:lpstr>
      <vt:lpstr>等线</vt:lpstr>
      <vt:lpstr>楷体</vt:lpstr>
      <vt:lpstr>汉仪雅酷黑简</vt:lpstr>
      <vt:lpstr>Times New Roman</vt:lpstr>
      <vt:lpstr>Calibri</vt:lpstr>
      <vt:lpstr>楷体_GB2312</vt:lpstr>
      <vt:lpstr>新宋体</vt:lpstr>
      <vt:lpstr>等线 Light</vt:lpstr>
      <vt:lpstr>微软雅黑</vt:lpstr>
      <vt:lpstr>Arial Unicode MS</vt:lpstr>
      <vt:lpstr>Calibri Light</vt:lpstr>
      <vt:lpstr>Cambria</vt:lpstr>
      <vt:lpstr>Arial</vt:lpstr>
      <vt:lpstr>2_Office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上帝掷骰子吗</cp:lastModifiedBy>
  <cp:revision>52</cp:revision>
  <dcterms:created xsi:type="dcterms:W3CDTF">2019-09-02T08:53:00Z</dcterms:created>
  <dcterms:modified xsi:type="dcterms:W3CDTF">2023-09-28T13:35:56Z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CE91FFFFEF824550A111F7842ACB3D89_12</vt:lpwstr>
  </property>
  <property fmtid="{D5CDD505-2E9C-101B-9397-08002B2CF9AE}" pid="3" name="KSOProductBuildVer">
    <vt:lpwstr>2052-12.1.0.15374</vt:lpwstr>
  </property>
</Properties>
</file>