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13"/>
  </p:notesMasterIdLst>
  <p:handoutMasterIdLst>
    <p:handoutMasterId r:id="rId14"/>
  </p:handoutMasterIdLst>
  <p:sldIdLst>
    <p:sldId id="533" r:id="rId4"/>
    <p:sldId id="526" r:id="rId5"/>
    <p:sldId id="529" r:id="rId6"/>
    <p:sldId id="531" r:id="rId7"/>
    <p:sldId id="532" r:id="rId8"/>
    <p:sldId id="530" r:id="rId9"/>
    <p:sldId id="527" r:id="rId10"/>
    <p:sldId id="534" r:id="rId11"/>
    <p:sldId id="541" r:id="rId12"/>
  </p:sldIdLst>
  <p:sldSz cx="9144000" cy="5143500"/>
  <p:notesSz cx="6858000" cy="9144000"/>
  <p:custDataLst>
    <p:tags r:id="rId18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5531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F8FAF96F-921C-4A41-A5D4-E020EDDA3FB2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504ACDA8-A0A4-4777-8FB1-A4E5D0F5EDCA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819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5CAABE3-ACA3-4E2F-AE5D-3BD131186C98}" type="datetime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83708D-3D46-46C5-88DC-5869860F96C6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7" name="文本框 4"/>
          <p:cNvSpPr txBox="1">
            <a:spLocks noChangeArrowheads="1"/>
          </p:cNvSpPr>
          <p:nvPr/>
        </p:nvSpPr>
        <p:spPr bwMode="auto">
          <a:xfrm>
            <a:off x="7985125" y="4241800"/>
            <a:ext cx="3921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1"/>
            <a:r>
              <a:rPr lang="zh-CN" altLang="en-US" sz="1600" b="1">
                <a:latin typeface="宋体" panose="02010600030101010101" pitchFamily="2" charset="-122"/>
              </a:rPr>
              <a:t>龙</a:t>
            </a:r>
            <a:endParaRPr lang="en-US" altLang="zh-CN" sz="16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1600" b="1">
                <a:latin typeface="宋体" panose="02010600030101010101" pitchFamily="2" charset="-122"/>
              </a:rPr>
              <a:t>小</a:t>
            </a:r>
            <a:endParaRPr lang="en-US" altLang="zh-CN" sz="16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1600" b="1">
                <a:latin typeface="宋体" panose="02010600030101010101" pitchFamily="2" charset="-122"/>
              </a:rPr>
              <a:t>可</a:t>
            </a:r>
            <a:endParaRPr lang="zh-CN" altLang="en-US" sz="1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9" name="组合 3"/>
          <p:cNvGrpSpPr/>
          <p:nvPr/>
        </p:nvGrpSpPr>
        <p:grpSpPr>
          <a:xfrm>
            <a:off x="7815263" y="0"/>
            <a:ext cx="1328737" cy="1265238"/>
            <a:chOff x="6352283" y="274638"/>
            <a:chExt cx="1328637" cy="1265464"/>
          </a:xfrm>
        </p:grpSpPr>
        <p:sp>
          <p:nvSpPr>
            <p:cNvPr id="4103" name="椭圆 3"/>
            <p:cNvSpPr/>
            <p:nvPr/>
          </p:nvSpPr>
          <p:spPr>
            <a:xfrm>
              <a:off x="6415778" y="274638"/>
              <a:ext cx="1265142" cy="12654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4104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52283" y="488069"/>
              <a:ext cx="1328637" cy="7067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410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2" name="文本框 7"/>
          <p:cNvSpPr txBox="1">
            <a:spLocks noChangeArrowheads="1"/>
          </p:cNvSpPr>
          <p:nvPr/>
        </p:nvSpPr>
        <p:spPr bwMode="auto">
          <a:xfrm>
            <a:off x="7878763" y="4354513"/>
            <a:ext cx="3635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1"/>
            <a:r>
              <a:rPr lang="zh-CN" altLang="en-US" sz="1400" b="1">
                <a:latin typeface="宋体" panose="02010600030101010101" pitchFamily="2" charset="-122"/>
              </a:rPr>
              <a:t>龙</a:t>
            </a:r>
            <a:endParaRPr lang="en-US" altLang="zh-CN" sz="14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1400" b="1">
                <a:latin typeface="宋体" panose="02010600030101010101" pitchFamily="2" charset="-122"/>
              </a:rPr>
              <a:t>小</a:t>
            </a:r>
            <a:endParaRPr lang="en-US" altLang="zh-CN" sz="14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1400" b="1">
                <a:latin typeface="宋体" panose="02010600030101010101" pitchFamily="2" charset="-122"/>
              </a:rPr>
              <a:t>可</a:t>
            </a:r>
            <a:endParaRPr lang="zh-CN" altLang="en-US" sz="1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4" name="剪去对角的矩形 3"/>
          <p:cNvSpPr/>
          <p:nvPr/>
        </p:nvSpPr>
        <p:spPr>
          <a:xfrm>
            <a:off x="7704138" y="241300"/>
            <a:ext cx="1363662" cy="611188"/>
          </a:xfrm>
          <a:prstGeom prst="snip2DiagRect">
            <a:avLst/>
          </a:prstGeom>
          <a:solidFill>
            <a:srgbClr val="FFDB9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9425" y="-160337"/>
            <a:ext cx="5975350" cy="52117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8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2"/>
          <p:cNvPicPr>
            <a:picLocks noChangeAspect="1"/>
          </p:cNvPicPr>
          <p:nvPr/>
        </p:nvPicPr>
        <p:blipFill>
          <a:blip r:embed="rId1"/>
          <a:srcRect t="36478" r="27440"/>
          <a:stretch>
            <a:fillRect/>
          </a:stretch>
        </p:blipFill>
        <p:spPr>
          <a:xfrm>
            <a:off x="1014413" y="1258888"/>
            <a:ext cx="1760537" cy="2451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75" y="1773238"/>
            <a:ext cx="2243138" cy="16827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244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0875" y="1590675"/>
            <a:ext cx="2498725" cy="20478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0245" name="矩形 9"/>
          <p:cNvSpPr/>
          <p:nvPr/>
        </p:nvSpPr>
        <p:spPr>
          <a:xfrm>
            <a:off x="793750" y="522288"/>
            <a:ext cx="430371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宋体" panose="02010600030101010101" pitchFamily="2" charset="-122"/>
              </a:rPr>
              <a:t>大家知道他们是谁吗？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0246" name="矩形 10"/>
          <p:cNvSpPr/>
          <p:nvPr/>
        </p:nvSpPr>
        <p:spPr>
          <a:xfrm>
            <a:off x="793750" y="4125913"/>
            <a:ext cx="55403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latin typeface="宋体" panose="02010600030101010101" pitchFamily="2" charset="-122"/>
              </a:rPr>
              <a:t>你最喜欢哪个人物？为什么？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矩形 3"/>
          <p:cNvSpPr/>
          <p:nvPr/>
        </p:nvSpPr>
        <p:spPr>
          <a:xfrm>
            <a:off x="0" y="2001838"/>
            <a:ext cx="9144000" cy="1566862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369888" y="2139950"/>
            <a:ext cx="8416925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口语交际：我最喜欢的人物形象</a:t>
            </a:r>
            <a:endParaRPr lang="zh-CN" altLang="en-US" sz="8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375" y="2949575"/>
            <a:ext cx="39084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7"/>
          <p:cNvSpPr/>
          <p:nvPr/>
        </p:nvSpPr>
        <p:spPr>
          <a:xfrm>
            <a:off x="630238" y="1098550"/>
            <a:ext cx="8312150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和同学说一说上面几个人物，你最喜欢哪个，为什么？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291" name="云形 8"/>
          <p:cNvSpPr/>
          <p:nvPr/>
        </p:nvSpPr>
        <p:spPr>
          <a:xfrm>
            <a:off x="4618038" y="1695450"/>
            <a:ext cx="869950" cy="673100"/>
          </a:xfrm>
          <a:custGeom>
            <a:avLst/>
            <a:gdLst/>
            <a:ahLst/>
            <a:cxnLst>
              <a:cxn ang="0">
                <a:pos x="94506" y="407864"/>
              </a:cxn>
              <a:cxn ang="0">
                <a:pos x="43498" y="395446"/>
              </a:cxn>
              <a:cxn ang="0">
                <a:pos x="139514" y="543762"/>
              </a:cxn>
              <a:cxn ang="0">
                <a:pos x="117202" y="549698"/>
              </a:cxn>
              <a:cxn ang="0">
                <a:pos x="331830" y="609062"/>
              </a:cxn>
              <a:cxn ang="0">
                <a:pos x="318378" y="581951"/>
              </a:cxn>
              <a:cxn ang="0">
                <a:pos x="580510" y="541456"/>
              </a:cxn>
              <a:cxn ang="0">
                <a:pos x="575134" y="571200"/>
              </a:cxn>
              <a:cxn ang="0">
                <a:pos x="687281" y="357647"/>
              </a:cxn>
              <a:cxn ang="0">
                <a:pos x="752748" y="468833"/>
              </a:cxn>
              <a:cxn ang="0">
                <a:pos x="841717" y="239231"/>
              </a:cxn>
              <a:cxn ang="0">
                <a:pos x="812557" y="280926"/>
              </a:cxn>
              <a:cxn ang="0">
                <a:pos x="771758" y="84543"/>
              </a:cxn>
              <a:cxn ang="0">
                <a:pos x="773289" y="104237"/>
              </a:cxn>
              <a:cxn ang="0">
                <a:pos x="585565" y="61576"/>
              </a:cxn>
              <a:cxn ang="0">
                <a:pos x="600507" y="36460"/>
              </a:cxn>
              <a:cxn ang="0">
                <a:pos x="445870" y="73542"/>
              </a:cxn>
              <a:cxn ang="0">
                <a:pos x="453099" y="51885"/>
              </a:cxn>
              <a:cxn ang="0">
                <a:pos x="281928" y="80897"/>
              </a:cxn>
              <a:cxn ang="0">
                <a:pos x="308107" y="101900"/>
              </a:cxn>
              <a:cxn ang="0">
                <a:pos x="83108" y="246009"/>
              </a:cxn>
              <a:cxn ang="0">
                <a:pos x="78537" y="223899"/>
              </a:cxn>
            </a:cxnLst>
            <a:rect l="l" t="t" r="r" b="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 cap="flat" cmpd="sng">
            <a:solidFill>
              <a:srgbClr val="98B954"/>
            </a:solidFill>
            <a:prstDash val="solid"/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</p:sp>
      <p:sp>
        <p:nvSpPr>
          <p:cNvPr id="12292" name="矩形 9"/>
          <p:cNvSpPr/>
          <p:nvPr/>
        </p:nvSpPr>
        <p:spPr>
          <a:xfrm>
            <a:off x="4754563" y="1695450"/>
            <a:ext cx="59690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矩形 11"/>
          <p:cNvSpPr/>
          <p:nvPr/>
        </p:nvSpPr>
        <p:spPr>
          <a:xfrm>
            <a:off x="630238" y="2368550"/>
            <a:ext cx="8002587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Aft>
                <a:spcPts val="1000"/>
              </a:spcAft>
            </a:pP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最喜欢的是哪吒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因为哪吒虽然年纪小，但是武功高强，有风火轮等宝物，不仅如此，他还见义勇为，敢于担当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救了被龙王欺负的老百姓</a:t>
            </a:r>
            <a:r>
              <a:rPr lang="zh-CN" altLang="en-US" sz="3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4" name="组合 14"/>
          <p:cNvGrpSpPr/>
          <p:nvPr/>
        </p:nvGrpSpPr>
        <p:grpSpPr>
          <a:xfrm>
            <a:off x="-206375" y="61913"/>
            <a:ext cx="3786188" cy="1122362"/>
            <a:chOff x="163469" y="207600"/>
            <a:chExt cx="3786124" cy="1122154"/>
          </a:xfrm>
        </p:grpSpPr>
        <p:grpSp>
          <p:nvGrpSpPr>
            <p:cNvPr id="12295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2297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2298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">
                <a:off x="163469" y="240761"/>
                <a:ext cx="1111193" cy="1111193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12296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600" b="1" spc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范例演示</a:t>
              </a:r>
              <a:endParaRPr lang="zh-CN" altLang="en-US" sz="36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4" name="表格 1"/>
          <p:cNvGraphicFramePr>
            <a:graphicFrameLocks noGrp="1"/>
          </p:cNvGraphicFramePr>
          <p:nvPr/>
        </p:nvGraphicFramePr>
        <p:xfrm>
          <a:off x="398462" y="995362"/>
          <a:ext cx="8304212" cy="3383893"/>
        </p:xfrm>
        <a:graphic>
          <a:graphicData uri="http://schemas.openxmlformats.org/drawingml/2006/table">
            <a:tbl>
              <a:tblPr/>
              <a:tblGrid>
                <a:gridCol w="1528762"/>
                <a:gridCol w="2674938"/>
                <a:gridCol w="4100512"/>
              </a:tblGrid>
              <a:tr h="57943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3200" b="1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人物</a:t>
                      </a:r>
                      <a:endParaRPr lang="zh-CN" altLang="en-US" sz="3200" b="1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6" marR="91446" marT="45709" marB="45709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3200" b="1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出处</a:t>
                      </a:r>
                      <a:endParaRPr lang="zh-CN" altLang="en-US" sz="3200" b="1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6" marR="91446" marT="45709" marB="45709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3200" b="1">
                          <a:solidFill>
                            <a:schemeClr val="bg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喜欢的理由</a:t>
                      </a:r>
                      <a:endParaRPr lang="zh-CN" altLang="en-US" sz="3200" b="1">
                        <a:solidFill>
                          <a:schemeClr val="bg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6" marR="91446" marT="45709" marB="45709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</a:tr>
              <a:tr h="222408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哪吒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6" marR="91446" marT="45709" marB="45709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动画片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algn="ctr" eaLnBrk="1" hangingPunct="1"/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哪咤闹海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6" marR="91446" marT="45709" marB="45709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457200" lvl="0" indent="-457200" eaLnBrk="1" hangingPunct="1">
                        <a:buFont typeface="Times New Roman" panose="02020603050405020304" pitchFamily="18" charset="0"/>
                        <a:buAutoNum type="arabicPeriod"/>
                      </a:pPr>
                      <a:r>
                        <a:rPr lang="zh-CN" altLang="zh-CN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年纪小但武功高强，能变出三头六臂</a:t>
                      </a:r>
                      <a:r>
                        <a:rPr lang="zh-CN" altLang="zh-CN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zh-CN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457200" lvl="0" indent="-457200" eaLnBrk="1" hangingPunct="1">
                        <a:buFont typeface="Times New Roman" panose="02020603050405020304" pitchFamily="18" charset="0"/>
                        <a:buAutoNum type="arabicPeriod"/>
                      </a:pPr>
                      <a:r>
                        <a:rPr lang="zh-CN" altLang="zh-CN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见义勇为，敢于担当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</a:t>
                      </a:r>
                      <a:r>
                        <a:rPr lang="zh-CN" altLang="zh-CN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有一次，他救了被龙王欺负的老百姓</a:t>
                      </a:r>
                      <a:r>
                        <a:rPr lang="zh-CN" altLang="zh-CN" sz="28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6" marR="91446" marT="45709" marB="45709" anchor="ctr" anchorCtr="0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</a:tr>
              <a:tr h="57943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6" marR="91446" marT="45709" marB="45709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6" marR="91446" marT="45709" marB="45709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sz="32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6" marR="91446" marT="45709" marB="45709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6"/>
          <p:cNvSpPr/>
          <p:nvPr/>
        </p:nvSpPr>
        <p:spPr>
          <a:xfrm>
            <a:off x="755650" y="2327275"/>
            <a:ext cx="7278688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交际要领：</a:t>
            </a:r>
            <a:r>
              <a:rPr lang="zh-CN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说清楚自己喜欢的卡通人物是谁，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人物的出处，</a:t>
            </a:r>
            <a:r>
              <a:rPr lang="zh-CN" altLang="zh-CN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还要说清楚喜欢的理由。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矩形 7"/>
          <p:cNvSpPr/>
          <p:nvPr/>
        </p:nvSpPr>
        <p:spPr>
          <a:xfrm>
            <a:off x="1595438" y="1370013"/>
            <a:ext cx="5953125" cy="5842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zh-CN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向同学们介绍时要注意什么呢</a:t>
            </a:r>
            <a:r>
              <a:rPr lang="zh-CN" altLang="en-US" sz="3200" b="1" spc="0">
                <a:latin typeface="宋体" panose="02010600030101010101" pitchFamily="2" charset="-122"/>
                <a:ea typeface="Times New Roman" panose="02020603050405020304" pitchFamily="18" charset="0"/>
              </a:rPr>
              <a:t>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4340" name="组合 8"/>
          <p:cNvGrpSpPr/>
          <p:nvPr/>
        </p:nvGrpSpPr>
        <p:grpSpPr>
          <a:xfrm>
            <a:off x="-206375" y="61913"/>
            <a:ext cx="3786188" cy="1122362"/>
            <a:chOff x="163469" y="207600"/>
            <a:chExt cx="3786124" cy="1122154"/>
          </a:xfrm>
        </p:grpSpPr>
        <p:grpSp>
          <p:nvGrpSpPr>
            <p:cNvPr id="14341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4343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4344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">
                <a:off x="163469" y="240761"/>
                <a:ext cx="1111193" cy="1111193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14342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600" b="1" spc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体验实践</a:t>
              </a:r>
              <a:endParaRPr lang="zh-CN" altLang="en-US" sz="36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7"/>
          <p:cNvSpPr/>
          <p:nvPr/>
        </p:nvSpPr>
        <p:spPr>
          <a:xfrm>
            <a:off x="917575" y="1435100"/>
            <a:ext cx="7308850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宋体" panose="02010600030101010101" pitchFamily="2" charset="-122"/>
              </a:rPr>
              <a:t>先利用表格，理清自己的思路。然后和同桌说说自己喜欢的人物。</a:t>
            </a:r>
            <a:endParaRPr lang="zh-CN" altLang="zh-CN" sz="3200" b="1">
              <a:latin typeface="宋体" panose="02010600030101010101" pitchFamily="2" charset="-122"/>
            </a:endParaRPr>
          </a:p>
          <a:p>
            <a:pPr marL="514350" lvl="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组队上台分享。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514350" lvl="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宋体" panose="02010600030101010101" pitchFamily="2" charset="-122"/>
              </a:rPr>
              <a:t>小组交流</a:t>
            </a:r>
            <a:r>
              <a:rPr lang="zh-CN" altLang="en-US" sz="3200" b="1">
                <a:latin typeface="宋体" panose="02010600030101010101" pitchFamily="2" charset="-122"/>
              </a:rPr>
              <a:t>，然后分小组</a:t>
            </a:r>
            <a:r>
              <a:rPr lang="zh-CN" altLang="zh-CN" sz="3200" b="1">
                <a:latin typeface="宋体" panose="02010600030101010101" pitchFamily="2" charset="-122"/>
              </a:rPr>
              <a:t>上台进行交际展示。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5363" name="文本框 1"/>
          <p:cNvSpPr txBox="1"/>
          <p:nvPr/>
        </p:nvSpPr>
        <p:spPr>
          <a:xfrm>
            <a:off x="3927475" y="584200"/>
            <a:ext cx="17430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2013" y="171450"/>
            <a:ext cx="1200150" cy="12001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6"/>
          <p:cNvSpPr/>
          <p:nvPr/>
        </p:nvSpPr>
        <p:spPr>
          <a:xfrm>
            <a:off x="542925" y="1184275"/>
            <a:ext cx="8274050" cy="3636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宋体" panose="02010600030101010101" pitchFamily="2" charset="-122"/>
              </a:rPr>
              <a:t>演一演。演一演自己喜欢的人物</a:t>
            </a:r>
            <a:r>
              <a:rPr lang="zh-CN" altLang="en-US" sz="3200" b="1">
                <a:latin typeface="宋体" panose="02010600030101010101" pitchFamily="2" charset="-122"/>
              </a:rPr>
              <a:t>，</a:t>
            </a:r>
            <a:r>
              <a:rPr lang="zh-CN" altLang="zh-CN" sz="3200" b="1">
                <a:latin typeface="宋体" panose="02010600030101010101" pitchFamily="2" charset="-122"/>
              </a:rPr>
              <a:t>想一想怎样演才可以表现出人物的特征？</a:t>
            </a:r>
            <a:endParaRPr lang="zh-CN" altLang="zh-CN" sz="3200" b="1">
              <a:latin typeface="宋体" panose="02010600030101010101" pitchFamily="2" charset="-122"/>
            </a:endParaRPr>
          </a:p>
          <a:p>
            <a:pPr marL="514350" lvl="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宋体" panose="02010600030101010101" pitchFamily="2" charset="-122"/>
              </a:rPr>
              <a:t>猜一猜。演之前，不要告诉大家这个人物是谁，让同学们猜一猜。</a:t>
            </a:r>
            <a:endParaRPr lang="zh-CN" altLang="zh-CN" sz="3200" b="1">
              <a:latin typeface="宋体" panose="02010600030101010101" pitchFamily="2" charset="-122"/>
            </a:endParaRPr>
          </a:p>
          <a:p>
            <a:pPr marL="514350" lvl="0" indent="-514350">
              <a:lnSpc>
                <a:spcPct val="120000"/>
              </a:lnSpc>
              <a:buFont typeface="Times New Roman" panose="02020603050405020304" pitchFamily="18" charset="0"/>
              <a:buAutoNum type="arabicPeriod"/>
            </a:pPr>
            <a:r>
              <a:rPr lang="zh-CN" altLang="zh-CN" sz="3200" b="1">
                <a:latin typeface="宋体" panose="02010600030101010101" pitchFamily="2" charset="-122"/>
              </a:rPr>
              <a:t>一人演，大家猜。让猜的同学说一说是怎样猜到的，注意语句的通顺。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16387" name="组合 7"/>
          <p:cNvGrpSpPr/>
          <p:nvPr/>
        </p:nvGrpSpPr>
        <p:grpSpPr>
          <a:xfrm>
            <a:off x="-206375" y="61913"/>
            <a:ext cx="3786188" cy="1122362"/>
            <a:chOff x="163469" y="207600"/>
            <a:chExt cx="3786124" cy="1122154"/>
          </a:xfrm>
        </p:grpSpPr>
        <p:grpSp>
          <p:nvGrpSpPr>
            <p:cNvPr id="16388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6390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6391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">
                <a:off x="163469" y="240761"/>
                <a:ext cx="1111193" cy="1111193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16389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600" b="1" spc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36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6"/>
          <p:cNvSpPr/>
          <p:nvPr/>
        </p:nvSpPr>
        <p:spPr>
          <a:xfrm>
            <a:off x="706438" y="1763713"/>
            <a:ext cx="7724775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通过这次口语交际我们了解了许多不同的人物形象，这些人物形象个性鲜明、充满魅力，让人由衷地欣赏和喜爱。</a:t>
            </a:r>
            <a:endParaRPr lang="zh-CN" altLang="zh-CN" sz="32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17411" name="组合 7"/>
          <p:cNvGrpSpPr/>
          <p:nvPr/>
        </p:nvGrpSpPr>
        <p:grpSpPr>
          <a:xfrm>
            <a:off x="-206375" y="61913"/>
            <a:ext cx="3448050" cy="1122362"/>
            <a:chOff x="163469" y="207600"/>
            <a:chExt cx="3448094" cy="1122154"/>
          </a:xfrm>
        </p:grpSpPr>
        <p:grpSp>
          <p:nvGrpSpPr>
            <p:cNvPr id="17412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7414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741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">
                <a:off x="163469" y="240761"/>
                <a:ext cx="1111193" cy="1111193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17413" name="文本框 3"/>
            <p:cNvSpPr txBox="1">
              <a:spLocks noChangeArrowheads="1"/>
            </p:cNvSpPr>
            <p:nvPr/>
          </p:nvSpPr>
          <p:spPr bwMode="auto">
            <a:xfrm>
              <a:off x="1244571" y="339338"/>
              <a:ext cx="1468456" cy="709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ctr" eaLnBrk="1" hangingPunct="0">
                <a:lnSpc>
                  <a:spcPct val="130000"/>
                </a:lnSpc>
              </a:pPr>
              <a:r>
                <a:rPr lang="zh-CN" altLang="en-US" sz="3600" b="1" spc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总结</a:t>
              </a:r>
              <a:endParaRPr lang="zh-CN" altLang="en-US" sz="36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</Words>
  <Application>WPS 演示</Application>
  <PresentationFormat>全屏显示(16:9)</PresentationFormat>
  <Paragraphs>54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楷体</vt:lpstr>
      <vt:lpstr>Times New Roman</vt:lpstr>
      <vt:lpstr>黑体</vt:lpstr>
      <vt:lpstr>Calibri</vt:lpstr>
      <vt:lpstr>微软雅黑</vt:lpstr>
      <vt:lpstr>Arial Unicode MS</vt:lpstr>
      <vt:lpstr>等线</vt:lpstr>
      <vt:lpstr>Cambria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522</cp:revision>
  <dcterms:created xsi:type="dcterms:W3CDTF">2016-01-14T07:05:00Z</dcterms:created>
  <dcterms:modified xsi:type="dcterms:W3CDTF">2023-09-25T17:15:40Z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</vt:lpwstr>
  </property>
  <property fmtid="{D5CDD505-2E9C-101B-9397-08002B2CF9AE}" pid="3" name="KSOProductBuildVer">
    <vt:lpwstr>2052-12.1.0.15374</vt:lpwstr>
  </property>
  <property fmtid="{D5CDD505-2E9C-101B-9397-08002B2CF9AE}" pid="4" name="ICV">
    <vt:lpwstr>08B3C62060D04472BD1917065C02E692_12</vt:lpwstr>
  </property>
</Properties>
</file>