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5"/>
  </p:handoutMasterIdLst>
  <p:sldIdLst>
    <p:sldId id="266" r:id="rId4"/>
    <p:sldId id="267" r:id="rId5"/>
    <p:sldId id="261" r:id="rId7"/>
    <p:sldId id="276" r:id="rId8"/>
    <p:sldId id="277" r:id="rId9"/>
    <p:sldId id="283" r:id="rId10"/>
    <p:sldId id="284" r:id="rId11"/>
    <p:sldId id="279" r:id="rId12"/>
    <p:sldId id="282" r:id="rId13"/>
    <p:sldId id="280" r:id="rId14"/>
    <p:sldId id="285" r:id="rId15"/>
    <p:sldId id="286" r:id="rId16"/>
    <p:sldId id="287" r:id="rId17"/>
    <p:sldId id="288" r:id="rId18"/>
    <p:sldId id="290" r:id="rId19"/>
    <p:sldId id="289" r:id="rId20"/>
    <p:sldId id="291" r:id="rId21"/>
    <p:sldId id="292" r:id="rId22"/>
    <p:sldId id="260" r:id="rId23"/>
    <p:sldId id="297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4FA"/>
    <a:srgbClr val="FAFAFA"/>
    <a:srgbClr val="197DE1"/>
    <a:srgbClr val="2B99FF"/>
    <a:srgbClr val="187DE2"/>
    <a:srgbClr val="000000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68"/>
        <p:guide pos="38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3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六单元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306830" y="2252345"/>
            <a:ext cx="393763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平行四边形的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面积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683045" name="Rectangle 37"/>
          <p:cNvSpPr/>
          <p:nvPr/>
        </p:nvSpPr>
        <p:spPr>
          <a:xfrm>
            <a:off x="2190433" y="5472430"/>
            <a:ext cx="7704137" cy="792163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ctr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83016" name="Text Box 8"/>
          <p:cNvSpPr txBox="1"/>
          <p:nvPr/>
        </p:nvSpPr>
        <p:spPr>
          <a:xfrm>
            <a:off x="3054033" y="4470718"/>
            <a:ext cx="68405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latin typeface="Times New Roman" panose="02020603050405020304" charset="0"/>
                <a:ea typeface="黑体" panose="02010609060101010101" charset="-122"/>
              </a:rPr>
              <a:t>长方形的面积  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</a:rPr>
              <a:t>=    </a:t>
            </a:r>
            <a:r>
              <a:rPr lang="zh-CN" altLang="en-US" sz="3600" b="1" dirty="0">
                <a:latin typeface="Times New Roman" panose="02020603050405020304" charset="0"/>
                <a:ea typeface="黑体" panose="02010609060101010101" charset="-122"/>
              </a:rPr>
              <a:t>长     </a:t>
            </a:r>
            <a:r>
              <a:rPr lang="en-US" altLang="zh-CN" sz="3600" b="1" dirty="0">
                <a:latin typeface="Times New Roman" panose="02020603050405020304" charset="0"/>
              </a:rPr>
              <a:t>×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3600" b="1" dirty="0">
                <a:latin typeface="Times New Roman" panose="02020603050405020304" charset="0"/>
                <a:ea typeface="黑体" panose="02010609060101010101" charset="-122"/>
              </a:rPr>
              <a:t>宽</a:t>
            </a:r>
            <a:endParaRPr lang="zh-CN" altLang="en-US" sz="3600" b="1" dirty="0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83017" name="Text Box 9"/>
          <p:cNvSpPr txBox="1"/>
          <p:nvPr/>
        </p:nvSpPr>
        <p:spPr>
          <a:xfrm>
            <a:off x="2287270" y="5550218"/>
            <a:ext cx="4511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平行四边形的面积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=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83022" name="Text Box 14"/>
          <p:cNvSpPr txBox="1"/>
          <p:nvPr/>
        </p:nvSpPr>
        <p:spPr>
          <a:xfrm>
            <a:off x="8815070" y="5550218"/>
            <a:ext cx="828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高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pSp>
        <p:nvGrpSpPr>
          <p:cNvPr id="13" name="Group 36"/>
          <p:cNvGrpSpPr/>
          <p:nvPr/>
        </p:nvGrpSpPr>
        <p:grpSpPr>
          <a:xfrm>
            <a:off x="2693670" y="648018"/>
            <a:ext cx="5659438" cy="3794125"/>
            <a:chOff x="748" y="346"/>
            <a:chExt cx="3565" cy="2390"/>
          </a:xfrm>
        </p:grpSpPr>
        <p:sp>
          <p:nvSpPr>
            <p:cNvPr id="10253" name="Freeform 18"/>
            <p:cNvSpPr/>
            <p:nvPr/>
          </p:nvSpPr>
          <p:spPr>
            <a:xfrm>
              <a:off x="1742" y="1062"/>
              <a:ext cx="2565" cy="1461"/>
            </a:xfrm>
            <a:custGeom>
              <a:avLst/>
              <a:gdLst>
                <a:gd name="txL" fmla="*/ 0 w 1815"/>
                <a:gd name="txT" fmla="*/ 0 h 1043"/>
                <a:gd name="txR" fmla="*/ 1815 w 1815"/>
                <a:gd name="txB" fmla="*/ 1043 h 1043"/>
              </a:gdLst>
              <a:ahLst/>
              <a:cxnLst>
                <a:cxn ang="0">
                  <a:pos x="0" y="0"/>
                </a:cxn>
                <a:cxn ang="0">
                  <a:pos x="3625" y="0"/>
                </a:cxn>
                <a:cxn ang="0">
                  <a:pos x="2175" y="2047"/>
                </a:cxn>
                <a:cxn ang="0">
                  <a:pos x="0" y="2047"/>
                </a:cxn>
                <a:cxn ang="0">
                  <a:pos x="0" y="0"/>
                </a:cxn>
              </a:cxnLst>
              <a:rect l="txL" t="txT" r="txR" b="txB"/>
              <a:pathLst>
                <a:path w="1815" h="1043">
                  <a:moveTo>
                    <a:pt x="0" y="0"/>
                  </a:moveTo>
                  <a:lnTo>
                    <a:pt x="1815" y="0"/>
                  </a:lnTo>
                  <a:lnTo>
                    <a:pt x="1089" y="1043"/>
                  </a:lnTo>
                  <a:lnTo>
                    <a:pt x="0" y="10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4" name="Rectangle 22"/>
            <p:cNvSpPr/>
            <p:nvPr/>
          </p:nvSpPr>
          <p:spPr>
            <a:xfrm>
              <a:off x="1927" y="346"/>
              <a:ext cx="213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>
              <a:lvl1pPr marL="342900" indent="-3429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30000"/>
                </a:spcBef>
                <a:buNone/>
              </a:pPr>
              <a:r>
                <a:rPr lang="zh-CN" altLang="en-US" sz="2800" dirty="0">
                  <a:latin typeface="Arial" panose="020B0604020202020204" pitchFamily="34" charset="0"/>
                  <a:ea typeface="楷体_GB2312" panose="02010609030101010101" pitchFamily="49" charset="-122"/>
                </a:rPr>
                <a:t>原来平行四边形的底</a:t>
              </a:r>
              <a:endParaRPr lang="zh-CN" altLang="en-US" sz="28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0255" name="Text Box 23"/>
            <p:cNvSpPr txBox="1"/>
            <p:nvPr/>
          </p:nvSpPr>
          <p:spPr>
            <a:xfrm>
              <a:off x="748" y="662"/>
              <a:ext cx="383" cy="207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lIns="90000" tIns="46800" rIns="90000" bIns="46800">
              <a:spAutoFit/>
            </a:bodyPr>
            <a:lstStyle>
              <a:lvl1pPr marL="342900" indent="-3429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800" dirty="0">
                  <a:latin typeface="Arial" panose="020B0604020202020204" pitchFamily="34" charset="0"/>
                  <a:ea typeface="楷体_GB2312" panose="02010609030101010101" pitchFamily="49" charset="-122"/>
                </a:rPr>
                <a:t>原来平行四边形的高</a:t>
              </a:r>
              <a:endParaRPr lang="zh-CN" altLang="en-US" sz="28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0256" name="AutoShape 25"/>
            <p:cNvSpPr/>
            <p:nvPr/>
          </p:nvSpPr>
          <p:spPr>
            <a:xfrm>
              <a:off x="2834" y="890"/>
              <a:ext cx="227" cy="167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99CC"/>
            </a:solidFill>
            <a:ln w="9525">
              <a:noFill/>
            </a:ln>
          </p:spPr>
          <p:txBody>
            <a:bodyPr wrap="none" lIns="90000" tIns="46800" rIns="90000" bIns="46800" anchor="ctr" anchorCtr="0"/>
            <a:lstStyle>
              <a:lvl1pPr marL="342900" indent="-3429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0257" name="AutoShape 26"/>
            <p:cNvSpPr/>
            <p:nvPr/>
          </p:nvSpPr>
          <p:spPr>
            <a:xfrm rot="-5400000">
              <a:off x="1477" y="1664"/>
              <a:ext cx="264" cy="184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99CC"/>
            </a:solidFill>
            <a:ln w="9525">
              <a:noFill/>
            </a:ln>
          </p:spPr>
          <p:txBody>
            <a:bodyPr wrap="none" lIns="90000" tIns="46800" rIns="90000" bIns="46800" anchor="ctr" anchorCtr="0"/>
            <a:lstStyle>
              <a:lvl1pPr marL="342900" indent="-3429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0258" name="Rectangle 27"/>
            <p:cNvSpPr/>
            <p:nvPr/>
          </p:nvSpPr>
          <p:spPr>
            <a:xfrm>
              <a:off x="2259" y="602"/>
              <a:ext cx="145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>
              <a:lvl1pPr marL="342900" indent="-3429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30000"/>
                </a:spcBef>
                <a:buNone/>
              </a:pPr>
              <a:r>
                <a:rPr lang="zh-CN" altLang="en-US" sz="2400" dirty="0">
                  <a:solidFill>
                    <a:srgbClr val="CC6600"/>
                  </a:solidFill>
                  <a:latin typeface="Arial" panose="020B0604020202020204" pitchFamily="34" charset="0"/>
                  <a:ea typeface="黑体" panose="02010609060101010101" charset="-122"/>
                </a:rPr>
                <a:t>（长方形的长）</a:t>
              </a:r>
              <a:endParaRPr lang="zh-CN" altLang="en-US" sz="2400" dirty="0">
                <a:solidFill>
                  <a:srgbClr val="CC66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0259" name="Text Box 28"/>
            <p:cNvSpPr txBox="1"/>
            <p:nvPr/>
          </p:nvSpPr>
          <p:spPr>
            <a:xfrm>
              <a:off x="1060" y="1115"/>
              <a:ext cx="344" cy="140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lIns="90000" tIns="46800" rIns="90000" bIns="46800">
              <a:spAutoFit/>
            </a:bodyPr>
            <a:lstStyle>
              <a:lvl1pPr marL="342900" indent="-3429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rgbClr val="CC6600"/>
                  </a:solidFill>
                  <a:latin typeface="Arial" panose="020B0604020202020204" pitchFamily="34" charset="0"/>
                  <a:ea typeface="黑体" panose="02010609060101010101" charset="-122"/>
                </a:rPr>
                <a:t>（长方形的宽）</a:t>
              </a:r>
              <a:endParaRPr lang="zh-CN" altLang="en-US" sz="2400" dirty="0">
                <a:solidFill>
                  <a:srgbClr val="CC66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0260" name="Freeform 30"/>
            <p:cNvSpPr/>
            <p:nvPr/>
          </p:nvSpPr>
          <p:spPr>
            <a:xfrm>
              <a:off x="3289" y="1040"/>
              <a:ext cx="1024" cy="1474"/>
            </a:xfrm>
            <a:custGeom>
              <a:avLst/>
              <a:gdLst>
                <a:gd name="txL" fmla="*/ 0 w 725"/>
                <a:gd name="txT" fmla="*/ 0 h 1043"/>
                <a:gd name="txR" fmla="*/ 725 w 725"/>
                <a:gd name="txB" fmla="*/ 1043 h 1043"/>
              </a:gdLst>
              <a:ahLst/>
              <a:cxnLst>
                <a:cxn ang="0">
                  <a:pos x="1446" y="0"/>
                </a:cxn>
                <a:cxn ang="0">
                  <a:pos x="0" y="2083"/>
                </a:cxn>
                <a:cxn ang="0">
                  <a:pos x="1446" y="2083"/>
                </a:cxn>
                <a:cxn ang="0">
                  <a:pos x="1446" y="0"/>
                </a:cxn>
              </a:cxnLst>
              <a:rect l="txL" t="txT" r="txR" b="txB"/>
              <a:pathLst>
                <a:path w="725" h="1043">
                  <a:moveTo>
                    <a:pt x="725" y="0"/>
                  </a:moveTo>
                  <a:lnTo>
                    <a:pt x="0" y="1043"/>
                  </a:lnTo>
                  <a:lnTo>
                    <a:pt x="725" y="1043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83039" name="AutoShape 31"/>
          <p:cNvSpPr/>
          <p:nvPr/>
        </p:nvSpPr>
        <p:spPr>
          <a:xfrm>
            <a:off x="4493895" y="5112068"/>
            <a:ext cx="360363" cy="33813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4"/>
          </a:solidFill>
          <a:ln w="9525">
            <a:noFill/>
          </a:ln>
        </p:spPr>
        <p:txBody>
          <a:bodyPr wrap="none" lIns="90000" tIns="46800" rIns="90000" bIns="46800" anchor="ctr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83040" name="AutoShape 32"/>
          <p:cNvSpPr/>
          <p:nvPr/>
        </p:nvSpPr>
        <p:spPr>
          <a:xfrm>
            <a:off x="6870383" y="5112068"/>
            <a:ext cx="360362" cy="33813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4"/>
          </a:solidFill>
          <a:ln w="9525">
            <a:noFill/>
          </a:ln>
        </p:spPr>
        <p:txBody>
          <a:bodyPr wrap="none" lIns="90000" tIns="46800" rIns="90000" bIns="46800" anchor="ctr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83041" name="AutoShape 33"/>
          <p:cNvSpPr/>
          <p:nvPr/>
        </p:nvSpPr>
        <p:spPr>
          <a:xfrm>
            <a:off x="8959533" y="5134293"/>
            <a:ext cx="360362" cy="33813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4"/>
          </a:solidFill>
          <a:ln w="9525">
            <a:noFill/>
          </a:ln>
        </p:spPr>
        <p:txBody>
          <a:bodyPr wrap="none" lIns="90000" tIns="46800" rIns="90000" bIns="46800" anchor="ctr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83042" name="Text Box 34"/>
          <p:cNvSpPr txBox="1"/>
          <p:nvPr/>
        </p:nvSpPr>
        <p:spPr>
          <a:xfrm>
            <a:off x="6510020" y="5550218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底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83043" name="Rectangle 35"/>
          <p:cNvSpPr/>
          <p:nvPr/>
        </p:nvSpPr>
        <p:spPr>
          <a:xfrm>
            <a:off x="7657783" y="5329555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60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×</a:t>
            </a:r>
            <a:endParaRPr lang="en-US" altLang="zh-CN" sz="6000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8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83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83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3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8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8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830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83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83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83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83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83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83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83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3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83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830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8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8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83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83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3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304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304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3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3045" grpId="0" bldLvl="0" animBg="1"/>
      <p:bldP spid="683016" grpId="0"/>
      <p:bldP spid="683017" grpId="0"/>
      <p:bldP spid="683022" grpId="0"/>
      <p:bldP spid="683039" grpId="0" bldLvl="0" animBg="1"/>
      <p:bldP spid="683040" grpId="0" bldLvl="0" animBg="1"/>
      <p:bldP spid="683041" grpId="0" bldLvl="0" animBg="1"/>
      <p:bldP spid="683042" grpId="0"/>
      <p:bldP spid="6830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18013" y="1046163"/>
            <a:ext cx="3451225" cy="522288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用 字 母 怎 样 表 示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95588" y="4094163"/>
            <a:ext cx="6237287" cy="1135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如果用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表示平行四边形的面积，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表示底，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h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表示高，则平行四边形的面积公式是：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>
            <a:off x="4083050" y="2227263"/>
            <a:ext cx="3098800" cy="1506538"/>
          </a:xfrm>
          <a:prstGeom prst="parallelogram">
            <a:avLst>
              <a:gd name="adj" fmla="val 52264"/>
            </a:avLst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862513" y="2241550"/>
            <a:ext cx="15875" cy="1484313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4862513" y="2779713"/>
            <a:ext cx="14224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高（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h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370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2513" y="3443288"/>
            <a:ext cx="396875" cy="28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文本框 32"/>
          <p:cNvSpPr txBox="1"/>
          <p:nvPr/>
        </p:nvSpPr>
        <p:spPr>
          <a:xfrm>
            <a:off x="5259388" y="3695700"/>
            <a:ext cx="11699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底（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1263" y="5565775"/>
            <a:ext cx="122237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S=ah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122613" y="1058863"/>
            <a:ext cx="5943600" cy="1308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平行四边形花坛的底是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6m,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高是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4m,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它的面积是多少？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9" name="平行四边形 28"/>
          <p:cNvSpPr/>
          <p:nvPr/>
        </p:nvSpPr>
        <p:spPr>
          <a:xfrm>
            <a:off x="7889875" y="2822575"/>
            <a:ext cx="3098800" cy="1506538"/>
          </a:xfrm>
          <a:prstGeom prst="parallelogram">
            <a:avLst>
              <a:gd name="adj" fmla="val 52264"/>
            </a:avLst>
          </a:prstGeom>
          <a:noFill/>
          <a:ln w="28575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8669338" y="2836863"/>
            <a:ext cx="15875" cy="1484313"/>
          </a:xfrm>
          <a:prstGeom prst="line">
            <a:avLst/>
          </a:prstGeom>
          <a:ln w="28575">
            <a:solidFill>
              <a:srgbClr val="008651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8669338" y="337502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4m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393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9338" y="4038600"/>
            <a:ext cx="396875" cy="28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文本框 32"/>
          <p:cNvSpPr txBox="1"/>
          <p:nvPr/>
        </p:nvSpPr>
        <p:spPr>
          <a:xfrm>
            <a:off x="9066213" y="4291013"/>
            <a:ext cx="116998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6m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73425" y="2628900"/>
            <a:ext cx="4224338" cy="267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S=ah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=6×4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=24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</a:t>
            </a:r>
            <a:r>
              <a:rPr lang="en-US" altLang="zh-CN" sz="28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答：它的面积是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24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平方米。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6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charRg st="6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3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3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dirty="0"/>
              <a:t>当堂</a:t>
            </a:r>
            <a:r>
              <a:rPr dirty="0"/>
              <a:t>检测</a:t>
            </a:r>
            <a:endParaRPr dirty="0"/>
          </a:p>
        </p:txBody>
      </p:sp>
      <p:sp>
        <p:nvSpPr>
          <p:cNvPr id="100" name="文本框 99"/>
          <p:cNvSpPr txBox="1"/>
          <p:nvPr/>
        </p:nvSpPr>
        <p:spPr>
          <a:xfrm>
            <a:off x="3333115" y="1041400"/>
            <a:ext cx="5080000" cy="58356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3200" b="0">
                <a:ea typeface="宋体" panose="02010600030101010101" pitchFamily="2" charset="-122"/>
              </a:rPr>
              <a:t>填表。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46325" y="2187575"/>
          <a:ext cx="6542405" cy="325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8620"/>
                <a:gridCol w="2073275"/>
                <a:gridCol w="2810510"/>
              </a:tblGrid>
              <a:tr h="10712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底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高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平行四边形的面积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6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7cm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5.2cm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6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9.8dm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117.6dm²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20.2m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181.8m²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535420" y="3362325"/>
            <a:ext cx="1715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36.4cm</a:t>
            </a:r>
            <a:r>
              <a:rPr lang="en-US" altLang="zh-CN" sz="3200" b="1" baseline="30000">
                <a:solidFill>
                  <a:srgbClr val="FF0000"/>
                </a:solidFill>
              </a:rPr>
              <a:t>2</a:t>
            </a:r>
            <a:endParaRPr lang="en-US" altLang="zh-CN" sz="3200" b="1" baseline="300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18660" y="4064000"/>
            <a:ext cx="1358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12dm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1295" y="4855210"/>
            <a:ext cx="8083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9m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3444875" y="718820"/>
            <a:ext cx="6471920" cy="58356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200" b="0">
                <a:solidFill>
                  <a:srgbClr val="333333"/>
                </a:solidFill>
                <a:ea typeface="宋体" panose="02010600030101010101" pitchFamily="2" charset="-122"/>
              </a:rPr>
              <a:t>计算下面平行四边形的面积。</a:t>
            </a:r>
            <a:endParaRPr lang="zh-CN" altLang="en-US" sz="3200" b="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pic>
        <p:nvPicPr>
          <p:cNvPr id="2" name="图片 6" descr="C:\Users\Administrator\AppData\Roaming\Tencent\Users\694376350\QQ\WinTemp\RichOle\A54KXGN]CD)RV%~L)5LC{WJ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4430" y="1673225"/>
            <a:ext cx="8053070" cy="1807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2334895" y="3707130"/>
            <a:ext cx="265430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S=ah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=4×3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=12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8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68850" y="3773805"/>
            <a:ext cx="323088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S=ah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=5.2×3.6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=18.72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8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70545" y="3773805"/>
            <a:ext cx="265430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S=ah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=2×2.4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=4.8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8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4">
                                            <p:txEl>
                                              <p:charRg st="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4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charRg st="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charRg st="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903913" y="2654300"/>
            <a:ext cx="3587750" cy="35417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b=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S÷a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=800÷16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=50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（厘米）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答：它的底是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50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厘米。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5113" y="1163638"/>
            <a:ext cx="7253288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一块平行四边形钢板，面积是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800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平方厘米，高是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16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厘米，它的底是多少厘米？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1254125" y="3302000"/>
            <a:ext cx="3100388" cy="1506538"/>
          </a:xfrm>
          <a:prstGeom prst="parallelogram">
            <a:avLst>
              <a:gd name="adj" fmla="val 52264"/>
            </a:avLst>
          </a:prstGeom>
          <a:noFill/>
          <a:ln w="28575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033588" y="3314700"/>
            <a:ext cx="17463" cy="1484313"/>
          </a:xfrm>
          <a:prstGeom prst="line">
            <a:avLst/>
          </a:prstGeom>
          <a:ln w="28575">
            <a:solidFill>
              <a:srgbClr val="008651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9" name="文本框 11"/>
          <p:cNvSpPr txBox="1"/>
          <p:nvPr/>
        </p:nvSpPr>
        <p:spPr>
          <a:xfrm>
            <a:off x="2033588" y="3852863"/>
            <a:ext cx="142398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16cm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490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3588" y="4518025"/>
            <a:ext cx="398462" cy="280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1" name="文本框 13"/>
          <p:cNvSpPr txBox="1"/>
          <p:nvPr/>
        </p:nvSpPr>
        <p:spPr>
          <a:xfrm>
            <a:off x="2432050" y="4770438"/>
            <a:ext cx="11699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?cm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413000" y="1193800"/>
            <a:ext cx="8443913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一块平行四边形钢板，底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8m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，高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6m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，如果每平方米的钢板重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38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千克。这块钢板重多少千克？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1123950" y="3214688"/>
            <a:ext cx="3098800" cy="1506538"/>
          </a:xfrm>
          <a:prstGeom prst="parallelogram">
            <a:avLst>
              <a:gd name="adj" fmla="val 52264"/>
            </a:avLst>
          </a:prstGeom>
          <a:noFill/>
          <a:ln w="28575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903413" y="3228975"/>
            <a:ext cx="15875" cy="1484313"/>
          </a:xfrm>
          <a:prstGeom prst="line">
            <a:avLst/>
          </a:prstGeom>
          <a:ln w="28575">
            <a:solidFill>
              <a:srgbClr val="008651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512" name="文本框 13"/>
          <p:cNvSpPr txBox="1"/>
          <p:nvPr/>
        </p:nvSpPr>
        <p:spPr>
          <a:xfrm>
            <a:off x="1903413" y="3767138"/>
            <a:ext cx="1422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6m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513" name="图片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3413" y="4430713"/>
            <a:ext cx="396875" cy="28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4" name="文本框 15"/>
          <p:cNvSpPr txBox="1"/>
          <p:nvPr/>
        </p:nvSpPr>
        <p:spPr>
          <a:xfrm>
            <a:off x="2300288" y="4683125"/>
            <a:ext cx="11715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8m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75313" y="2740025"/>
            <a:ext cx="4557713" cy="33274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S=ab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=8×6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=48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（平方米）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48×38=1824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（千克）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答：这块钢板重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1824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千克。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" name="圆角矩形标注 2"/>
          <p:cNvSpPr/>
          <p:nvPr/>
        </p:nvSpPr>
        <p:spPr>
          <a:xfrm>
            <a:off x="3590925" y="1559560"/>
            <a:ext cx="3867150" cy="895350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27095" y="2967355"/>
            <a:ext cx="4973638" cy="181610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平行四边形的面积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=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底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×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高</a:t>
            </a:r>
            <a:endParaRPr kumimoji="0" lang="en-US" altLang="zh-CN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                      S=ah</a:t>
            </a:r>
            <a:endParaRPr kumimoji="0" lang="zh-CN" altLang="en-US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5275" y="1256665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dirty="0"/>
              <a:t>板书</a:t>
            </a:r>
            <a:r>
              <a:rPr dirty="0"/>
              <a:t>设计</a:t>
            </a:r>
            <a:endParaRPr dirty="0"/>
          </a:p>
        </p:txBody>
      </p:sp>
      <p:sp>
        <p:nvSpPr>
          <p:cNvPr id="30725" name="矩形 1"/>
          <p:cNvSpPr>
            <a:spLocks noChangeArrowheads="1"/>
          </p:cNvSpPr>
          <p:nvPr/>
        </p:nvSpPr>
        <p:spPr bwMode="auto">
          <a:xfrm>
            <a:off x="4014788" y="1004888"/>
            <a:ext cx="3671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平行四边形</a:t>
            </a: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的面积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4140200" y="2097088"/>
            <a:ext cx="3100388" cy="1506538"/>
          </a:xfrm>
          <a:prstGeom prst="parallelogram">
            <a:avLst>
              <a:gd name="adj" fmla="val 52264"/>
            </a:avLst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19663" y="2111375"/>
            <a:ext cx="17463" cy="1484313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84" name="文本框 9"/>
          <p:cNvSpPr txBox="1"/>
          <p:nvPr/>
        </p:nvSpPr>
        <p:spPr>
          <a:xfrm>
            <a:off x="4919663" y="2649538"/>
            <a:ext cx="14239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高（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h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585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9663" y="3313113"/>
            <a:ext cx="398462" cy="28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6" name="文本框 11"/>
          <p:cNvSpPr txBox="1"/>
          <p:nvPr/>
        </p:nvSpPr>
        <p:spPr>
          <a:xfrm>
            <a:off x="5318125" y="3565525"/>
            <a:ext cx="11699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底（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3913" y="4108450"/>
            <a:ext cx="4973638" cy="1814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平行四边形的面积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=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底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×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高</a:t>
            </a:r>
            <a:endParaRPr kumimoji="0" lang="en-US" altLang="zh-CN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                      S=ah</a:t>
            </a:r>
            <a:endParaRPr kumimoji="0" lang="zh-CN" altLang="en-US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导入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新课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导入</a:t>
            </a:r>
            <a:r>
              <a:rPr lang="zh-CN" altLang="en-US" dirty="0"/>
              <a:t>新课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694305" y="941705"/>
            <a:ext cx="6803390" cy="52197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先写出下面图形的计算公式，再计算面积。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034893" y="2075089"/>
            <a:ext cx="1835150" cy="1748155"/>
            <a:chOff x="2809" y="2721"/>
            <a:chExt cx="2890" cy="2753"/>
          </a:xfrm>
          <a:solidFill>
            <a:srgbClr val="EDFFF8"/>
          </a:solidFill>
        </p:grpSpPr>
        <p:sp>
          <p:nvSpPr>
            <p:cNvPr id="28" name="矩形 27"/>
            <p:cNvSpPr/>
            <p:nvPr/>
          </p:nvSpPr>
          <p:spPr>
            <a:xfrm>
              <a:off x="2809" y="2721"/>
              <a:ext cx="2820" cy="2731"/>
            </a:xfrm>
            <a:prstGeom prst="rect">
              <a:avLst/>
            </a:prstGeom>
            <a:grpFill/>
            <a:ln w="28575" cap="flat" cmpd="sng">
              <a:solidFill>
                <a:srgbClr val="00865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628" y="4844"/>
              <a:ext cx="945" cy="63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>
              <a:spAutoFit/>
            </a:bodyPr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5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米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754" y="3509"/>
              <a:ext cx="945" cy="63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>
              <a:spAutoFit/>
            </a:bodyPr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5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米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50928" y="2075089"/>
            <a:ext cx="2532380" cy="1644015"/>
            <a:chOff x="8157" y="2906"/>
            <a:chExt cx="3988" cy="2589"/>
          </a:xfrm>
          <a:solidFill>
            <a:srgbClr val="EDFFF8"/>
          </a:solidFill>
        </p:grpSpPr>
        <p:sp>
          <p:nvSpPr>
            <p:cNvPr id="32" name="矩形 31"/>
            <p:cNvSpPr/>
            <p:nvPr/>
          </p:nvSpPr>
          <p:spPr>
            <a:xfrm>
              <a:off x="8157" y="2906"/>
              <a:ext cx="3837" cy="2545"/>
            </a:xfrm>
            <a:prstGeom prst="rect">
              <a:avLst/>
            </a:prstGeom>
            <a:grpFill/>
            <a:ln w="28575" cap="flat" cmpd="sng">
              <a:solidFill>
                <a:srgbClr val="00865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437" y="4867"/>
              <a:ext cx="935" cy="62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>
              <a:spAutoFit/>
            </a:bodyPr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米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1210" y="3692"/>
              <a:ext cx="935" cy="62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>
              <a:spAutoFit/>
            </a:bodyPr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4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米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189470" y="4166553"/>
            <a:ext cx="2517775" cy="1570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S=a²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=5×5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=25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（平方米）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70250" y="4166870"/>
            <a:ext cx="2496185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S=ab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=6×4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=24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（平方米）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导入</a:t>
            </a:r>
            <a:r>
              <a:rPr lang="zh-CN" altLang="en-US" dirty="0"/>
              <a:t>新课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228725" y="1026160"/>
            <a:ext cx="10490835" cy="22453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据说羊村的牧草越来越少，所以，村长决定把草地分给小羊们自己管理和食用。懒羊羊分到的是一块长方形地，喜羊羊分到的是一块平行四边形地，他们认为自己的草地更少，争了起来。同学们，你们能不能动动脑筋，帮他们解决一下这个问题？看看哪块草地的面积更大？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pic>
        <p:nvPicPr>
          <p:cNvPr id="2" name="图片 -2147482622" descr="cc6fce2dd7988447fdfa34893c849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1505" y="3576320"/>
            <a:ext cx="6122035" cy="2130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433195" y="1050290"/>
            <a:ext cx="9497695" cy="52622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5"/>
            </a:solidFill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zh-CN" sz="2400" b="0">
                <a:ea typeface="宋体" panose="02010600030101010101" pitchFamily="2" charset="-122"/>
              </a:rPr>
              <a:t>教材第</a:t>
            </a:r>
            <a:r>
              <a:rPr lang="en-US" sz="2400" b="0">
                <a:latin typeface="宋体" panose="02010600030101010101" pitchFamily="2" charset="-122"/>
              </a:rPr>
              <a:t>85</a:t>
            </a:r>
            <a:r>
              <a:rPr lang="zh-CN" sz="2400" b="0">
                <a:ea typeface="宋体" panose="02010600030101010101" pitchFamily="2" charset="-122"/>
              </a:rPr>
              <a:t>页问题：怎样求平行四边形的面积？</a:t>
            </a:r>
            <a:r>
              <a:rPr lang="en-US" sz="2400" b="0">
                <a:latin typeface="宋体" panose="02010600030101010101" pitchFamily="2" charset="-122"/>
              </a:rPr>
              <a:t>1</a:t>
            </a:r>
            <a:r>
              <a:rPr lang="zh-CN" sz="2400" b="0">
                <a:ea typeface="宋体" panose="02010600030101010101" pitchFamily="2" charset="-122"/>
              </a:rPr>
              <a:t>.自学</a:t>
            </a:r>
            <a:r>
              <a:rPr lang="en-US" sz="2400" b="0">
                <a:latin typeface="宋体" panose="02010600030101010101" pitchFamily="2" charset="-122"/>
              </a:rPr>
              <a:t>85-86</a:t>
            </a:r>
            <a:r>
              <a:rPr lang="zh-CN" sz="2400" b="0">
                <a:ea typeface="宋体" panose="02010600030101010101" pitchFamily="2" charset="-122"/>
              </a:rPr>
              <a:t>页内容，剪一剪，填一填，说一说。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（1）这两个图形的面积（            ）。（2）平行四边形的底和长方形的（       ）相等。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lang="zh-CN" sz="2400" b="0">
                <a:ea typeface="宋体" panose="02010600030101010101" pitchFamily="2" charset="-122"/>
              </a:rPr>
              <a:t>（3）平行四边形的高和长方形的（       ）相等。 （4）平行四边形的面积=（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</a:t>
            </a:r>
            <a:r>
              <a:rPr lang="en-US" sz="2400" b="0">
                <a:latin typeface="宋体" panose="02010600030101010101" pitchFamily="2" charset="-122"/>
              </a:rPr>
              <a:t>,</a:t>
            </a:r>
            <a:r>
              <a:rPr lang="zh-CN" sz="2400" b="0">
                <a:ea typeface="宋体" panose="02010600030101010101" pitchFamily="2" charset="-122"/>
              </a:rPr>
              <a:t>用字母表示为（</a:t>
            </a:r>
            <a:r>
              <a:rPr lang="en-US" sz="2400" b="0">
                <a:latin typeface="宋体" panose="02010600030101010101" pitchFamily="2" charset="-122"/>
              </a:rPr>
              <a:t>      </a:t>
            </a:r>
            <a:r>
              <a:rPr lang="zh-CN" sz="2400" b="0">
                <a:ea typeface="宋体" panose="02010600030101010101" pitchFamily="2" charset="-122"/>
              </a:rPr>
              <a:t>）。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平行四边形 77"/>
          <p:cNvSpPr/>
          <p:nvPr/>
        </p:nvSpPr>
        <p:spPr>
          <a:xfrm>
            <a:off x="6002020" y="2714625"/>
            <a:ext cx="4018280" cy="2256155"/>
          </a:xfrm>
          <a:prstGeom prst="parallelogram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6148" name="Rectangle 4"/>
          <p:cNvSpPr/>
          <p:nvPr/>
        </p:nvSpPr>
        <p:spPr>
          <a:xfrm>
            <a:off x="1329690" y="2725420"/>
            <a:ext cx="3435350" cy="22155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ctr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149" name="Rectangle 6"/>
          <p:cNvSpPr/>
          <p:nvPr/>
        </p:nvSpPr>
        <p:spPr>
          <a:xfrm>
            <a:off x="3433445" y="499110"/>
            <a:ext cx="5667375" cy="82391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30000"/>
              </a:spcBef>
              <a:buNone/>
            </a:pPr>
            <a:r>
              <a:rPr lang="zh-CN" altLang="en-US" sz="4800" dirty="0">
                <a:latin typeface="Arial" panose="020B0604020202020204" pitchFamily="34" charset="0"/>
                <a:ea typeface="黑体" panose="02010609060101010101" charset="-122"/>
              </a:rPr>
              <a:t>哪个图形的面积大？</a:t>
            </a:r>
            <a:endParaRPr lang="zh-CN" altLang="en-US" sz="48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4" name="Group 46"/>
          <p:cNvGrpSpPr/>
          <p:nvPr/>
        </p:nvGrpSpPr>
        <p:grpSpPr>
          <a:xfrm>
            <a:off x="546735" y="1615123"/>
            <a:ext cx="1371600" cy="504825"/>
            <a:chOff x="158" y="527"/>
            <a:chExt cx="864" cy="318"/>
          </a:xfrm>
        </p:grpSpPr>
        <p:sp>
          <p:nvSpPr>
            <p:cNvPr id="6161" name="Text Box 31"/>
            <p:cNvSpPr txBox="1"/>
            <p:nvPr/>
          </p:nvSpPr>
          <p:spPr>
            <a:xfrm>
              <a:off x="158" y="527"/>
              <a:ext cx="86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>
              <a:lvl1pPr marL="342900" indent="-3429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400" dirty="0">
                  <a:latin typeface="Times New Roman" panose="02020603050405020304" charset="0"/>
                </a:rPr>
                <a:t>1</a:t>
              </a:r>
              <a:r>
                <a:rPr lang="zh-CN" altLang="en-US" sz="2400" dirty="0">
                  <a:latin typeface="Times New Roman" panose="02020603050405020304" charset="0"/>
                </a:rPr>
                <a:t>厘米</a:t>
              </a:r>
              <a:endParaRPr lang="zh-CN" altLang="en-US" sz="2400" dirty="0">
                <a:latin typeface="Times New Roman" panose="02020603050405020304" charset="0"/>
              </a:endParaRPr>
            </a:p>
          </p:txBody>
        </p:sp>
        <p:sp>
          <p:nvSpPr>
            <p:cNvPr id="6162" name="AutoShape 32"/>
            <p:cNvSpPr/>
            <p:nvPr/>
          </p:nvSpPr>
          <p:spPr>
            <a:xfrm rot="5405369">
              <a:off x="445" y="634"/>
              <a:ext cx="64" cy="355"/>
            </a:xfrm>
            <a:prstGeom prst="leftBrace">
              <a:avLst>
                <a:gd name="adj1" fmla="val 46198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680999" name="Text Box 39"/>
          <p:cNvSpPr txBox="1"/>
          <p:nvPr/>
        </p:nvSpPr>
        <p:spPr>
          <a:xfrm>
            <a:off x="1010285" y="5792153"/>
            <a:ext cx="3429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24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个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平方厘米</a:t>
            </a:r>
            <a:endParaRPr lang="zh-CN" altLang="en-US" b="1" dirty="0">
              <a:solidFill>
                <a:srgbClr val="FF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sp>
        <p:nvSpPr>
          <p:cNvPr id="681000" name="Text Box 40"/>
          <p:cNvSpPr txBox="1"/>
          <p:nvPr/>
        </p:nvSpPr>
        <p:spPr>
          <a:xfrm>
            <a:off x="7260273" y="5804218"/>
            <a:ext cx="2971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24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个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平方厘米</a:t>
            </a:r>
            <a:endParaRPr lang="zh-CN" altLang="en-US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43585" y="2209165"/>
            <a:ext cx="4618990" cy="3256280"/>
            <a:chOff x="1156" y="3548"/>
            <a:chExt cx="7274" cy="5128"/>
          </a:xfrm>
        </p:grpSpPr>
        <p:sp>
          <p:nvSpPr>
            <p:cNvPr id="51" name="Rectangle 19"/>
            <p:cNvSpPr/>
            <p:nvPr/>
          </p:nvSpPr>
          <p:spPr>
            <a:xfrm>
              <a:off x="1156" y="3566"/>
              <a:ext cx="7255" cy="5110"/>
            </a:xfrm>
            <a:prstGeom prst="rect">
              <a:avLst/>
            </a:prstGeom>
            <a:noFill/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000" tIns="46800" rIns="90000" bIns="46800" anchor="ctr" anchorCtr="0"/>
            <a:lstStyle>
              <a:lvl1pPr marL="342900" indent="-3429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52" name="Line 20"/>
            <p:cNvSpPr/>
            <p:nvPr/>
          </p:nvSpPr>
          <p:spPr>
            <a:xfrm>
              <a:off x="1156" y="4358"/>
              <a:ext cx="7255" cy="0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" name="Line 21"/>
            <p:cNvSpPr/>
            <p:nvPr/>
          </p:nvSpPr>
          <p:spPr>
            <a:xfrm>
              <a:off x="1156" y="5196"/>
              <a:ext cx="7275" cy="0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" name="Line 22"/>
            <p:cNvSpPr/>
            <p:nvPr/>
          </p:nvSpPr>
          <p:spPr>
            <a:xfrm flipV="1">
              <a:off x="1166" y="6093"/>
              <a:ext cx="7245" cy="35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" name="Line 23"/>
            <p:cNvSpPr/>
            <p:nvPr/>
          </p:nvSpPr>
          <p:spPr>
            <a:xfrm flipV="1">
              <a:off x="1156" y="6988"/>
              <a:ext cx="7243" cy="22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" name="Line 24"/>
            <p:cNvSpPr/>
            <p:nvPr/>
          </p:nvSpPr>
          <p:spPr>
            <a:xfrm>
              <a:off x="6618" y="3548"/>
              <a:ext cx="20" cy="5127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" name="Line 25"/>
            <p:cNvSpPr/>
            <p:nvPr/>
          </p:nvSpPr>
          <p:spPr>
            <a:xfrm>
              <a:off x="5731" y="3566"/>
              <a:ext cx="18" cy="5082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" name="Line 26"/>
            <p:cNvSpPr/>
            <p:nvPr/>
          </p:nvSpPr>
          <p:spPr>
            <a:xfrm flipH="1">
              <a:off x="4806" y="3566"/>
              <a:ext cx="18" cy="5100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9" name="Line 27"/>
            <p:cNvSpPr/>
            <p:nvPr/>
          </p:nvSpPr>
          <p:spPr>
            <a:xfrm flipH="1">
              <a:off x="3881" y="3566"/>
              <a:ext cx="13" cy="5082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0" name="Line 28"/>
            <p:cNvSpPr/>
            <p:nvPr/>
          </p:nvSpPr>
          <p:spPr>
            <a:xfrm flipH="1">
              <a:off x="2951" y="3566"/>
              <a:ext cx="18" cy="5082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" name="Line 29"/>
            <p:cNvSpPr/>
            <p:nvPr/>
          </p:nvSpPr>
          <p:spPr>
            <a:xfrm flipH="1">
              <a:off x="2061" y="3566"/>
              <a:ext cx="3" cy="5100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" name="Line 23"/>
            <p:cNvSpPr/>
            <p:nvPr/>
          </p:nvSpPr>
          <p:spPr>
            <a:xfrm flipV="1">
              <a:off x="1156" y="7872"/>
              <a:ext cx="7243" cy="22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3" name="Line 24"/>
            <p:cNvSpPr/>
            <p:nvPr/>
          </p:nvSpPr>
          <p:spPr>
            <a:xfrm>
              <a:off x="7502" y="3548"/>
              <a:ext cx="20" cy="5127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4" name="组合 63"/>
          <p:cNvGrpSpPr/>
          <p:nvPr/>
        </p:nvGrpSpPr>
        <p:grpSpPr>
          <a:xfrm>
            <a:off x="5977890" y="2214880"/>
            <a:ext cx="4618990" cy="3256280"/>
            <a:chOff x="1156" y="3548"/>
            <a:chExt cx="7274" cy="5128"/>
          </a:xfrm>
        </p:grpSpPr>
        <p:sp>
          <p:nvSpPr>
            <p:cNvPr id="65" name="Rectangle 19"/>
            <p:cNvSpPr/>
            <p:nvPr/>
          </p:nvSpPr>
          <p:spPr>
            <a:xfrm>
              <a:off x="1156" y="3566"/>
              <a:ext cx="7255" cy="5110"/>
            </a:xfrm>
            <a:prstGeom prst="rect">
              <a:avLst/>
            </a:prstGeom>
            <a:noFill/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000" tIns="46800" rIns="90000" bIns="46800" anchor="ctr" anchorCtr="0"/>
            <a:lstStyle>
              <a:lvl1pPr marL="342900" indent="-3429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66" name="Line 20"/>
            <p:cNvSpPr/>
            <p:nvPr/>
          </p:nvSpPr>
          <p:spPr>
            <a:xfrm>
              <a:off x="1156" y="4358"/>
              <a:ext cx="7255" cy="0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7" name="Line 21"/>
            <p:cNvSpPr/>
            <p:nvPr/>
          </p:nvSpPr>
          <p:spPr>
            <a:xfrm>
              <a:off x="1156" y="5196"/>
              <a:ext cx="7275" cy="0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" name="Line 22"/>
            <p:cNvSpPr/>
            <p:nvPr/>
          </p:nvSpPr>
          <p:spPr>
            <a:xfrm flipV="1">
              <a:off x="1166" y="6093"/>
              <a:ext cx="7245" cy="35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" name="Line 23"/>
            <p:cNvSpPr/>
            <p:nvPr/>
          </p:nvSpPr>
          <p:spPr>
            <a:xfrm flipV="1">
              <a:off x="1156" y="6988"/>
              <a:ext cx="7243" cy="22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" name="Line 24"/>
            <p:cNvSpPr/>
            <p:nvPr/>
          </p:nvSpPr>
          <p:spPr>
            <a:xfrm>
              <a:off x="6618" y="3548"/>
              <a:ext cx="20" cy="5127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" name="Line 25"/>
            <p:cNvSpPr/>
            <p:nvPr/>
          </p:nvSpPr>
          <p:spPr>
            <a:xfrm>
              <a:off x="5731" y="3566"/>
              <a:ext cx="18" cy="5082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" name="Line 26"/>
            <p:cNvSpPr/>
            <p:nvPr/>
          </p:nvSpPr>
          <p:spPr>
            <a:xfrm flipH="1">
              <a:off x="4806" y="3566"/>
              <a:ext cx="18" cy="5100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" name="Line 27"/>
            <p:cNvSpPr/>
            <p:nvPr/>
          </p:nvSpPr>
          <p:spPr>
            <a:xfrm flipH="1">
              <a:off x="3881" y="3566"/>
              <a:ext cx="13" cy="5082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" name="Line 28"/>
            <p:cNvSpPr/>
            <p:nvPr/>
          </p:nvSpPr>
          <p:spPr>
            <a:xfrm flipH="1">
              <a:off x="2951" y="3566"/>
              <a:ext cx="18" cy="5082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" name="Line 29"/>
            <p:cNvSpPr/>
            <p:nvPr/>
          </p:nvSpPr>
          <p:spPr>
            <a:xfrm flipH="1">
              <a:off x="2061" y="3566"/>
              <a:ext cx="3" cy="5100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6" name="Line 23"/>
            <p:cNvSpPr/>
            <p:nvPr/>
          </p:nvSpPr>
          <p:spPr>
            <a:xfrm flipV="1">
              <a:off x="1156" y="7872"/>
              <a:ext cx="7243" cy="22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7" name="Line 24"/>
            <p:cNvSpPr/>
            <p:nvPr/>
          </p:nvSpPr>
          <p:spPr>
            <a:xfrm>
              <a:off x="7502" y="3548"/>
              <a:ext cx="20" cy="5127"/>
            </a:xfrm>
            <a:prstGeom prst="line">
              <a:avLst/>
            </a:prstGeom>
            <a:ln w="25400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80995" name="Line 35"/>
          <p:cNvSpPr/>
          <p:nvPr/>
        </p:nvSpPr>
        <p:spPr>
          <a:xfrm>
            <a:off x="1335405" y="4953635"/>
            <a:ext cx="3422650" cy="63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80997" name="Line 37"/>
          <p:cNvSpPr/>
          <p:nvPr/>
        </p:nvSpPr>
        <p:spPr>
          <a:xfrm>
            <a:off x="4765040" y="2725420"/>
            <a:ext cx="1270" cy="2245360"/>
          </a:xfrm>
          <a:prstGeom prst="line">
            <a:avLst/>
          </a:prstGeom>
          <a:ln w="4445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80996" name="Line 36"/>
          <p:cNvSpPr/>
          <p:nvPr/>
        </p:nvSpPr>
        <p:spPr>
          <a:xfrm>
            <a:off x="6005195" y="4980305"/>
            <a:ext cx="3477895" cy="1968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80998" name="Line 38"/>
          <p:cNvSpPr/>
          <p:nvPr/>
        </p:nvSpPr>
        <p:spPr>
          <a:xfrm flipH="1">
            <a:off x="9449435" y="2725420"/>
            <a:ext cx="12065" cy="2244725"/>
          </a:xfrm>
          <a:prstGeom prst="line">
            <a:avLst/>
          </a:prstGeom>
          <a:ln w="4127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809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809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80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80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2000"/>
                                        <p:tgtEl>
                                          <p:spTgt spid="6809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809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6809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81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81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6810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0999" grpId="0"/>
      <p:bldP spid="6810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680999" name="Text Box 39"/>
          <p:cNvSpPr txBox="1"/>
          <p:nvPr/>
        </p:nvSpPr>
        <p:spPr>
          <a:xfrm>
            <a:off x="9578975" y="4467860"/>
            <a:ext cx="708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24</a:t>
            </a:r>
            <a:endParaRPr lang="en-US" altLang="zh-CN" b="1" dirty="0">
              <a:solidFill>
                <a:srgbClr val="FF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sp>
        <p:nvSpPr>
          <p:cNvPr id="681000" name="Text Box 40"/>
          <p:cNvSpPr txBox="1"/>
          <p:nvPr/>
        </p:nvSpPr>
        <p:spPr>
          <a:xfrm>
            <a:off x="9605010" y="5502910"/>
            <a:ext cx="7346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24</a:t>
            </a:r>
            <a:endParaRPr lang="en-US" altLang="zh-CN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Text Box 40"/>
          <p:cNvSpPr txBox="1"/>
          <p:nvPr/>
        </p:nvSpPr>
        <p:spPr>
          <a:xfrm>
            <a:off x="7865745" y="4521835"/>
            <a:ext cx="6229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Text Box 40"/>
          <p:cNvSpPr txBox="1"/>
          <p:nvPr/>
        </p:nvSpPr>
        <p:spPr>
          <a:xfrm>
            <a:off x="5932805" y="4521835"/>
            <a:ext cx="7346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Text Box 40"/>
          <p:cNvSpPr txBox="1"/>
          <p:nvPr/>
        </p:nvSpPr>
        <p:spPr>
          <a:xfrm>
            <a:off x="7865745" y="5511165"/>
            <a:ext cx="6229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Text Box 40"/>
          <p:cNvSpPr txBox="1"/>
          <p:nvPr/>
        </p:nvSpPr>
        <p:spPr>
          <a:xfrm>
            <a:off x="6014720" y="5511165"/>
            <a:ext cx="7346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2378075" y="4028440"/>
          <a:ext cx="8468995" cy="1968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70175"/>
                <a:gridCol w="1987550"/>
                <a:gridCol w="2042160"/>
                <a:gridCol w="1769110"/>
              </a:tblGrid>
              <a:tr h="49212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平行四边形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底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高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面积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长方形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长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宽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面积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600" y="718820"/>
            <a:ext cx="7402830" cy="300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6" grpId="0"/>
      <p:bldP spid="8" grpId="0"/>
      <p:bldP spid="680999" grpId="0"/>
      <p:bldP spid="6810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929130" y="3779520"/>
            <a:ext cx="7917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长方形的面积</a:t>
            </a:r>
            <a:r>
              <a:rPr lang="en-US" altLang="zh-CN" sz="3200" b="1"/>
              <a:t>=</a:t>
            </a:r>
            <a:r>
              <a:rPr lang="zh-CN" altLang="en-US" sz="3200" b="1"/>
              <a:t>长</a:t>
            </a:r>
            <a:r>
              <a:rPr lang="zh-CN" altLang="en-US" sz="3200" b="1">
                <a:latin typeface="Arial" panose="020B0604020202020204" pitchFamily="34" charset="0"/>
              </a:rPr>
              <a:t>×高</a:t>
            </a:r>
            <a:r>
              <a:rPr lang="en-US" altLang="zh-CN" sz="3200" b="1">
                <a:latin typeface="Arial" panose="020B0604020202020204" pitchFamily="34" charset="0"/>
              </a:rPr>
              <a:t>=6×4=24</a:t>
            </a:r>
            <a:r>
              <a:rPr lang="zh-CN" altLang="en-US" sz="3200" b="1">
                <a:latin typeface="Arial" panose="020B0604020202020204" pitchFamily="34" charset="0"/>
              </a:rPr>
              <a:t>（平方厘米）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3265" y="4789170"/>
            <a:ext cx="74822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平行四边形的面积</a:t>
            </a:r>
            <a:r>
              <a:rPr lang="en-US" altLang="zh-CN" sz="3200" b="1"/>
              <a:t>=</a:t>
            </a:r>
            <a:r>
              <a:rPr lang="zh-CN" altLang="en-US" sz="3200" b="1"/>
              <a:t>（</a:t>
            </a:r>
            <a:r>
              <a:rPr lang="en-US" altLang="zh-CN" sz="3200" b="1"/>
              <a:t>    </a:t>
            </a:r>
            <a:r>
              <a:rPr lang="zh-CN" altLang="en-US" sz="3200" b="1"/>
              <a:t>）</a:t>
            </a:r>
            <a:r>
              <a:rPr lang="zh-CN" altLang="en-US" sz="3200" b="1">
                <a:latin typeface="Arial" panose="020B0604020202020204" pitchFamily="34" charset="0"/>
              </a:rPr>
              <a:t>×（</a:t>
            </a:r>
            <a:r>
              <a:rPr lang="en-US" altLang="zh-CN" sz="3200" b="1">
                <a:latin typeface="Arial" panose="020B0604020202020204" pitchFamily="34" charset="0"/>
              </a:rPr>
              <a:t>    </a:t>
            </a:r>
            <a:r>
              <a:rPr lang="zh-CN" altLang="en-US" sz="3200" b="1">
                <a:latin typeface="Arial" panose="020B0604020202020204" pitchFamily="34" charset="0"/>
              </a:rPr>
              <a:t>）</a:t>
            </a:r>
            <a:r>
              <a:rPr lang="en-US" altLang="zh-CN" sz="3200" b="1">
                <a:latin typeface="Arial" panose="020B0604020202020204" pitchFamily="34" charset="0"/>
              </a:rPr>
              <a:t>=24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681002" name="Text Box 42"/>
          <p:cNvSpPr txBox="1"/>
          <p:nvPr/>
        </p:nvSpPr>
        <p:spPr>
          <a:xfrm>
            <a:off x="8754110" y="4291965"/>
            <a:ext cx="22860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sz="88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88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？</a:t>
            </a:r>
            <a:endParaRPr lang="zh-CN" altLang="en-US" sz="8800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30" y="1400810"/>
            <a:ext cx="7381875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ntr" presetSubtype="1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81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81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1002" grpId="0"/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8194" name="Rectangle 20"/>
          <p:cNvSpPr/>
          <p:nvPr/>
        </p:nvSpPr>
        <p:spPr>
          <a:xfrm>
            <a:off x="959168" y="887413"/>
            <a:ext cx="8785225" cy="590391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ctr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81989" name="Freeform 5"/>
          <p:cNvSpPr/>
          <p:nvPr/>
        </p:nvSpPr>
        <p:spPr>
          <a:xfrm>
            <a:off x="2719705" y="2555875"/>
            <a:ext cx="1625600" cy="2319338"/>
          </a:xfrm>
          <a:custGeom>
            <a:avLst/>
            <a:gdLst>
              <a:gd name="txL" fmla="*/ 0 w 725"/>
              <a:gd name="txT" fmla="*/ 0 h 1043"/>
              <a:gd name="txR" fmla="*/ 725 w 725"/>
              <a:gd name="txB" fmla="*/ 1043 h 1043"/>
            </a:gdLst>
            <a:ahLst/>
            <a:cxnLst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725" h="1043">
                <a:moveTo>
                  <a:pt x="725" y="0"/>
                </a:moveTo>
                <a:lnTo>
                  <a:pt x="0" y="1043"/>
                </a:lnTo>
                <a:lnTo>
                  <a:pt x="725" y="1043"/>
                </a:lnTo>
                <a:lnTo>
                  <a:pt x="725" y="0"/>
                </a:lnTo>
                <a:close/>
              </a:path>
            </a:pathLst>
          </a:custGeom>
          <a:solidFill>
            <a:srgbClr val="3366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6" name="Freeform 8"/>
          <p:cNvSpPr/>
          <p:nvPr/>
        </p:nvSpPr>
        <p:spPr>
          <a:xfrm>
            <a:off x="4335780" y="2555875"/>
            <a:ext cx="4071938" cy="2319338"/>
          </a:xfrm>
          <a:custGeom>
            <a:avLst/>
            <a:gdLst>
              <a:gd name="txL" fmla="*/ 0 w 1815"/>
              <a:gd name="txT" fmla="*/ 0 h 1043"/>
              <a:gd name="txR" fmla="*/ 1815 w 1815"/>
              <a:gd name="txB" fmla="*/ 1043 h 1043"/>
            </a:gdLst>
            <a:ahLst/>
            <a:cxnLst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0"/>
              </a:cxn>
            </a:cxnLst>
            <a:rect l="txL" t="txT" r="txR" b="txB"/>
            <a:pathLst>
              <a:path w="1815" h="1043">
                <a:moveTo>
                  <a:pt x="0" y="0"/>
                </a:moveTo>
                <a:lnTo>
                  <a:pt x="1815" y="0"/>
                </a:lnTo>
                <a:lnTo>
                  <a:pt x="1089" y="1043"/>
                </a:lnTo>
                <a:lnTo>
                  <a:pt x="0" y="10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81993" name="Line 9"/>
          <p:cNvSpPr/>
          <p:nvPr/>
        </p:nvSpPr>
        <p:spPr>
          <a:xfrm>
            <a:off x="4335780" y="4605338"/>
            <a:ext cx="263525" cy="1587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81994" name="Line 10"/>
          <p:cNvSpPr/>
          <p:nvPr/>
        </p:nvSpPr>
        <p:spPr>
          <a:xfrm>
            <a:off x="4589780" y="4587875"/>
            <a:ext cx="1588" cy="287338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81991" name="Line 7"/>
          <p:cNvSpPr/>
          <p:nvPr/>
        </p:nvSpPr>
        <p:spPr>
          <a:xfrm>
            <a:off x="4335780" y="2555875"/>
            <a:ext cx="1588" cy="2339975"/>
          </a:xfrm>
          <a:prstGeom prst="line">
            <a:avLst/>
          </a:prstGeom>
          <a:ln w="38100" cap="flat" cmpd="sng">
            <a:solidFill>
              <a:srgbClr val="FF66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681995" name="Rectangle 11"/>
          <p:cNvSpPr/>
          <p:nvPr/>
        </p:nvSpPr>
        <p:spPr>
          <a:xfrm>
            <a:off x="3357880" y="841375"/>
            <a:ext cx="5210175" cy="76200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30000"/>
              </a:spcBef>
              <a:buNone/>
            </a:pPr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原来平行四边形的底</a:t>
            </a:r>
            <a:endParaRPr lang="zh-CN" altLang="en-US" sz="44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81997" name="Text Box 13"/>
          <p:cNvSpPr txBox="1"/>
          <p:nvPr/>
        </p:nvSpPr>
        <p:spPr>
          <a:xfrm>
            <a:off x="1352868" y="1381125"/>
            <a:ext cx="790575" cy="4664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0000" tIns="46800" rIns="90000" bIns="46800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anose="02010609030101010101" pitchFamily="49" charset="-122"/>
              </a:rPr>
              <a:t>原来平行四边形的高</a:t>
            </a:r>
            <a:endParaRPr lang="zh-CN" altLang="en-US" sz="40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81999" name="AutoShape 15"/>
          <p:cNvSpPr/>
          <p:nvPr/>
        </p:nvSpPr>
        <p:spPr>
          <a:xfrm>
            <a:off x="6034405" y="2141538"/>
            <a:ext cx="360363" cy="35877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99CC"/>
          </a:solidFill>
          <a:ln w="9525">
            <a:noFill/>
          </a:ln>
        </p:spPr>
        <p:txBody>
          <a:bodyPr wrap="none" lIns="90000" tIns="46800" rIns="90000" bIns="46800" anchor="ctr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82000" name="AutoShape 16"/>
          <p:cNvSpPr/>
          <p:nvPr/>
        </p:nvSpPr>
        <p:spPr>
          <a:xfrm>
            <a:off x="6034405" y="2117725"/>
            <a:ext cx="360363" cy="35877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99CC"/>
          </a:solidFill>
          <a:ln w="9525">
            <a:noFill/>
          </a:ln>
        </p:spPr>
        <p:txBody>
          <a:bodyPr wrap="none" lIns="90000" tIns="46800" rIns="90000" bIns="46800" anchor="ctr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82001" name="AutoShape 17"/>
          <p:cNvSpPr/>
          <p:nvPr/>
        </p:nvSpPr>
        <p:spPr>
          <a:xfrm rot="-5400000">
            <a:off x="3232468" y="3535363"/>
            <a:ext cx="381000" cy="463550"/>
          </a:xfrm>
          <a:prstGeom prst="downArrow">
            <a:avLst>
              <a:gd name="adj1" fmla="val 50000"/>
              <a:gd name="adj2" fmla="val 30411"/>
            </a:avLst>
          </a:prstGeom>
          <a:solidFill>
            <a:srgbClr val="FF99CC"/>
          </a:solidFill>
          <a:ln w="9525">
            <a:noFill/>
          </a:ln>
        </p:spPr>
        <p:txBody>
          <a:bodyPr wrap="none" lIns="90000" tIns="46800" rIns="90000" bIns="46800" anchor="ctr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82002" name="Rectangle 18"/>
          <p:cNvSpPr/>
          <p:nvPr/>
        </p:nvSpPr>
        <p:spPr>
          <a:xfrm>
            <a:off x="4994593" y="1682750"/>
            <a:ext cx="2568575" cy="51911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30000"/>
              </a:spcBef>
              <a:buNone/>
            </a:pPr>
            <a:r>
              <a:rPr lang="zh-CN" altLang="en-US" sz="2400" dirty="0">
                <a:solidFill>
                  <a:srgbClr val="CC6600"/>
                </a:solidFill>
                <a:latin typeface="Arial" panose="020B0604020202020204" pitchFamily="34" charset="0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CC6600"/>
                </a:solidFill>
                <a:latin typeface="Arial" panose="020B0604020202020204" pitchFamily="34" charset="0"/>
                <a:ea typeface="黑体" panose="02010609060101010101" charset="-122"/>
              </a:rPr>
              <a:t>长方形的长</a:t>
            </a:r>
            <a:r>
              <a:rPr lang="zh-CN" altLang="en-US" sz="2400" dirty="0">
                <a:solidFill>
                  <a:srgbClr val="CC6600"/>
                </a:solidFill>
                <a:latin typeface="Arial" panose="020B0604020202020204" pitchFamily="34" charset="0"/>
                <a:ea typeface="黑体" panose="02010609060101010101" charset="-122"/>
              </a:rPr>
              <a:t>）</a:t>
            </a:r>
            <a:endParaRPr lang="zh-CN" altLang="en-US" sz="2400" dirty="0">
              <a:solidFill>
                <a:srgbClr val="CC66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134" name="Text Box 19"/>
          <p:cNvSpPr txBox="1"/>
          <p:nvPr/>
        </p:nvSpPr>
        <p:spPr>
          <a:xfrm>
            <a:off x="1976755" y="2786063"/>
            <a:ext cx="608013" cy="2297112"/>
          </a:xfrm>
          <a:prstGeom prst="rect">
            <a:avLst/>
          </a:prstGeom>
          <a:noFill/>
          <a:ln w="9525">
            <a:noFill/>
          </a:ln>
        </p:spPr>
        <p:txBody>
          <a:bodyPr vert="eaVert" lIns="90000" tIns="46800" rIns="90000" bIns="46800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CC6600"/>
                </a:solidFill>
                <a:latin typeface="Arial" panose="020B0604020202020204" pitchFamily="34" charset="0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CC6600"/>
                </a:solidFill>
                <a:latin typeface="Arial" panose="020B0604020202020204" pitchFamily="34" charset="0"/>
                <a:ea typeface="黑体" panose="02010609060101010101" charset="-122"/>
              </a:rPr>
              <a:t>长方形的宽</a:t>
            </a:r>
            <a:r>
              <a:rPr lang="zh-CN" altLang="en-US" sz="2400" dirty="0">
                <a:solidFill>
                  <a:srgbClr val="CC6600"/>
                </a:solidFill>
                <a:latin typeface="Arial" panose="020B0604020202020204" pitchFamily="34" charset="0"/>
                <a:ea typeface="黑体" panose="02010609060101010101" charset="-122"/>
              </a:rPr>
              <a:t>）</a:t>
            </a:r>
            <a:endParaRPr lang="zh-CN" altLang="en-US" sz="2400" dirty="0">
              <a:solidFill>
                <a:srgbClr val="CC66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82012" name="Freeform 28"/>
          <p:cNvSpPr/>
          <p:nvPr/>
        </p:nvSpPr>
        <p:spPr>
          <a:xfrm>
            <a:off x="2718118" y="2535238"/>
            <a:ext cx="1625600" cy="2339975"/>
          </a:xfrm>
          <a:custGeom>
            <a:avLst/>
            <a:gdLst>
              <a:gd name="txL" fmla="*/ 0 w 725"/>
              <a:gd name="txT" fmla="*/ 0 h 1043"/>
              <a:gd name="txR" fmla="*/ 725 w 725"/>
              <a:gd name="txB" fmla="*/ 1043 h 1043"/>
            </a:gdLst>
            <a:ahLst/>
            <a:cxnLst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725" h="1043">
                <a:moveTo>
                  <a:pt x="725" y="0"/>
                </a:moveTo>
                <a:lnTo>
                  <a:pt x="0" y="1043"/>
                </a:lnTo>
                <a:lnTo>
                  <a:pt x="725" y="1043"/>
                </a:lnTo>
                <a:lnTo>
                  <a:pt x="725" y="0"/>
                </a:lnTo>
                <a:close/>
              </a:path>
            </a:pathLst>
          </a:custGeom>
          <a:noFill/>
          <a:ln w="9525" cap="flat" cmpd="sng">
            <a:solidFill>
              <a:srgbClr val="0000FF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81990" name="Freeform 6"/>
          <p:cNvSpPr/>
          <p:nvPr/>
        </p:nvSpPr>
        <p:spPr>
          <a:xfrm>
            <a:off x="2687955" y="2570163"/>
            <a:ext cx="1655763" cy="2305050"/>
          </a:xfrm>
          <a:custGeom>
            <a:avLst/>
            <a:gdLst>
              <a:gd name="txL" fmla="*/ 0 w 725"/>
              <a:gd name="txT" fmla="*/ 0 h 1043"/>
              <a:gd name="txR" fmla="*/ 725 w 725"/>
              <a:gd name="txB" fmla="*/ 1043 h 1043"/>
            </a:gdLst>
            <a:ahLst/>
            <a:cxnLst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725" h="1043">
                <a:moveTo>
                  <a:pt x="725" y="0"/>
                </a:moveTo>
                <a:lnTo>
                  <a:pt x="0" y="1043"/>
                </a:lnTo>
                <a:lnTo>
                  <a:pt x="725" y="1043"/>
                </a:lnTo>
                <a:lnTo>
                  <a:pt x="725" y="0"/>
                </a:lnTo>
                <a:close/>
              </a:path>
            </a:pathLst>
          </a:custGeom>
          <a:solidFill>
            <a:srgbClr val="FFCC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819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819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819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68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3474 -0.00259259 " pathEditMode="relative" rAng="0" ptsTypes="">
                                      <p:cBhvr>
                                        <p:cTn id="29" dur="5000" fill="hold"/>
                                        <p:tgtEl>
                                          <p:spTgt spid="6819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-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819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8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8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68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8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8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68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819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8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82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8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82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1995" grpId="0"/>
      <p:bldP spid="681997" grpId="0"/>
      <p:bldP spid="681999" grpId="0" bldLvl="0" animBg="1"/>
      <p:bldP spid="681999" grpId="1" bldLvl="0" animBg="1"/>
      <p:bldP spid="682000" grpId="0" bldLvl="0" animBg="1"/>
      <p:bldP spid="682001" grpId="0" bldLvl="0" animBg="1"/>
      <p:bldP spid="682002" grpId="0"/>
      <p:bldP spid="5134" grpId="0"/>
    </p:bldLst>
  </p:timing>
</p:sld>
</file>

<file path=ppt/tags/tag1.xml><?xml version="1.0" encoding="utf-8"?>
<p:tagLst xmlns:p="http://schemas.openxmlformats.org/presentationml/2006/main">
  <p:tag name="KSO_WM_UNIT_TABLE_BEAUTIFY" val="smartTable{69acfb2a-7776-4af6-8239-2557e62ddf5a}"/>
  <p:tag name="TABLE_ENDDRAG_ORIGIN_RECT" val="666*154"/>
  <p:tag name="TABLE_ENDDRAG_RECT" val="213*323*666*154"/>
</p:tagLst>
</file>

<file path=ppt/tags/tag2.xml><?xml version="1.0" encoding="utf-8"?>
<p:tagLst xmlns:p="http://schemas.openxmlformats.org/presentationml/2006/main">
  <p:tag name="KSO_WM_UNIT_TABLE_BEAUTIFY" val="smartTable{52bbff1c-6189-4144-a098-9478d2d45c4e}"/>
  <p:tag name="TABLE_ENDDRAG_ORIGIN_RECT" val="515*256"/>
  <p:tag name="TABLE_ENDDRAG_RECT" val="367*227*515*256"/>
</p:tagLst>
</file>

<file path=ppt/tags/tag3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1372</Words>
  <Application>WPS 演示</Application>
  <PresentationFormat>宽屏</PresentationFormat>
  <Paragraphs>286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楷体_GB2312</vt:lpstr>
      <vt:lpstr>Times New Roman</vt:lpstr>
      <vt:lpstr>新宋体</vt:lpstr>
      <vt:lpstr>Calibri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导入新课</vt:lpstr>
      <vt:lpstr>导入新课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当堂检测</vt:lpstr>
      <vt:lpstr>当堂检测</vt:lpstr>
      <vt:lpstr>当堂检测</vt:lpstr>
      <vt:lpstr>当堂检测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128</cp:revision>
  <dcterms:created xsi:type="dcterms:W3CDTF">2021-06-08T08:52:00Z</dcterms:created>
  <dcterms:modified xsi:type="dcterms:W3CDTF">2023-09-28T14:18:16Z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