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5"/>
  </p:notesMasterIdLst>
  <p:handoutMasterIdLst>
    <p:handoutMasterId r:id="rId39"/>
  </p:handoutMasterIdLst>
  <p:sldIdLst>
    <p:sldId id="458" r:id="rId4"/>
    <p:sldId id="383" r:id="rId6"/>
    <p:sldId id="488" r:id="rId7"/>
    <p:sldId id="256" r:id="rId8"/>
    <p:sldId id="459" r:id="rId9"/>
    <p:sldId id="491" r:id="rId10"/>
    <p:sldId id="495" r:id="rId11"/>
    <p:sldId id="492" r:id="rId12"/>
    <p:sldId id="496" r:id="rId13"/>
    <p:sldId id="489" r:id="rId14"/>
    <p:sldId id="500" r:id="rId15"/>
    <p:sldId id="499" r:id="rId16"/>
    <p:sldId id="501" r:id="rId17"/>
    <p:sldId id="493" r:id="rId18"/>
    <p:sldId id="494" r:id="rId19"/>
    <p:sldId id="505" r:id="rId20"/>
    <p:sldId id="507" r:id="rId21"/>
    <p:sldId id="508" r:id="rId22"/>
    <p:sldId id="509" r:id="rId23"/>
    <p:sldId id="510" r:id="rId24"/>
    <p:sldId id="511" r:id="rId25"/>
    <p:sldId id="516" r:id="rId26"/>
    <p:sldId id="512" r:id="rId27"/>
    <p:sldId id="514" r:id="rId28"/>
    <p:sldId id="513" r:id="rId29"/>
    <p:sldId id="520" r:id="rId30"/>
    <p:sldId id="517" r:id="rId31"/>
    <p:sldId id="522" r:id="rId32"/>
    <p:sldId id="515" r:id="rId33"/>
    <p:sldId id="523" r:id="rId34"/>
    <p:sldId id="518" r:id="rId35"/>
    <p:sldId id="524" r:id="rId36"/>
    <p:sldId id="457" r:id="rId37"/>
    <p:sldId id="528" r:id="rId38"/>
  </p:sldIdLst>
  <p:sldSz cx="9144000" cy="5143500"/>
  <p:notesSz cx="6858000" cy="9144000"/>
  <p:custDataLst>
    <p:tags r:id="rId43"/>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a:srgbClr val="FF9900"/>
    <a:srgbClr val="FFFFFF"/>
    <a:srgbClr val="CC7900"/>
    <a:srgbClr val="DE8400"/>
    <a:srgbClr val="A8D489"/>
    <a:srgbClr val="F7FFFF"/>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8026"/>
    <p:restoredTop sz="96256"/>
  </p:normalViewPr>
  <p:slideViewPr>
    <p:cSldViewPr showGuides="1">
      <p:cViewPr varScale="1">
        <p:scale>
          <a:sx n="145" d="100"/>
          <a:sy n="145" d="100"/>
        </p:scale>
        <p:origin x="486" y="1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3" Type="http://schemas.openxmlformats.org/officeDocument/2006/relationships/tags" Target="tags/tag1.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handoutMaster" Target="handoutMasters/handoutMaster1.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34413F3F-B34A-4E59-8D15-473942255C98}"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D378240A-7AFA-4BF5-BCB1-A3128B72E470}"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E4317FA-6061-4BAD-8ECC-D1ECF63995BA}"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A84218D9-F08D-4770-975B-468EBBA849EB}"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幻灯片图像占位符 1"/>
          <p:cNvSpPr>
            <a:spLocks noGrp="1" noRot="1" noChangeAspect="1" noTextEdit="1"/>
          </p:cNvSpPr>
          <p:nvPr>
            <p:ph type="sldImg"/>
          </p:nvPr>
        </p:nvSpPr>
        <p:spPr>
          <a:ln>
            <a:solidFill>
              <a:srgbClr val="000000">
                <a:alpha val="100000"/>
              </a:srgbClr>
            </a:solidFill>
            <a:miter lim="800000"/>
          </a:ln>
        </p:spPr>
      </p:sp>
      <p:sp>
        <p:nvSpPr>
          <p:cNvPr id="921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22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22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幻灯片图像占位符 1"/>
          <p:cNvSpPr>
            <a:spLocks noGrp="1" noRot="1" noChangeAspect="1" noTextEdit="1"/>
          </p:cNvSpPr>
          <p:nvPr>
            <p:ph type="sldImg"/>
          </p:nvPr>
        </p:nvSpPr>
        <p:spPr>
          <a:ln>
            <a:solidFill>
              <a:srgbClr val="000000">
                <a:alpha val="100000"/>
              </a:srgbClr>
            </a:solidFill>
            <a:miter lim="800000"/>
          </a:ln>
        </p:spPr>
      </p:sp>
      <p:sp>
        <p:nvSpPr>
          <p:cNvPr id="1126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126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126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434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434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048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048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幻灯片图像占位符 1"/>
          <p:cNvSpPr>
            <a:spLocks noGrp="1" noRot="1" noChangeAspect="1" noTextEdit="1"/>
          </p:cNvSpPr>
          <p:nvPr>
            <p:ph type="sldImg"/>
          </p:nvPr>
        </p:nvSpPr>
        <p:spPr>
          <a:ln>
            <a:solidFill>
              <a:srgbClr val="000000">
                <a:alpha val="100000"/>
              </a:srgbClr>
            </a:solidFill>
            <a:miter lim="800000"/>
          </a:ln>
        </p:spPr>
      </p:sp>
      <p:sp>
        <p:nvSpPr>
          <p:cNvPr id="4608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608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608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chemeClr val="bg1"/>
        </a:solidFill>
        <a:effectLst/>
      </p:bgPr>
    </p:bg>
    <p:spTree>
      <p:nvGrpSpPr>
        <p:cNvPr id="1" name=""/>
        <p:cNvGrpSpPr/>
        <p:nvPr/>
      </p:nvGrpSpPr>
      <p:grpSpPr>
        <a:xfrm>
          <a:off x="0" y="0"/>
          <a:ext cx="0" cy="0"/>
          <a:chOff x="0" y="0"/>
          <a:chExt cx="0" cy="0"/>
        </a:xfrm>
      </p:grpSpPr>
      <p:pic>
        <p:nvPicPr>
          <p:cNvPr id="2051"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3075"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sp>
        <p:nvSpPr>
          <p:cNvPr id="4" name="矩形 3"/>
          <p:cNvSpPr/>
          <p:nvPr/>
        </p:nvSpPr>
        <p:spPr>
          <a:xfrm>
            <a:off x="0" y="627063"/>
            <a:ext cx="9144000" cy="4321175"/>
          </a:xfrm>
          <a:prstGeom prst="rect">
            <a:avLst/>
          </a:prstGeom>
          <a:solidFill>
            <a:srgbClr val="FFFFFF">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pic>
        <p:nvPicPr>
          <p:cNvPr id="4099" name="图片 2"/>
          <p:cNvPicPr>
            <a:picLocks noChangeAspect="1"/>
          </p:cNvPicPr>
          <p:nvPr userDrawn="1"/>
        </p:nvPicPr>
        <p:blipFill>
          <a:blip r:embed="rId2"/>
          <a:srcRect l="20670" r="14153"/>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5123" name="图片 2"/>
          <p:cNvPicPr>
            <a:picLocks noChangeAspect="1"/>
          </p:cNvPicPr>
          <p:nvPr userDrawn="1"/>
        </p:nvPicPr>
        <p:blipFill>
          <a:blip r:embed="rId2"/>
          <a:stretch>
            <a:fillRect/>
          </a:stretch>
        </p:blipFill>
        <p:spPr>
          <a:xfrm>
            <a:off x="1588" y="0"/>
            <a:ext cx="9140825"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5.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
          <p:cNvPicPr>
            <a:picLocks noChangeAspect="1"/>
          </p:cNvPicPr>
          <p:nvPr userDrawn="1"/>
        </p:nvPicPr>
        <p:blipFill>
          <a:blip r:embed="rId5"/>
          <a:stretch>
            <a:fillRect/>
          </a:stretch>
        </p:blipFill>
        <p:spPr>
          <a:xfrm>
            <a:off x="0" y="0"/>
            <a:ext cx="9144000" cy="51435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slide" Target="slide9.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microsoft.com/office/2007/relationships/media" Target="file:///\\pc-2\&#19978;&#35838;&#35838;&#20214;&#27719;&#24635;\&#24453;&#26657;&#23545;\R&#20845;&#35821;&#19979;&#12304;&#25945;&#26696;&#29256;&#12305;\&#31532;&#22235;&#21333;&#20803;\11%20&#21313;&#20845;&#24180;&#21069;&#30340;&#22238;&#24518;&#12304;&#25945;&#26696;&#21305;&#37197;&#29256;&#12305;&#25512;&#33616;&#10084;\&#20013;&#22830;&#20048;&#22242;&#21512;&#21809;&#22242;%20-%20&#20116;&#26376;&#30340;&#40092;&#33457;.mp3" TargetMode="External"/><Relationship Id="rId1" Type="http://schemas.openxmlformats.org/officeDocument/2006/relationships/audio" Target="file:///\\pc-2\&#19978;&#35838;&#35838;&#20214;&#27719;&#24635;\&#24453;&#26657;&#23545;\R&#20845;&#35821;&#19979;&#12304;&#25945;&#26696;&#29256;&#12305;\&#31532;&#22235;&#21333;&#20803;\11%20&#21313;&#20845;&#24180;&#21069;&#30340;&#22238;&#24518;&#12304;&#25945;&#26696;&#21305;&#37197;&#29256;&#12305;&#25512;&#33616;&#10084;\&#20013;&#22830;&#20048;&#22242;&#21512;&#21809;&#22242;%20-%20&#20116;&#26376;&#30340;&#40092;&#33457;.mp3" TargetMode="Externa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6.jpeg"/><Relationship Id="rId3" Type="http://schemas.openxmlformats.org/officeDocument/2006/relationships/image" Target="../media/image15.png"/><Relationship Id="rId2" Type="http://schemas.microsoft.com/office/2007/relationships/media" Target="file:///\\pc-2\&#19978;&#35838;&#35838;&#20214;&#27719;&#24635;\&#24453;&#26657;&#23545;\R&#20845;&#35821;&#19979;&#12304;&#25945;&#26696;&#29256;&#12305;\&#31532;&#22235;&#21333;&#20803;\11%20&#21313;&#20845;&#24180;&#21069;&#30340;&#22238;&#24518;&#12304;&#25945;&#26696;&#21305;&#37197;&#29256;&#12305;&#25512;&#33616;&#10084;\&#20013;&#22830;&#20048;&#22242;&#21512;&#21809;&#22242;%20-%20&#20116;&#26376;&#30340;&#40092;&#33457;.mp3" TargetMode="External"/><Relationship Id="rId1" Type="http://schemas.openxmlformats.org/officeDocument/2006/relationships/audio" Target="file:///\\pc-2\&#19978;&#35838;&#35838;&#20214;&#27719;&#24635;\&#24453;&#26657;&#23545;\R&#20845;&#35821;&#19979;&#12304;&#25945;&#26696;&#29256;&#12305;\&#31532;&#22235;&#21333;&#20803;\11%20&#21313;&#20845;&#24180;&#21069;&#30340;&#22238;&#24518;&#12304;&#25945;&#26696;&#21305;&#37197;&#29256;&#12305;&#25512;&#33616;&#10084;\&#20013;&#22830;&#20048;&#22242;&#21512;&#21809;&#22242;%20-%20&#20116;&#26376;&#30340;&#40092;&#33457;.mp3"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image" Target="../media/image18.png"/><Relationship Id="rId1" Type="http://schemas.openxmlformats.org/officeDocument/2006/relationships/image" Target="../media/image1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矩形 9">
            <a:hlinkClick r:id="rId1" action="ppaction://hlinksldjump"/>
          </p:cNvPr>
          <p:cNvSpPr/>
          <p:nvPr/>
        </p:nvSpPr>
        <p:spPr>
          <a:xfrm>
            <a:off x="2051050" y="2066925"/>
            <a:ext cx="2166938" cy="769938"/>
          </a:xfrm>
          <a:prstGeom prst="rect">
            <a:avLst/>
          </a:prstGeom>
          <a:noFill/>
          <a:ln w="9525">
            <a:noFill/>
          </a:ln>
        </p:spPr>
        <p:txBody>
          <a:bodyPr wrap="none">
            <a:spAutoFit/>
          </a:bodyPr>
          <a:p>
            <a:pPr algn="ctr"/>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1</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sp>
        <p:nvSpPr>
          <p:cNvPr id="8195" name="矩形 13">
            <a:hlinkClick r:id="rId2" action="ppaction://hlinksldjump"/>
          </p:cNvPr>
          <p:cNvSpPr/>
          <p:nvPr/>
        </p:nvSpPr>
        <p:spPr>
          <a:xfrm>
            <a:off x="4859338" y="2066925"/>
            <a:ext cx="2166937" cy="769938"/>
          </a:xfrm>
          <a:prstGeom prst="rect">
            <a:avLst/>
          </a:prstGeom>
          <a:noFill/>
          <a:ln w="9525">
            <a:noFill/>
          </a:ln>
        </p:spPr>
        <p:txBody>
          <a:bodyPr wrap="none">
            <a:spAutoFit/>
          </a:bodyPr>
          <a:p>
            <a:pPr algn="ctr"/>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2</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框 11"/>
          <p:cNvSpPr txBox="1"/>
          <p:nvPr/>
        </p:nvSpPr>
        <p:spPr>
          <a:xfrm>
            <a:off x="3635375" y="15875"/>
            <a:ext cx="2163763" cy="603250"/>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复习导入</a:t>
            </a:r>
            <a:endParaRPr lang="en-US" altLang="zh-CN" sz="3200" b="1" dirty="0">
              <a:latin typeface="黑体" panose="02010609060101010101" pitchFamily="49" charset="-122"/>
              <a:ea typeface="黑体" panose="02010609060101010101" pitchFamily="49" charset="-122"/>
            </a:endParaRPr>
          </a:p>
        </p:txBody>
      </p:sp>
      <p:sp>
        <p:nvSpPr>
          <p:cNvPr id="21507" name="文本框 11"/>
          <p:cNvSpPr txBox="1"/>
          <p:nvPr/>
        </p:nvSpPr>
        <p:spPr>
          <a:xfrm>
            <a:off x="503238" y="1563688"/>
            <a:ext cx="8137525" cy="6683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600" b="1" dirty="0">
                <a:latin typeface="楷体" panose="02010609060101010101" pitchFamily="49" charset="-122"/>
                <a:ea typeface="楷体" panose="02010609060101010101" pitchFamily="49" charset="-122"/>
              </a:rPr>
              <a:t>听写本课词语。对照课本，检查改错。</a:t>
            </a:r>
            <a:endParaRPr lang="en-US" altLang="zh-CN" sz="3600" b="1" dirty="0">
              <a:latin typeface="楷体" panose="02010609060101010101" pitchFamily="49" charset="-122"/>
              <a:ea typeface="楷体" panose="02010609060101010101" pitchFamily="49" charset="-122"/>
            </a:endParaRPr>
          </a:p>
        </p:txBody>
      </p:sp>
      <p:sp>
        <p:nvSpPr>
          <p:cNvPr id="6" name="文本框 11"/>
          <p:cNvSpPr txBox="1"/>
          <p:nvPr/>
        </p:nvSpPr>
        <p:spPr>
          <a:xfrm>
            <a:off x="504825" y="2643188"/>
            <a:ext cx="8135938" cy="669925"/>
          </a:xfrm>
          <a:prstGeom prst="rect">
            <a:avLst/>
          </a:prstGeom>
          <a:noFill/>
          <a:ln w="9525">
            <a:noFill/>
          </a:ln>
        </p:spPr>
        <p:txBody>
          <a:bodyPr>
            <a:spAutoFit/>
          </a:bodyPr>
          <a:p>
            <a:pPr marL="514350" indent="-514350" eaLnBrk="1" hangingPunct="1">
              <a:lnSpc>
                <a:spcPct val="120000"/>
              </a:lnSpc>
              <a:buFont typeface="Wingdings" panose="05000000000000000000" pitchFamily="2" charset="2"/>
              <a:buChar char="Ø"/>
            </a:pPr>
            <a:r>
              <a:rPr lang="zh-CN" altLang="en-US" sz="3600" b="1" dirty="0">
                <a:latin typeface="楷体" panose="02010609060101010101" pitchFamily="49" charset="-122"/>
                <a:ea typeface="楷体" panose="02010609060101010101" pitchFamily="49" charset="-122"/>
              </a:rPr>
              <a:t>默读课文，回忆课文主要内容。</a:t>
            </a:r>
            <a:endParaRPr lang="en-US" altLang="zh-CN" sz="36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框 11"/>
          <p:cNvSpPr txBox="1"/>
          <p:nvPr/>
        </p:nvSpPr>
        <p:spPr>
          <a:xfrm>
            <a:off x="3651250" y="-6350"/>
            <a:ext cx="2163763" cy="603250"/>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品词析句</a:t>
            </a:r>
            <a:endParaRPr lang="en-US" altLang="zh-CN" sz="3200" b="1" dirty="0">
              <a:latin typeface="黑体" panose="02010609060101010101" pitchFamily="49" charset="-122"/>
              <a:ea typeface="黑体" panose="02010609060101010101" pitchFamily="49" charset="-122"/>
            </a:endParaRPr>
          </a:p>
        </p:txBody>
      </p:sp>
      <p:sp>
        <p:nvSpPr>
          <p:cNvPr id="6" name="文本框 11"/>
          <p:cNvSpPr txBox="1"/>
          <p:nvPr/>
        </p:nvSpPr>
        <p:spPr>
          <a:xfrm>
            <a:off x="900113" y="1563688"/>
            <a:ext cx="7667625" cy="2308225"/>
          </a:xfrm>
          <a:prstGeom prst="rect">
            <a:avLst/>
          </a:prstGeom>
          <a:noFill/>
          <a:ln w="9525">
            <a:noFill/>
          </a:ln>
        </p:spPr>
        <p:txBody>
          <a:bodyPr>
            <a:spAutoFit/>
          </a:bodyPr>
          <a:p>
            <a:pPr marL="457200" indent="-457200" eaLnBrk="1" hangingPunct="1">
              <a:lnSpc>
                <a:spcPct val="15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快速阅读“被捕前”部分，找出李大钊说的两句话，反复读，在读中品味词语所包含的意思。</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1"/>
          <p:cNvSpPr txBox="1"/>
          <p:nvPr/>
        </p:nvSpPr>
        <p:spPr>
          <a:xfrm>
            <a:off x="539750" y="627063"/>
            <a:ext cx="8064500" cy="3670300"/>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对“你小孩子家知道什么！”中“知道什么”正确的理解是（    ）。</a:t>
            </a:r>
            <a:endParaRPr lang="zh-CN" altLang="en-US" sz="3200" b="1" dirty="0">
              <a:latin typeface="宋体" panose="02010600030101010101" pitchFamily="2" charset="-122"/>
            </a:endParaRPr>
          </a:p>
          <a:p>
            <a:pPr eaLnBrk="1" hangingPunct="1">
              <a:lnSpc>
                <a:spcPct val="150000"/>
              </a:lnSpc>
            </a:pPr>
            <a:r>
              <a:rPr lang="en-US" altLang="zh-CN" sz="3200" b="1" dirty="0">
                <a:latin typeface="宋体" panose="02010600030101010101" pitchFamily="2" charset="-122"/>
              </a:rPr>
              <a:t>    A.</a:t>
            </a:r>
            <a:r>
              <a:rPr lang="zh-CN" altLang="en-US" sz="3200" b="1" dirty="0">
                <a:latin typeface="宋体" panose="02010600030101010101" pitchFamily="2" charset="-122"/>
              </a:rPr>
              <a:t>小孩你什么都不知道</a:t>
            </a:r>
            <a:endParaRPr lang="en-US" altLang="zh-CN" sz="3200" b="1" dirty="0">
              <a:latin typeface="宋体" panose="02010600030101010101" pitchFamily="2" charset="-122"/>
            </a:endParaRPr>
          </a:p>
          <a:p>
            <a:pPr eaLnBrk="1" hangingPunct="1">
              <a:lnSpc>
                <a:spcPct val="150000"/>
              </a:lnSpc>
            </a:pPr>
            <a:r>
              <a:rPr lang="en-US" altLang="zh-CN" sz="3200" b="1" dirty="0">
                <a:latin typeface="宋体" panose="02010600030101010101" pitchFamily="2" charset="-122"/>
              </a:rPr>
              <a:t>    B.</a:t>
            </a:r>
            <a:r>
              <a:rPr lang="zh-CN" altLang="en-US" sz="3200" b="1" dirty="0">
                <a:latin typeface="宋体" panose="02010600030101010101" pitchFamily="2" charset="-122"/>
              </a:rPr>
              <a:t>小孩子你知道的不多</a:t>
            </a:r>
            <a:endParaRPr lang="en-US" altLang="zh-CN" sz="3200" b="1" dirty="0">
              <a:latin typeface="宋体" panose="02010600030101010101" pitchFamily="2" charset="-122"/>
            </a:endParaRPr>
          </a:p>
          <a:p>
            <a:pPr eaLnBrk="1" hangingPunct="1">
              <a:lnSpc>
                <a:spcPct val="150000"/>
              </a:lnSpc>
            </a:pPr>
            <a:r>
              <a:rPr lang="en-US" altLang="zh-CN" sz="3200" b="1" dirty="0">
                <a:latin typeface="宋体" panose="02010600030101010101" pitchFamily="2" charset="-122"/>
              </a:rPr>
              <a:t>    C.</a:t>
            </a:r>
            <a:r>
              <a:rPr lang="zh-CN" altLang="en-US" sz="3200" b="1" dirty="0">
                <a:latin typeface="宋体" panose="02010600030101010101" pitchFamily="2" charset="-122"/>
              </a:rPr>
              <a:t>小孩子你不应该知道</a:t>
            </a:r>
            <a:endParaRPr lang="en-US" altLang="zh-CN" sz="32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1"/>
          <p:cNvSpPr txBox="1"/>
          <p:nvPr/>
        </p:nvSpPr>
        <p:spPr>
          <a:xfrm>
            <a:off x="684213" y="950913"/>
            <a:ext cx="8064500" cy="3046412"/>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父亲坚决地对母亲说：“不是常对你说吗？我是不能轻易离开北京的。你要知道现在是什么时候，这里的工作多么重要。我哪能离开呢？”</a:t>
            </a:r>
            <a:endParaRPr lang="en-US" altLang="zh-CN" sz="3200" b="1" dirty="0">
              <a:latin typeface="宋体" panose="02010600030101010101" pitchFamily="2" charset="-122"/>
            </a:endParaRPr>
          </a:p>
        </p:txBody>
      </p:sp>
      <p:cxnSp>
        <p:nvCxnSpPr>
          <p:cNvPr id="4" name="直接连接符 3"/>
          <p:cNvCxnSpPr/>
          <p:nvPr/>
        </p:nvCxnSpPr>
        <p:spPr>
          <a:xfrm>
            <a:off x="2384425" y="1655763"/>
            <a:ext cx="865188"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5" name="直接连接符 4"/>
          <p:cNvCxnSpPr/>
          <p:nvPr/>
        </p:nvCxnSpPr>
        <p:spPr>
          <a:xfrm>
            <a:off x="6848475" y="1644650"/>
            <a:ext cx="487363"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6" name="直接连接符 5"/>
          <p:cNvCxnSpPr/>
          <p:nvPr/>
        </p:nvCxnSpPr>
        <p:spPr>
          <a:xfrm>
            <a:off x="3203575" y="2371725"/>
            <a:ext cx="863600"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7" name="直接连接符 6"/>
          <p:cNvCxnSpPr/>
          <p:nvPr/>
        </p:nvCxnSpPr>
        <p:spPr>
          <a:xfrm>
            <a:off x="1603375" y="3111500"/>
            <a:ext cx="1684338" cy="0"/>
          </a:xfrm>
          <a:prstGeom prst="line">
            <a:avLst/>
          </a:prstGeom>
        </p:spPr>
        <p:style>
          <a:lnRef idx="3">
            <a:schemeClr val="accent6"/>
          </a:lnRef>
          <a:fillRef idx="0">
            <a:schemeClr val="accent6"/>
          </a:fillRef>
          <a:effectRef idx="2">
            <a:schemeClr val="accent6"/>
          </a:effectRef>
          <a:fontRef idx="minor">
            <a:schemeClr val="tx1"/>
          </a:fontRef>
        </p:style>
      </p:cxnSp>
      <p:sp>
        <p:nvSpPr>
          <p:cNvPr id="8" name="文本框 11"/>
          <p:cNvSpPr txBox="1"/>
          <p:nvPr/>
        </p:nvSpPr>
        <p:spPr>
          <a:xfrm>
            <a:off x="684213" y="398463"/>
            <a:ext cx="7667625" cy="6826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说说从这些词语中你体会到了什么？</a:t>
            </a:r>
            <a:endParaRPr lang="en-US" altLang="zh-CN" sz="3200" b="1" dirty="0">
              <a:latin typeface="楷体" panose="02010609060101010101" pitchFamily="49" charset="-122"/>
              <a:ea typeface="楷体" panose="02010609060101010101" pitchFamily="49" charset="-122"/>
            </a:endParaRPr>
          </a:p>
        </p:txBody>
      </p:sp>
      <p:sp>
        <p:nvSpPr>
          <p:cNvPr id="9" name="文本框 11"/>
          <p:cNvSpPr txBox="1"/>
          <p:nvPr/>
        </p:nvSpPr>
        <p:spPr>
          <a:xfrm>
            <a:off x="971550" y="3970338"/>
            <a:ext cx="7669213" cy="668337"/>
          </a:xfrm>
          <a:prstGeom prst="rect">
            <a:avLst/>
          </a:prstGeom>
          <a:noFill/>
          <a:ln w="9525">
            <a:noFill/>
          </a:ln>
        </p:spPr>
        <p:txBody>
          <a:bodyPr>
            <a:spAutoFit/>
          </a:bodyPr>
          <a:p>
            <a:pPr algn="ctr" eaLnBrk="1" hangingPunct="1">
              <a:lnSpc>
                <a:spcPct val="120000"/>
              </a:lnSpc>
            </a:pPr>
            <a:r>
              <a:rPr lang="zh-CN" altLang="en-US" sz="3600" b="1" dirty="0">
                <a:solidFill>
                  <a:srgbClr val="0000FF"/>
                </a:solidFill>
                <a:latin typeface="楷体" panose="02010609060101010101" pitchFamily="49" charset="-122"/>
                <a:ea typeface="楷体" panose="02010609060101010101" pitchFamily="49" charset="-122"/>
              </a:rPr>
              <a:t>父亲的坚决无私和大无畏精神。</a:t>
            </a:r>
            <a:endParaRPr lang="en-US" altLang="zh-CN"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1"/>
          <p:cNvSpPr txBox="1"/>
          <p:nvPr/>
        </p:nvSpPr>
        <p:spPr>
          <a:xfrm>
            <a:off x="1042988" y="555625"/>
            <a:ext cx="4319587" cy="830263"/>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我哪能离开呢？</a:t>
            </a:r>
            <a:endParaRPr lang="en-US" altLang="zh-CN" sz="3200" b="1" dirty="0">
              <a:latin typeface="宋体" panose="02010600030101010101" pitchFamily="2" charset="-122"/>
            </a:endParaRPr>
          </a:p>
        </p:txBody>
      </p:sp>
      <p:sp>
        <p:nvSpPr>
          <p:cNvPr id="3" name="文本框 11"/>
          <p:cNvSpPr txBox="1"/>
          <p:nvPr/>
        </p:nvSpPr>
        <p:spPr>
          <a:xfrm>
            <a:off x="1042988" y="1563688"/>
            <a:ext cx="7667625" cy="60483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谁能把这句话换种说法，保持意思不变。</a:t>
            </a:r>
            <a:endParaRPr lang="en-US" altLang="zh-CN" sz="32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5167313" y="2381250"/>
            <a:ext cx="1393825" cy="1858963"/>
          </a:xfrm>
          <a:prstGeom prst="rect">
            <a:avLst/>
          </a:prstGeom>
          <a:noFill/>
          <a:ln w="9525">
            <a:noFill/>
          </a:ln>
        </p:spPr>
      </p:pic>
      <p:pic>
        <p:nvPicPr>
          <p:cNvPr id="9" name="图片 8"/>
          <p:cNvPicPr>
            <a:picLocks noChangeAspect="1"/>
          </p:cNvPicPr>
          <p:nvPr/>
        </p:nvPicPr>
        <p:blipFill>
          <a:blip r:embed="rId2"/>
          <a:stretch>
            <a:fillRect/>
          </a:stretch>
        </p:blipFill>
        <p:spPr>
          <a:xfrm>
            <a:off x="2770188" y="2592388"/>
            <a:ext cx="1477962" cy="17462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11"/>
          <p:cNvSpPr txBox="1"/>
          <p:nvPr/>
        </p:nvSpPr>
        <p:spPr>
          <a:xfrm>
            <a:off x="900113" y="1347788"/>
            <a:ext cx="7343775" cy="2192337"/>
          </a:xfrm>
          <a:prstGeom prst="rect">
            <a:avLst/>
          </a:prstGeom>
          <a:noFill/>
          <a:ln w="9525">
            <a:noFill/>
          </a:ln>
        </p:spPr>
        <p:txBody>
          <a:bodyPr>
            <a:spAutoFit/>
          </a:bodyPr>
          <a:p>
            <a:pPr marL="457200" indent="-457200" eaLnBrk="1" hangingPunct="1">
              <a:lnSpc>
                <a:spcPct val="15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快速阅读“被捕时”部分，找出描写人物神态的句子，从中领悟人物的思想感情。</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1"/>
          <p:cNvSpPr txBox="1">
            <a:spLocks noChangeArrowheads="1"/>
          </p:cNvSpPr>
          <p:nvPr/>
        </p:nvSpPr>
        <p:spPr bwMode="auto">
          <a:xfrm>
            <a:off x="755650" y="928688"/>
            <a:ext cx="7848600" cy="715963"/>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父亲不慌不忙地</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向外走去</a:t>
            </a: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cxnSp>
        <p:nvCxnSpPr>
          <p:cNvPr id="4" name="直接连接符 3"/>
          <p:cNvCxnSpPr/>
          <p:nvPr/>
        </p:nvCxnSpPr>
        <p:spPr>
          <a:xfrm>
            <a:off x="2454275" y="1668463"/>
            <a:ext cx="1682750" cy="0"/>
          </a:xfrm>
          <a:prstGeom prst="line">
            <a:avLst/>
          </a:prstGeom>
        </p:spPr>
        <p:style>
          <a:lnRef idx="3">
            <a:schemeClr val="accent6"/>
          </a:lnRef>
          <a:fillRef idx="0">
            <a:schemeClr val="accent6"/>
          </a:fillRef>
          <a:effectRef idx="2">
            <a:schemeClr val="accent6"/>
          </a:effectRef>
          <a:fontRef idx="minor">
            <a:schemeClr val="tx1"/>
          </a:fontRef>
        </p:style>
      </p:cxnSp>
      <p:sp>
        <p:nvSpPr>
          <p:cNvPr id="9" name="文本框 11"/>
          <p:cNvSpPr txBox="1"/>
          <p:nvPr/>
        </p:nvSpPr>
        <p:spPr>
          <a:xfrm>
            <a:off x="809625" y="1995488"/>
            <a:ext cx="7667625" cy="1787525"/>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    “不慌不忙”不仅让我们看到了李大钊早已将生死置之度外的革命精神，更与敌人的来势汹汹形成强烈对比。</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1"/>
          <p:cNvSpPr txBox="1"/>
          <p:nvPr/>
        </p:nvSpPr>
        <p:spPr>
          <a:xfrm>
            <a:off x="684213" y="842963"/>
            <a:ext cx="7848600" cy="1454150"/>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父亲保持着他那惯有的严峻态度，没有向他们讲任何道理。</a:t>
            </a:r>
            <a:endParaRPr lang="en-US" altLang="zh-CN" sz="3200" b="1" dirty="0">
              <a:latin typeface="宋体" panose="02010600030101010101" pitchFamily="2" charset="-122"/>
            </a:endParaRPr>
          </a:p>
        </p:txBody>
      </p:sp>
      <p:cxnSp>
        <p:nvCxnSpPr>
          <p:cNvPr id="4" name="直接连接符 3"/>
          <p:cNvCxnSpPr/>
          <p:nvPr/>
        </p:nvCxnSpPr>
        <p:spPr>
          <a:xfrm>
            <a:off x="4430713" y="1562100"/>
            <a:ext cx="863600" cy="0"/>
          </a:xfrm>
          <a:prstGeom prst="line">
            <a:avLst/>
          </a:prstGeom>
        </p:spPr>
        <p:style>
          <a:lnRef idx="3">
            <a:schemeClr val="accent6"/>
          </a:lnRef>
          <a:fillRef idx="0">
            <a:schemeClr val="accent6"/>
          </a:fillRef>
          <a:effectRef idx="2">
            <a:schemeClr val="accent6"/>
          </a:effectRef>
          <a:fontRef idx="minor">
            <a:schemeClr val="tx1"/>
          </a:fontRef>
        </p:style>
      </p:cxnSp>
      <p:sp>
        <p:nvSpPr>
          <p:cNvPr id="9" name="文本框 11"/>
          <p:cNvSpPr txBox="1"/>
          <p:nvPr/>
        </p:nvSpPr>
        <p:spPr>
          <a:xfrm>
            <a:off x="738188" y="2643188"/>
            <a:ext cx="7667625" cy="1196975"/>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    从“惯有”一词，体会到李大钊处变不惊，把生死置之度外的伟大精神。</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11"/>
          <p:cNvSpPr txBox="1"/>
          <p:nvPr/>
        </p:nvSpPr>
        <p:spPr>
          <a:xfrm>
            <a:off x="755650" y="785813"/>
            <a:ext cx="7848600" cy="2192337"/>
          </a:xfrm>
          <a:prstGeom prst="rect">
            <a:avLst/>
          </a:prstGeom>
          <a:noFill/>
          <a:ln w="9525">
            <a:noFill/>
          </a:ln>
        </p:spPr>
        <p:txBody>
          <a:bodyPr>
            <a:spAutoFit/>
          </a:bodyPr>
          <a:p>
            <a:pPr marL="457200" indent="-457200" eaLnBrk="1" hangingPunct="1">
              <a:lnSpc>
                <a:spcPct val="15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再读文章“被捕前”“被捕时”两部分内容，说说这两部分采用了什么样的描写手法，说说这样写有什么好处。</a:t>
            </a:r>
            <a:endParaRPr lang="en-US" altLang="zh-CN" sz="3200" b="1" dirty="0">
              <a:latin typeface="楷体" panose="02010609060101010101" pitchFamily="49" charset="-122"/>
              <a:ea typeface="楷体" panose="02010609060101010101" pitchFamily="49" charset="-122"/>
            </a:endParaRPr>
          </a:p>
        </p:txBody>
      </p:sp>
      <p:sp>
        <p:nvSpPr>
          <p:cNvPr id="4" name="文本框 11"/>
          <p:cNvSpPr txBox="1"/>
          <p:nvPr/>
        </p:nvSpPr>
        <p:spPr>
          <a:xfrm>
            <a:off x="3276600" y="3076575"/>
            <a:ext cx="2447925" cy="1143000"/>
          </a:xfrm>
          <a:prstGeom prst="rect">
            <a:avLst/>
          </a:prstGeom>
          <a:noFill/>
          <a:ln w="9525">
            <a:noFill/>
          </a:ln>
        </p:spPr>
        <p:txBody>
          <a:bodyPr>
            <a:spAutoFit/>
          </a:bodyPr>
          <a:p>
            <a:pPr algn="ctr" eaLnBrk="1" hangingPunct="1">
              <a:lnSpc>
                <a:spcPct val="150000"/>
              </a:lnSpc>
            </a:pPr>
            <a:r>
              <a:rPr lang="zh-CN" altLang="en-US" sz="5400" b="1" dirty="0">
                <a:solidFill>
                  <a:srgbClr val="0000FF"/>
                </a:solidFill>
                <a:latin typeface="楷体" panose="02010609060101010101" pitchFamily="49" charset="-122"/>
                <a:ea typeface="楷体" panose="02010609060101010101" pitchFamily="49" charset="-122"/>
              </a:rPr>
              <a:t>对 比</a:t>
            </a:r>
            <a:endParaRPr lang="zh-CN" altLang="en-US" sz="54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1"/>
          <p:cNvSpPr txBox="1"/>
          <p:nvPr/>
        </p:nvSpPr>
        <p:spPr>
          <a:xfrm>
            <a:off x="684213" y="911225"/>
            <a:ext cx="8135937" cy="2930525"/>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我总爱向父亲问许多幼稚可笑的问题。他不论多忙，对我的问题总是很感兴趣，总是耐心地讲给我听。这一次不知道为什么，父亲竟这样含糊地回答我。</a:t>
            </a:r>
            <a:endParaRPr lang="en-US" altLang="zh-CN" sz="3200" b="1" dirty="0">
              <a:latin typeface="宋体" panose="02010600030101010101" pitchFamily="2" charset="-122"/>
            </a:endParaRPr>
          </a:p>
        </p:txBody>
      </p:sp>
      <p:cxnSp>
        <p:nvCxnSpPr>
          <p:cNvPr id="6" name="直接连接符 5"/>
          <p:cNvCxnSpPr/>
          <p:nvPr/>
        </p:nvCxnSpPr>
        <p:spPr>
          <a:xfrm>
            <a:off x="1154113" y="3065463"/>
            <a:ext cx="863600"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7" name="直接连接符 6"/>
          <p:cNvCxnSpPr/>
          <p:nvPr/>
        </p:nvCxnSpPr>
        <p:spPr>
          <a:xfrm>
            <a:off x="2843213" y="3808413"/>
            <a:ext cx="865188" cy="0"/>
          </a:xfrm>
          <a:prstGeom prst="line">
            <a:avLst/>
          </a:prstGeom>
        </p:spPr>
        <p:style>
          <a:lnRef idx="3">
            <a:schemeClr val="accent6"/>
          </a:lnRef>
          <a:fillRef idx="0">
            <a:schemeClr val="accent6"/>
          </a:fillRef>
          <a:effectRef idx="2">
            <a:schemeClr val="accent6"/>
          </a:effectRef>
          <a:fontRef idx="minor">
            <a:schemeClr val="tx1"/>
          </a:fontRef>
        </p:style>
      </p:cxnSp>
      <p:sp>
        <p:nvSpPr>
          <p:cNvPr id="8" name="文本框 11"/>
          <p:cNvSpPr txBox="1"/>
          <p:nvPr/>
        </p:nvSpPr>
        <p:spPr>
          <a:xfrm>
            <a:off x="717550" y="3890963"/>
            <a:ext cx="7667625" cy="604837"/>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父亲烧文件“我”提出问题时的态度。</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10" name="文本框 11"/>
          <p:cNvSpPr txBox="1"/>
          <p:nvPr/>
        </p:nvSpPr>
        <p:spPr>
          <a:xfrm>
            <a:off x="738188" y="339725"/>
            <a:ext cx="7667625" cy="604838"/>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父亲平时对“我”提问的态度。</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矩形 13">
            <a:hlinkClick r:id="" action="ppaction://noaction"/>
          </p:cNvPr>
          <p:cNvSpPr/>
          <p:nvPr/>
        </p:nvSpPr>
        <p:spPr>
          <a:xfrm>
            <a:off x="3563938" y="2066925"/>
            <a:ext cx="2165350" cy="769938"/>
          </a:xfrm>
          <a:prstGeom prst="rect">
            <a:avLst/>
          </a:prstGeom>
          <a:noFill/>
          <a:ln w="9525">
            <a:noFill/>
          </a:ln>
        </p:spPr>
        <p:txBody>
          <a:bodyPr wrap="none">
            <a:spAutoFit/>
          </a:bodyPr>
          <a:p>
            <a:pPr algn="ctr"/>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1</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11"/>
          <p:cNvSpPr txBox="1"/>
          <p:nvPr/>
        </p:nvSpPr>
        <p:spPr>
          <a:xfrm>
            <a:off x="827088" y="1058863"/>
            <a:ext cx="7669212" cy="2517775"/>
          </a:xfrm>
          <a:prstGeom prst="rect">
            <a:avLst/>
          </a:prstGeom>
          <a:noFill/>
          <a:ln w="9525">
            <a:noFill/>
          </a:ln>
        </p:spPr>
        <p:txBody>
          <a:bodyPr>
            <a:spAutoFit/>
          </a:bodyPr>
          <a:p>
            <a:pPr eaLnBrk="1" hangingPunct="1">
              <a:lnSpc>
                <a:spcPct val="150000"/>
              </a:lnSpc>
              <a:spcBef>
                <a:spcPts val="1200"/>
              </a:spcBef>
            </a:pPr>
            <a:r>
              <a:rPr lang="zh-CN" altLang="en-US" sz="3200" b="1" dirty="0">
                <a:solidFill>
                  <a:srgbClr val="0000FF"/>
                </a:solidFill>
                <a:latin typeface="黑体" panose="02010609060101010101" pitchFamily="49" charset="-122"/>
                <a:ea typeface="黑体" panose="02010609060101010101" pitchFamily="49" charset="-122"/>
              </a:rPr>
              <a:t>前后态度的对比：</a:t>
            </a:r>
            <a:endParaRPr lang="zh-CN" altLang="en-US" sz="3200" b="1" dirty="0">
              <a:solidFill>
                <a:srgbClr val="0000FF"/>
              </a:solidFill>
              <a:latin typeface="黑体" panose="02010609060101010101" pitchFamily="49" charset="-122"/>
              <a:ea typeface="黑体" panose="02010609060101010101" pitchFamily="49" charset="-122"/>
            </a:endParaRPr>
          </a:p>
          <a:p>
            <a:pPr eaLnBrk="1" hangingPunct="1">
              <a:lnSpc>
                <a:spcPct val="150000"/>
              </a:lnSpc>
              <a:spcBef>
                <a:spcPts val="1200"/>
              </a:spcBef>
            </a:pPr>
            <a:r>
              <a:rPr lang="zh-CN" altLang="en-US" sz="32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父亲前后态度的不同，有力地突出了父亲</a:t>
            </a:r>
            <a:r>
              <a:rPr lang="zh-CN" altLang="en-US" sz="3600" b="1" dirty="0">
                <a:solidFill>
                  <a:srgbClr val="0000FF"/>
                </a:solidFill>
                <a:latin typeface="楷体" panose="02010609060101010101" pitchFamily="49" charset="-122"/>
                <a:ea typeface="楷体" panose="02010609060101010101" pitchFamily="49" charset="-122"/>
              </a:rPr>
              <a:t>忠于革命的精神</a:t>
            </a:r>
            <a:r>
              <a:rPr lang="zh-CN" altLang="en-US" sz="36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charRg st="9" end="40"/>
                                            </p:txEl>
                                          </p:spTgt>
                                        </p:tgtEl>
                                        <p:attrNameLst>
                                          <p:attrName>style.visibility</p:attrName>
                                        </p:attrNameLst>
                                      </p:cBhvr>
                                      <p:to>
                                        <p:strVal val="visible"/>
                                      </p:to>
                                    </p:set>
                                    <p:animEffect transition="in" filter="barn(inVertical)">
                                      <p:cBhvr>
                                        <p:cTn id="7" dur="500"/>
                                        <p:tgtEl>
                                          <p:spTgt spid="9">
                                            <p:txEl>
                                              <p:charRg st="9"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1"/>
          <p:cNvSpPr txBox="1"/>
          <p:nvPr/>
        </p:nvSpPr>
        <p:spPr>
          <a:xfrm>
            <a:off x="611188" y="987425"/>
            <a:ext cx="8137525" cy="830263"/>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“什么？爹！”我瞪着眼睛问父亲。</a:t>
            </a:r>
            <a:endParaRPr lang="en-US" altLang="zh-CN" sz="3200" b="1" dirty="0">
              <a:latin typeface="宋体" panose="02010600030101010101" pitchFamily="2" charset="-122"/>
            </a:endParaRPr>
          </a:p>
        </p:txBody>
      </p:sp>
      <p:sp>
        <p:nvSpPr>
          <p:cNvPr id="9" name="文本框 11"/>
          <p:cNvSpPr txBox="1"/>
          <p:nvPr/>
        </p:nvSpPr>
        <p:spPr>
          <a:xfrm>
            <a:off x="611188" y="2159000"/>
            <a:ext cx="8137525" cy="1454150"/>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父亲不慌不忙地从抽屉里取出一支闪亮的小手枪，就往外走。</a:t>
            </a:r>
            <a:endParaRPr lang="en-US" altLang="zh-CN" sz="3200" b="1" dirty="0">
              <a:latin typeface="宋体" panose="02010600030101010101" pitchFamily="2" charset="-122"/>
            </a:endParaRPr>
          </a:p>
        </p:txBody>
      </p:sp>
      <p:cxnSp>
        <p:nvCxnSpPr>
          <p:cNvPr id="6" name="直接连接符 5"/>
          <p:cNvCxnSpPr/>
          <p:nvPr/>
        </p:nvCxnSpPr>
        <p:spPr>
          <a:xfrm>
            <a:off x="4738688" y="1703388"/>
            <a:ext cx="1682750"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7" name="直接连接符 6"/>
          <p:cNvCxnSpPr/>
          <p:nvPr/>
        </p:nvCxnSpPr>
        <p:spPr>
          <a:xfrm>
            <a:off x="2303463" y="2867025"/>
            <a:ext cx="1684338" cy="0"/>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1"/>
          <p:cNvSpPr txBox="1"/>
          <p:nvPr/>
        </p:nvSpPr>
        <p:spPr>
          <a:xfrm>
            <a:off x="611188" y="555625"/>
            <a:ext cx="8135937" cy="1454150"/>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我的心剧烈地跳动起来，用恐怖的眼光瞅了瞅父亲。</a:t>
            </a:r>
            <a:endParaRPr lang="en-US" altLang="zh-CN" sz="3200" b="1" dirty="0">
              <a:latin typeface="宋体" panose="02010600030101010101" pitchFamily="2" charset="-122"/>
            </a:endParaRPr>
          </a:p>
        </p:txBody>
      </p:sp>
      <p:sp>
        <p:nvSpPr>
          <p:cNvPr id="8" name="文本框 11"/>
          <p:cNvSpPr txBox="1"/>
          <p:nvPr/>
        </p:nvSpPr>
        <p:spPr>
          <a:xfrm>
            <a:off x="936625" y="3705225"/>
            <a:ext cx="7669213" cy="604838"/>
          </a:xfrm>
          <a:prstGeom prst="rect">
            <a:avLst/>
          </a:prstGeom>
          <a:noFill/>
          <a:ln w="9525">
            <a:noFill/>
          </a:ln>
        </p:spPr>
        <p:txBody>
          <a:bodyPr>
            <a:spAutoFit/>
          </a:bodyPr>
          <a:p>
            <a:pPr algn="ctr" eaLnBrk="1" hangingPunct="1">
              <a:lnSpc>
                <a:spcPct val="120000"/>
              </a:lnSpc>
            </a:pPr>
            <a:r>
              <a:rPr lang="zh-CN" altLang="en-US" sz="3200" b="1" dirty="0">
                <a:solidFill>
                  <a:srgbClr val="0000FF"/>
                </a:solidFill>
                <a:latin typeface="黑体" panose="02010609060101010101" pitchFamily="49" charset="-122"/>
                <a:ea typeface="黑体" panose="02010609060101010101" pitchFamily="49" charset="-122"/>
              </a:rPr>
              <a:t>面对敌人</a:t>
            </a:r>
            <a:r>
              <a:rPr lang="en-US" altLang="zh-CN" sz="3200" b="1" dirty="0">
                <a:solidFill>
                  <a:srgbClr val="0000FF"/>
                </a:solidFill>
                <a:latin typeface="黑体" panose="02010609060101010101" pitchFamily="49" charset="-122"/>
                <a:ea typeface="黑体" panose="02010609060101010101" pitchFamily="49" charset="-122"/>
              </a:rPr>
              <a:t>,“</a:t>
            </a:r>
            <a:r>
              <a:rPr lang="zh-CN" altLang="en-US" sz="3200" b="1" dirty="0">
                <a:solidFill>
                  <a:srgbClr val="0000FF"/>
                </a:solidFill>
                <a:latin typeface="黑体" panose="02010609060101010101" pitchFamily="49" charset="-122"/>
                <a:ea typeface="黑体" panose="02010609060101010101" pitchFamily="49" charset="-122"/>
              </a:rPr>
              <a:t>我”与父亲的态度对比。</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9" name="文本框 11"/>
          <p:cNvSpPr txBox="1"/>
          <p:nvPr/>
        </p:nvSpPr>
        <p:spPr>
          <a:xfrm>
            <a:off x="595313" y="1962150"/>
            <a:ext cx="8137525" cy="1454150"/>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父亲保持着他那惯有的严峻态度，没有向他们讲任何道理。</a:t>
            </a:r>
            <a:endParaRPr lang="en-US" altLang="zh-CN" sz="3200" b="1" dirty="0">
              <a:latin typeface="宋体" panose="02010600030101010101" pitchFamily="2" charset="-122"/>
            </a:endParaRPr>
          </a:p>
        </p:txBody>
      </p:sp>
      <p:cxnSp>
        <p:nvCxnSpPr>
          <p:cNvPr id="6" name="直接连接符 5"/>
          <p:cNvCxnSpPr/>
          <p:nvPr/>
        </p:nvCxnSpPr>
        <p:spPr>
          <a:xfrm>
            <a:off x="6410325" y="1262063"/>
            <a:ext cx="863600"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7" name="直接连接符 6"/>
          <p:cNvCxnSpPr/>
          <p:nvPr/>
        </p:nvCxnSpPr>
        <p:spPr>
          <a:xfrm>
            <a:off x="4338638" y="2689225"/>
            <a:ext cx="2982913" cy="0"/>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框 11"/>
          <p:cNvSpPr txBox="1"/>
          <p:nvPr/>
        </p:nvSpPr>
        <p:spPr>
          <a:xfrm>
            <a:off x="539750" y="1419225"/>
            <a:ext cx="8064500" cy="1624013"/>
          </a:xfrm>
          <a:prstGeom prst="rect">
            <a:avLst/>
          </a:prstGeom>
          <a:noFill/>
          <a:ln w="9525">
            <a:noFill/>
          </a:ln>
        </p:spPr>
        <p:txBody>
          <a:bodyPr>
            <a:spAutoFit/>
          </a:bodyPr>
          <a:p>
            <a:pPr eaLnBrk="1" hangingPunct="1">
              <a:lnSpc>
                <a:spcPct val="150000"/>
              </a:lnSpc>
              <a:spcBef>
                <a:spcPts val="1200"/>
              </a:spcBef>
            </a:pPr>
            <a:r>
              <a:rPr lang="zh-CN" altLang="en-US" sz="3600" b="1" dirty="0">
                <a:latin typeface="楷体" panose="02010609060101010101" pitchFamily="49" charset="-122"/>
                <a:ea typeface="楷体" panose="02010609060101010101" pitchFamily="49" charset="-122"/>
              </a:rPr>
              <a:t>    通过这样的对比描写，我还认识了一个</a:t>
            </a:r>
            <a:r>
              <a:rPr lang="en-US" altLang="zh-CN" sz="3600" b="1" dirty="0">
                <a:latin typeface="楷体" panose="02010609060101010101" pitchFamily="49" charset="-122"/>
                <a:ea typeface="楷体" panose="02010609060101010101" pitchFamily="49" charset="-122"/>
              </a:rPr>
              <a:t>__________</a:t>
            </a:r>
            <a:r>
              <a:rPr lang="zh-CN" altLang="en-US" sz="3600" b="1" dirty="0">
                <a:latin typeface="楷体" panose="02010609060101010101" pitchFamily="49" charset="-122"/>
                <a:ea typeface="楷体" panose="02010609060101010101" pitchFamily="49" charset="-122"/>
              </a:rPr>
              <a:t>的李大钊。</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11"/>
          <p:cNvSpPr txBox="1"/>
          <p:nvPr/>
        </p:nvSpPr>
        <p:spPr>
          <a:xfrm>
            <a:off x="611188" y="1203325"/>
            <a:ext cx="8064500" cy="2193925"/>
          </a:xfrm>
          <a:prstGeom prst="rect">
            <a:avLst/>
          </a:prstGeom>
          <a:noFill/>
          <a:ln w="9525">
            <a:noFill/>
          </a:ln>
        </p:spPr>
        <p:txBody>
          <a:bodyPr>
            <a:spAutoFit/>
          </a:bodyPr>
          <a:p>
            <a:pPr marL="457200" indent="-457200" eaLnBrk="1" hangingPunct="1">
              <a:lnSpc>
                <a:spcPct val="15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请学生结合前两部分的内容进行学习，小组合作探究，自主学习“法庭上”“被害后”两部分的内容。</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1"/>
          <p:cNvSpPr txBox="1"/>
          <p:nvPr/>
        </p:nvSpPr>
        <p:spPr>
          <a:xfrm>
            <a:off x="827088" y="1492250"/>
            <a:ext cx="7886700" cy="1454150"/>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我看到了他那乱蓬蓬的长头发下面的平静而慈祥的脸。</a:t>
            </a:r>
            <a:endParaRPr lang="en-US" altLang="zh-CN" sz="3200" b="1" dirty="0">
              <a:latin typeface="宋体" panose="02010600030101010101" pitchFamily="2" charset="-122"/>
            </a:endParaRPr>
          </a:p>
        </p:txBody>
      </p:sp>
      <p:cxnSp>
        <p:nvCxnSpPr>
          <p:cNvPr id="6" name="直接连接符 5"/>
          <p:cNvCxnSpPr/>
          <p:nvPr/>
        </p:nvCxnSpPr>
        <p:spPr>
          <a:xfrm>
            <a:off x="4186238" y="2198688"/>
            <a:ext cx="1265238"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7" name="直接连接符 6"/>
          <p:cNvCxnSpPr/>
          <p:nvPr/>
        </p:nvCxnSpPr>
        <p:spPr>
          <a:xfrm>
            <a:off x="931863" y="2932113"/>
            <a:ext cx="2038350" cy="0"/>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1"/>
          <p:cNvSpPr txBox="1"/>
          <p:nvPr/>
        </p:nvSpPr>
        <p:spPr>
          <a:xfrm>
            <a:off x="827088" y="771525"/>
            <a:ext cx="7740650" cy="3843338"/>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从“乱蓬蓬”看出了李大钊遭受了非人的对待，但他经历残酷的折磨后依然面色“平静”，“慈祥”一词更是写出了李大钊对亲人那深切的爱。这强烈的对比将他对革命事业的坚贞不屈和视死如归的精神展露无遗。</a:t>
            </a:r>
            <a:endParaRPr lang="en-US" altLang="zh-CN"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11"/>
          <p:cNvSpPr txBox="1"/>
          <p:nvPr/>
        </p:nvSpPr>
        <p:spPr>
          <a:xfrm>
            <a:off x="539750" y="800100"/>
            <a:ext cx="8064500" cy="119538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齐读第</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自然段和最后三个自然段，说说这是什么写法，这样写有什么好处。</a:t>
            </a:r>
            <a:endParaRPr lang="en-US" altLang="zh-CN" sz="3200" b="1" dirty="0">
              <a:latin typeface="楷体" panose="02010609060101010101" pitchFamily="49" charset="-122"/>
              <a:ea typeface="楷体" panose="02010609060101010101" pitchFamily="49" charset="-122"/>
            </a:endParaRPr>
          </a:p>
        </p:txBody>
      </p:sp>
      <p:sp>
        <p:nvSpPr>
          <p:cNvPr id="4" name="文本框 11"/>
          <p:cNvSpPr txBox="1"/>
          <p:nvPr/>
        </p:nvSpPr>
        <p:spPr>
          <a:xfrm>
            <a:off x="2951163" y="2054225"/>
            <a:ext cx="3241675" cy="733425"/>
          </a:xfrm>
          <a:prstGeom prst="rect">
            <a:avLst/>
          </a:prstGeom>
          <a:noFill/>
          <a:ln w="9525">
            <a:noFill/>
          </a:ln>
        </p:spPr>
        <p:txBody>
          <a:bodyPr>
            <a:spAutoFit/>
          </a:bodyPr>
          <a:p>
            <a:pPr algn="ctr" eaLnBrk="1" hangingPunct="1">
              <a:lnSpc>
                <a:spcPct val="120000"/>
              </a:lnSpc>
            </a:pPr>
            <a:r>
              <a:rPr lang="zh-CN" altLang="en-US" sz="4000" b="1" dirty="0">
                <a:solidFill>
                  <a:srgbClr val="0000FF"/>
                </a:solidFill>
                <a:latin typeface="楷体" panose="02010609060101010101" pitchFamily="49" charset="-122"/>
                <a:ea typeface="楷体" panose="02010609060101010101" pitchFamily="49" charset="-122"/>
              </a:rPr>
              <a:t>首尾呼应</a:t>
            </a:r>
            <a:endParaRPr lang="en-US" altLang="zh-CN" sz="4000" b="1" dirty="0">
              <a:solidFill>
                <a:srgbClr val="0000FF"/>
              </a:solidFill>
              <a:latin typeface="楷体" panose="02010609060101010101" pitchFamily="49" charset="-122"/>
              <a:ea typeface="楷体" panose="02010609060101010101" pitchFamily="49" charset="-122"/>
            </a:endParaRPr>
          </a:p>
        </p:txBody>
      </p:sp>
      <p:sp>
        <p:nvSpPr>
          <p:cNvPr id="5" name="文本框 11"/>
          <p:cNvSpPr txBox="1"/>
          <p:nvPr/>
        </p:nvSpPr>
        <p:spPr>
          <a:xfrm>
            <a:off x="1042988" y="2932113"/>
            <a:ext cx="7345362" cy="1785937"/>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    这样写更加突出了作者对父亲被害的事情记忆深刻，也表达了作者对父亲深深的怀念。</a:t>
            </a:r>
            <a:endParaRPr lang="en-US" altLang="zh-CN"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1"/>
          <p:cNvSpPr txBox="1"/>
          <p:nvPr/>
        </p:nvSpPr>
        <p:spPr>
          <a:xfrm>
            <a:off x="738188" y="627063"/>
            <a:ext cx="7667625"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齐读李大钊墓碑上的评价。</a:t>
            </a:r>
            <a:endParaRPr lang="en-US" altLang="zh-CN" sz="3200" b="1" dirty="0">
              <a:latin typeface="楷体" panose="02010609060101010101" pitchFamily="49" charset="-122"/>
              <a:ea typeface="楷体" panose="02010609060101010101" pitchFamily="49" charset="-122"/>
            </a:endParaRPr>
          </a:p>
        </p:txBody>
      </p:sp>
      <p:sp>
        <p:nvSpPr>
          <p:cNvPr id="3" name="文本框 11"/>
          <p:cNvSpPr txBox="1"/>
          <p:nvPr/>
        </p:nvSpPr>
        <p:spPr>
          <a:xfrm>
            <a:off x="1187450" y="1347788"/>
            <a:ext cx="7345363" cy="29686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他对中国人民的解放事业，对马克思主义的信仰和无产阶级的革命前途无限忠诚。他为在我国开创和发展共产主义运动的大无畏的献身精神，永远是一切革命者的光辉典范。</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框 11"/>
          <p:cNvSpPr txBox="1"/>
          <p:nvPr/>
        </p:nvSpPr>
        <p:spPr>
          <a:xfrm>
            <a:off x="684213" y="987425"/>
            <a:ext cx="8064500" cy="2652713"/>
          </a:xfrm>
          <a:prstGeom prst="rect">
            <a:avLst/>
          </a:prstGeom>
          <a:noFill/>
          <a:ln w="9525">
            <a:noFill/>
          </a:ln>
        </p:spPr>
        <p:txBody>
          <a:bodyPr>
            <a:spAutoFit/>
          </a:bodyPr>
          <a:p>
            <a:pPr eaLnBrk="1" hangingPunct="1">
              <a:lnSpc>
                <a:spcPct val="130000"/>
              </a:lnSpc>
              <a:spcBef>
                <a:spcPts val="1200"/>
              </a:spcBef>
            </a:pPr>
            <a:r>
              <a:rPr lang="zh-CN" altLang="en-US" sz="3200" b="1" dirty="0">
                <a:latin typeface="楷体" panose="02010609060101010101" pitchFamily="49" charset="-122"/>
                <a:ea typeface="楷体" panose="02010609060101010101" pitchFamily="49" charset="-122"/>
              </a:rPr>
              <a:t>    其实在为革命胜利的斗争中，还有很多像李大钊一样的革命先辈，今天，我们又来到烈土墓前，来深情地缅怀他们，你想对这些烈士们说些什么？</a:t>
            </a:r>
            <a:endParaRPr lang="en-US" altLang="zh-CN" sz="3200" b="1" dirty="0">
              <a:latin typeface="楷体" panose="02010609060101010101" pitchFamily="49" charset="-122"/>
              <a:ea typeface="楷体" panose="02010609060101010101" pitchFamily="49" charset="-122"/>
            </a:endParaRPr>
          </a:p>
        </p:txBody>
      </p:sp>
      <p:pic>
        <p:nvPicPr>
          <p:cNvPr id="3" name="中央乐团合唱团 - 五月的鲜花.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4787900" y="3136900"/>
            <a:ext cx="825500" cy="825500"/>
          </a:xfrm>
          <a:prstGeom prst="rect">
            <a:avLst/>
          </a:prstGeom>
          <a:noFill/>
          <a:ln w="9525">
            <a:noFill/>
          </a:ln>
        </p:spPr>
      </p:pic>
    </p:spTree>
  </p:cSld>
  <p:clrMapOvr>
    <a:masterClrMapping/>
  </p:clrMapOvr>
  <p:timing>
    <p:tnLst>
      <p:par>
        <p:cTn id="1" dur="indefinite" restart="never" nodeType="tmRoot">
          <p:childTnLst>
            <p:audio>
              <p:cMediaNode vol="80000" numSld="1">
                <p:cTn id="2" fill="hold" display="0">
                  <p:stCondLst>
                    <p:cond delay="indefinite"/>
                  </p:stCondLst>
                  <p:endCondLst>
                    <p:cond evt="onStopAudio" delay="0">
                      <p:tgtEl>
                        <p:sldTgt/>
                      </p:tgtEl>
                    </p:cond>
                  </p:endCondLst>
                </p:cTn>
                <p:tgtEl>
                  <p:spTgt spid="3"/>
                </p:tgtEl>
              </p:cMediaNode>
            </p:audi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中央乐团合唱团 - 五月的鲜花.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6708775" y="838200"/>
            <a:ext cx="958850" cy="960438"/>
          </a:xfrm>
          <a:prstGeom prst="rect">
            <a:avLst/>
          </a:prstGeom>
          <a:noFill/>
          <a:ln w="9525">
            <a:noFill/>
          </a:ln>
        </p:spPr>
      </p:pic>
      <p:sp>
        <p:nvSpPr>
          <p:cNvPr id="12291" name="文本框 11"/>
          <p:cNvSpPr txBox="1"/>
          <p:nvPr/>
        </p:nvSpPr>
        <p:spPr>
          <a:xfrm>
            <a:off x="3635375" y="0"/>
            <a:ext cx="2163763" cy="603250"/>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新课导入</a:t>
            </a:r>
            <a:endParaRPr lang="en-US" altLang="zh-CN" sz="3200" b="1"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rotWithShape="1">
          <a:blip r:embed="rId4" cstate="print"/>
          <a:srcRect b="9401"/>
          <a:stretch>
            <a:fillRect/>
          </a:stretch>
        </p:blipFill>
        <p:spPr>
          <a:xfrm>
            <a:off x="2123728" y="1673936"/>
            <a:ext cx="4437112" cy="3014998"/>
          </a:xfrm>
          <a:prstGeom prst="rect">
            <a:avLst/>
          </a:prstGeom>
          <a:ln>
            <a:noFill/>
          </a:ln>
          <a:effectLst>
            <a:softEdge rad="112500"/>
          </a:effectLst>
        </p:spPr>
      </p:pic>
      <p:sp>
        <p:nvSpPr>
          <p:cNvPr id="12293" name="文本框 3"/>
          <p:cNvSpPr txBox="1"/>
          <p:nvPr/>
        </p:nvSpPr>
        <p:spPr>
          <a:xfrm>
            <a:off x="1547813" y="963613"/>
            <a:ext cx="5400675" cy="585787"/>
          </a:xfrm>
          <a:prstGeom prst="rect">
            <a:avLst/>
          </a:prstGeom>
          <a:noFill/>
          <a:ln w="9525">
            <a:noFill/>
          </a:ln>
        </p:spPr>
        <p:txBody>
          <a:bodyPr>
            <a:spAutoFit/>
          </a:bodyPr>
          <a:p>
            <a:r>
              <a:rPr lang="zh-CN" altLang="en-US" sz="3200" b="1" dirty="0">
                <a:latin typeface="楷体" panose="02010609060101010101" pitchFamily="49" charset="-122"/>
                <a:ea typeface="楷体" panose="02010609060101010101" pitchFamily="49" charset="-122"/>
              </a:rPr>
              <a:t>歌曲欣赏：</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五月的鲜花</a:t>
            </a:r>
            <a:r>
              <a:rPr lang="en-US" altLang="zh-CN"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audio>
              <p:cMediaNode vol="80000" numSld="1">
                <p:cTn id="2" fill="hold" display="0">
                  <p:stCondLst>
                    <p:cond delay="indefinite"/>
                  </p:stCondLst>
                  <p:endCondLst>
                    <p:cond evt="onStopAudio" delay="0">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1"/>
          <p:cNvSpPr txBox="1"/>
          <p:nvPr/>
        </p:nvSpPr>
        <p:spPr>
          <a:xfrm>
            <a:off x="1547813" y="579438"/>
            <a:ext cx="5976937" cy="3559175"/>
          </a:xfrm>
          <a:prstGeom prst="rect">
            <a:avLst/>
          </a:prstGeom>
          <a:noFill/>
          <a:ln w="9525">
            <a:noFill/>
          </a:ln>
        </p:spPr>
        <p:txBody>
          <a:bodyPr>
            <a:spAutoFit/>
          </a:bodyPr>
          <a:p>
            <a:pPr algn="ctr" eaLnBrk="1" hangingPunct="1">
              <a:lnSpc>
                <a:spcPct val="120000"/>
              </a:lnSpc>
            </a:pPr>
            <a:r>
              <a:rPr lang="zh-CN" altLang="en-US" sz="3200" b="1" dirty="0">
                <a:latin typeface="楷体" panose="02010609060101010101" pitchFamily="49" charset="-122"/>
                <a:ea typeface="楷体" panose="02010609060101010101" pitchFamily="49" charset="-122"/>
              </a:rPr>
              <a:t>囚 歌</a:t>
            </a:r>
            <a:endParaRPr lang="en-US" altLang="zh-CN" sz="3200" b="1" dirty="0">
              <a:latin typeface="楷体" panose="02010609060101010101" pitchFamily="49" charset="-122"/>
              <a:ea typeface="楷体" panose="02010609060101010101" pitchFamily="49" charset="-122"/>
            </a:endParaRPr>
          </a:p>
          <a:p>
            <a:pPr algn="ctr" eaLnBrk="1" hangingPunct="1">
              <a:lnSpc>
                <a:spcPct val="120000"/>
              </a:lnSpc>
            </a:pPr>
            <a:r>
              <a:rPr lang="zh-CN" altLang="en-US" sz="3200" b="1" dirty="0">
                <a:latin typeface="楷体" panose="02010609060101010101" pitchFamily="49" charset="-122"/>
                <a:ea typeface="楷体" panose="02010609060101010101" pitchFamily="49" charset="-122"/>
              </a:rPr>
              <a:t>叶 挺</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为人进出的门紧锁着，</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为狗爬出的洞敞开着，</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一个声音高叫着：</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爬出来吧，给你自由！</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1"/>
          <p:cNvSpPr txBox="1"/>
          <p:nvPr/>
        </p:nvSpPr>
        <p:spPr>
          <a:xfrm>
            <a:off x="1476375" y="123825"/>
            <a:ext cx="6911975" cy="47402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我渴望自由，</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但我深深地知道</a:t>
            </a:r>
            <a:r>
              <a:rPr lang="en-US" altLang="zh-CN" sz="3200" b="1" dirty="0">
                <a:latin typeface="楷体" panose="02010609060101010101" pitchFamily="49" charset="-122"/>
                <a:ea typeface="楷体" panose="02010609060101010101" pitchFamily="49" charset="-122"/>
              </a:rPr>
              <a:t>——</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人的身躯怎能从狗洞子里爬出！</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我希望有一天，</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地下的烈火，</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将我连这活棺材一齐烧掉，</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我应该在烈火与热血中得到永生！</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文本框 11"/>
          <p:cNvSpPr txBox="1"/>
          <p:nvPr/>
        </p:nvSpPr>
        <p:spPr>
          <a:xfrm>
            <a:off x="611188" y="915988"/>
            <a:ext cx="8064500" cy="3203575"/>
          </a:xfrm>
          <a:prstGeom prst="rect">
            <a:avLst/>
          </a:prstGeom>
          <a:noFill/>
          <a:ln w="9525">
            <a:noFill/>
          </a:ln>
        </p:spPr>
        <p:txBody>
          <a:bodyPr>
            <a:spAutoFit/>
          </a:bodyPr>
          <a:p>
            <a:pPr eaLnBrk="1" hangingPunct="1">
              <a:lnSpc>
                <a:spcPct val="130000"/>
              </a:lnSpc>
              <a:spcBef>
                <a:spcPts val="1200"/>
              </a:spcBef>
            </a:pPr>
            <a:r>
              <a:rPr lang="zh-CN" altLang="en-US" sz="3200" b="1" dirty="0">
                <a:latin typeface="楷体" panose="02010609060101010101" pitchFamily="49" charset="-122"/>
                <a:ea typeface="楷体" panose="02010609060101010101" pitchFamily="49" charset="-122"/>
              </a:rPr>
              <a:t>    无数革命先烈为了人民幸福，浴血奋战，前仆后继。李大钊、叶挺、刘胡兰、董存瑞、飞夺泸定桥的红四军</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他们在革命事业的道路上，谱写了壮烈的篇章。课后查找资料，了解革命先烈的英勇事迹。</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文本框 11"/>
          <p:cNvSpPr txBox="1"/>
          <p:nvPr/>
        </p:nvSpPr>
        <p:spPr>
          <a:xfrm>
            <a:off x="3689350" y="0"/>
            <a:ext cx="2163763" cy="604838"/>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板书设计</a:t>
            </a:r>
            <a:endParaRPr lang="zh-CN" altLang="en-US" sz="3200" b="1" dirty="0">
              <a:latin typeface="黑体" panose="02010609060101010101" pitchFamily="49" charset="-122"/>
              <a:ea typeface="黑体" panose="02010609060101010101" pitchFamily="49" charset="-122"/>
            </a:endParaRPr>
          </a:p>
        </p:txBody>
      </p:sp>
      <p:sp>
        <p:nvSpPr>
          <p:cNvPr id="9" name="Text Box 4"/>
          <p:cNvSpPr txBox="1">
            <a:spLocks noChangeArrowheads="1"/>
          </p:cNvSpPr>
          <p:nvPr/>
        </p:nvSpPr>
        <p:spPr bwMode="auto">
          <a:xfrm>
            <a:off x="928688" y="842963"/>
            <a:ext cx="7685088" cy="3621088"/>
          </a:xfrm>
          <a:prstGeom prst="rect">
            <a:avLst/>
          </a:prstGeom>
          <a:noFill/>
          <a:ln w="9525">
            <a:noFill/>
            <a:miter lim="800000"/>
          </a:ln>
          <a:effectLst/>
        </p:spPr>
        <p:txBody>
          <a:bodyPr>
            <a:spAutoFit/>
          </a:bodyPr>
          <a:lstStyle/>
          <a:p>
            <a:pPr marR="0" defTabSz="914400">
              <a:lnSpc>
                <a:spcPct val="200000"/>
              </a:lnSpc>
              <a:spcBef>
                <a:spcPts val="0"/>
              </a:spcBef>
              <a:buClrTx/>
              <a:buSzTx/>
              <a:buFontTx/>
              <a:buNone/>
              <a:defRPr/>
            </a:pPr>
            <a:r>
              <a:rPr kumimoji="0" lang="zh-CN" altLang="en-US" sz="3000" b="1" kern="0" cap="none" spc="0" normalizeH="0" baseline="0" noProof="0" dirty="0">
                <a:solidFill>
                  <a:srgbClr val="231816"/>
                </a:solidFill>
                <a:latin typeface="楷体" panose="02010609060101010101" pitchFamily="49" charset="-122"/>
                <a:ea typeface="楷体" panose="02010609060101010101" pitchFamily="49" charset="-122"/>
                <a:cs typeface="+mn-cs"/>
              </a:rPr>
              <a:t>被捕前：局势严重，留守北京</a:t>
            </a:r>
            <a:r>
              <a:rPr kumimoji="0" lang="en-US" altLang="zh-CN" sz="3000" b="1" kern="0" cap="none" spc="0" normalizeH="0" baseline="0" noProof="0" dirty="0">
                <a:solidFill>
                  <a:srgbClr val="231816"/>
                </a:solidFill>
                <a:latin typeface="楷体" panose="02010609060101010101" pitchFamily="49" charset="-122"/>
                <a:ea typeface="楷体" panose="02010609060101010101" pitchFamily="49" charset="-122"/>
                <a:cs typeface="+mn-cs"/>
              </a:rPr>
              <a:t>—</a:t>
            </a:r>
            <a:r>
              <a:rPr kumimoji="0" lang="zh-CN" altLang="en-US" sz="3000" b="1" kern="0" cap="none" spc="0" normalizeH="0" baseline="0" noProof="0" dirty="0">
                <a:solidFill>
                  <a:srgbClr val="231816"/>
                </a:solidFill>
                <a:latin typeface="楷体" panose="02010609060101010101" pitchFamily="49" charset="-122"/>
                <a:ea typeface="楷体" panose="02010609060101010101" pitchFamily="49" charset="-122"/>
                <a:cs typeface="+mn-cs"/>
              </a:rPr>
              <a:t>忠于革命</a:t>
            </a:r>
            <a:endParaRPr kumimoji="0" lang="en-US" altLang="zh-CN" sz="3000" b="1" kern="0" cap="none" spc="0" normalizeH="0" baseline="0" noProof="0" dirty="0">
              <a:solidFill>
                <a:srgbClr val="231816"/>
              </a:solidFill>
              <a:latin typeface="楷体" panose="02010609060101010101" pitchFamily="49" charset="-122"/>
              <a:ea typeface="楷体" panose="02010609060101010101" pitchFamily="49" charset="-122"/>
              <a:cs typeface="+mn-cs"/>
            </a:endParaRPr>
          </a:p>
          <a:p>
            <a:pPr marR="0" defTabSz="914400">
              <a:lnSpc>
                <a:spcPct val="200000"/>
              </a:lnSpc>
              <a:spcBef>
                <a:spcPts val="0"/>
              </a:spcBef>
              <a:buClrTx/>
              <a:buSzTx/>
              <a:buFontTx/>
              <a:buNone/>
              <a:defRPr/>
            </a:pPr>
            <a:r>
              <a:rPr kumimoji="0" lang="zh-CN" altLang="en-US" sz="3000" b="1" kern="0" cap="none" spc="0" normalizeH="0" baseline="0" noProof="0" dirty="0">
                <a:solidFill>
                  <a:srgbClr val="231816"/>
                </a:solidFill>
                <a:latin typeface="楷体" panose="02010609060101010101" pitchFamily="49" charset="-122"/>
                <a:ea typeface="楷体" panose="02010609060101010101" pitchFamily="49" charset="-122"/>
                <a:cs typeface="+mn-cs"/>
              </a:rPr>
              <a:t>被捕时：沉着镇定，态度严峻</a:t>
            </a:r>
            <a:r>
              <a:rPr kumimoji="0" lang="en-US" altLang="zh-CN" sz="3000" b="1" kern="0" cap="none" spc="0" normalizeH="0" baseline="0" noProof="0" dirty="0">
                <a:solidFill>
                  <a:srgbClr val="231816"/>
                </a:solidFill>
                <a:latin typeface="楷体" panose="02010609060101010101" pitchFamily="49" charset="-122"/>
                <a:ea typeface="楷体" panose="02010609060101010101" pitchFamily="49" charset="-122"/>
                <a:cs typeface="+mn-cs"/>
              </a:rPr>
              <a:t>—</a:t>
            </a:r>
            <a:r>
              <a:rPr kumimoji="0" lang="zh-CN" altLang="en-US" sz="3000" b="1" kern="0" cap="none" spc="0" normalizeH="0" baseline="0" noProof="0" dirty="0">
                <a:solidFill>
                  <a:srgbClr val="231816"/>
                </a:solidFill>
                <a:latin typeface="楷体" panose="02010609060101010101" pitchFamily="49" charset="-122"/>
                <a:ea typeface="楷体" panose="02010609060101010101" pitchFamily="49" charset="-122"/>
                <a:cs typeface="+mn-cs"/>
              </a:rPr>
              <a:t>视死如归</a:t>
            </a:r>
            <a:endParaRPr kumimoji="0" lang="en-US" altLang="zh-CN" sz="3000" b="1" kern="0" cap="none" spc="0" normalizeH="0" baseline="0" noProof="0" dirty="0">
              <a:solidFill>
                <a:srgbClr val="231816"/>
              </a:solidFill>
              <a:latin typeface="楷体" panose="02010609060101010101" pitchFamily="49" charset="-122"/>
              <a:ea typeface="楷体" panose="02010609060101010101" pitchFamily="49" charset="-122"/>
              <a:cs typeface="+mn-cs"/>
            </a:endParaRPr>
          </a:p>
          <a:p>
            <a:pPr marR="0" defTabSz="914400">
              <a:lnSpc>
                <a:spcPct val="200000"/>
              </a:lnSpc>
              <a:spcBef>
                <a:spcPts val="0"/>
              </a:spcBef>
              <a:buClrTx/>
              <a:buSzTx/>
              <a:buFontTx/>
              <a:buNone/>
              <a:defRPr/>
            </a:pPr>
            <a:r>
              <a:rPr kumimoji="0" lang="zh-CN" altLang="en-US" sz="3000" b="1" kern="0" cap="none" spc="0" normalizeH="0" baseline="0" noProof="0" dirty="0">
                <a:solidFill>
                  <a:srgbClr val="231816"/>
                </a:solidFill>
                <a:latin typeface="楷体" panose="02010609060101010101" pitchFamily="49" charset="-122"/>
                <a:ea typeface="楷体" panose="02010609060101010101" pitchFamily="49" charset="-122"/>
                <a:cs typeface="+mn-cs"/>
              </a:rPr>
              <a:t>法庭上：平静慈祥，安定沉着</a:t>
            </a:r>
            <a:r>
              <a:rPr kumimoji="0" lang="en-US" altLang="zh-CN" sz="3000" b="1" kern="0" cap="none" spc="0" normalizeH="0" baseline="0" noProof="0" dirty="0">
                <a:solidFill>
                  <a:srgbClr val="231816"/>
                </a:solidFill>
                <a:latin typeface="楷体" panose="02010609060101010101" pitchFamily="49" charset="-122"/>
                <a:ea typeface="楷体" panose="02010609060101010101" pitchFamily="49" charset="-122"/>
                <a:cs typeface="+mn-cs"/>
              </a:rPr>
              <a:t>—</a:t>
            </a:r>
            <a:r>
              <a:rPr kumimoji="0" lang="zh-CN" altLang="en-US" sz="3000" b="1" kern="0" cap="none" spc="0" normalizeH="0" baseline="0" noProof="0" dirty="0">
                <a:solidFill>
                  <a:srgbClr val="231816"/>
                </a:solidFill>
                <a:latin typeface="楷体" panose="02010609060101010101" pitchFamily="49" charset="-122"/>
                <a:ea typeface="楷体" panose="02010609060101010101" pitchFamily="49" charset="-122"/>
                <a:cs typeface="+mn-cs"/>
              </a:rPr>
              <a:t>坚贞不屈</a:t>
            </a:r>
            <a:endParaRPr kumimoji="0" lang="en-US" altLang="zh-CN" sz="3000" b="1" kern="0" cap="none" spc="0" normalizeH="0" baseline="0" noProof="0" dirty="0">
              <a:solidFill>
                <a:srgbClr val="231816"/>
              </a:solidFill>
              <a:latin typeface="楷体" panose="02010609060101010101" pitchFamily="49" charset="-122"/>
              <a:ea typeface="楷体" panose="02010609060101010101" pitchFamily="49" charset="-122"/>
              <a:cs typeface="+mn-cs"/>
            </a:endParaRPr>
          </a:p>
          <a:p>
            <a:pPr marR="0" defTabSz="914400">
              <a:lnSpc>
                <a:spcPct val="200000"/>
              </a:lnSpc>
              <a:spcBef>
                <a:spcPts val="0"/>
              </a:spcBef>
              <a:buClrTx/>
              <a:buSzTx/>
              <a:buFontTx/>
              <a:buNone/>
              <a:defRPr/>
            </a:pPr>
            <a:r>
              <a:rPr kumimoji="0" lang="zh-CN" altLang="en-US" sz="3000" b="1" kern="0" cap="none" spc="0" normalizeH="0" baseline="0" noProof="0" dirty="0">
                <a:solidFill>
                  <a:srgbClr val="231816"/>
                </a:solidFill>
                <a:latin typeface="楷体" panose="02010609060101010101" pitchFamily="49" charset="-122"/>
                <a:ea typeface="楷体" panose="02010609060101010101" pitchFamily="49" charset="-122"/>
                <a:cs typeface="+mn-cs"/>
              </a:rPr>
              <a:t>被害后：家人悲痛，永远缅怀</a:t>
            </a:r>
            <a:r>
              <a:rPr kumimoji="0" lang="en-US" altLang="zh-CN" sz="3000" b="1" kern="0" cap="none" spc="0" normalizeH="0" baseline="0" noProof="0" dirty="0">
                <a:solidFill>
                  <a:srgbClr val="231816"/>
                </a:solidFill>
                <a:latin typeface="楷体" panose="02010609060101010101" pitchFamily="49" charset="-122"/>
                <a:ea typeface="楷体" panose="02010609060101010101" pitchFamily="49" charset="-122"/>
                <a:cs typeface="+mn-cs"/>
              </a:rPr>
              <a:t>—</a:t>
            </a:r>
            <a:r>
              <a:rPr kumimoji="0" lang="zh-CN" altLang="en-US" sz="3000" b="1" kern="0" cap="none" spc="0" normalizeH="0" baseline="0" noProof="0" dirty="0">
                <a:solidFill>
                  <a:srgbClr val="231816"/>
                </a:solidFill>
                <a:latin typeface="楷体" panose="02010609060101010101" pitchFamily="49" charset="-122"/>
                <a:ea typeface="楷体" panose="02010609060101010101" pitchFamily="49" charset="-122"/>
                <a:cs typeface="+mn-cs"/>
              </a:rPr>
              <a:t>激励后人</a:t>
            </a:r>
            <a:endParaRPr kumimoji="0" lang="zh-CN" altLang="en-US" sz="3000" b="1" kern="0" cap="none" spc="0" normalizeH="0" baseline="0" noProof="0" dirty="0">
              <a:solidFill>
                <a:srgbClr val="231816"/>
              </a:solidFill>
              <a:latin typeface="楷体" panose="02010609060101010101" pitchFamily="49" charset="-122"/>
              <a:ea typeface="楷体" panose="02010609060101010101" pitchFamily="49" charset="-122"/>
              <a:cs typeface="+mn-cs"/>
            </a:endParaRPr>
          </a:p>
        </p:txBody>
      </p:sp>
      <p:sp>
        <p:nvSpPr>
          <p:cNvPr id="45060" name="Text Box 2"/>
          <p:cNvSpPr txBox="1"/>
          <p:nvPr/>
        </p:nvSpPr>
        <p:spPr>
          <a:xfrm>
            <a:off x="150813" y="1347788"/>
            <a:ext cx="677862" cy="3181350"/>
          </a:xfrm>
          <a:prstGeom prst="rect">
            <a:avLst/>
          </a:prstGeom>
          <a:noFill/>
          <a:ln w="9525">
            <a:noFill/>
          </a:ln>
        </p:spPr>
        <p:txBody>
          <a:bodyPr vert="eaVert">
            <a:spAutoFit/>
          </a:bodyPr>
          <a:p>
            <a:pPr>
              <a:spcBef>
                <a:spcPct val="50000"/>
              </a:spcBef>
            </a:pPr>
            <a:r>
              <a:rPr lang="zh-CN" altLang="en-US" sz="3200" b="1" dirty="0">
                <a:solidFill>
                  <a:srgbClr val="231816"/>
                </a:solidFill>
                <a:latin typeface="黑体" panose="02010609060101010101" pitchFamily="49" charset="-122"/>
                <a:ea typeface="黑体" panose="02010609060101010101" pitchFamily="49" charset="-122"/>
              </a:rPr>
              <a:t>十六年前的回忆</a:t>
            </a:r>
            <a:endParaRPr lang="zh-CN" altLang="en-US" sz="3200" b="1" dirty="0">
              <a:solidFill>
                <a:srgbClr val="231816"/>
              </a:solidFill>
              <a:latin typeface="黑体" panose="02010609060101010101" pitchFamily="49" charset="-122"/>
              <a:ea typeface="黑体" panose="02010609060101010101" pitchFamily="49" charset="-122"/>
            </a:endParaRPr>
          </a:p>
        </p:txBody>
      </p:sp>
      <p:sp>
        <p:nvSpPr>
          <p:cNvPr id="12" name="AutoShape 3"/>
          <p:cNvSpPr/>
          <p:nvPr/>
        </p:nvSpPr>
        <p:spPr bwMode="auto">
          <a:xfrm>
            <a:off x="727075" y="1347788"/>
            <a:ext cx="274638" cy="2979738"/>
          </a:xfrm>
          <a:prstGeom prst="leftBrace">
            <a:avLst>
              <a:gd name="adj1" fmla="val 32557"/>
              <a:gd name="adj2" fmla="val 50000"/>
            </a:avLst>
          </a:prstGeom>
          <a:noFill/>
          <a:ln w="28575">
            <a:solidFill>
              <a:srgbClr val="00B0F0"/>
            </a:solidFill>
            <a:rou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accent5"/>
              </a:solidFill>
              <a:effectLst/>
              <a:uLnTx/>
              <a:uFillTx/>
              <a:latin typeface="Times New Roman" panose="02020603050405020304" pitchFamily="18" charset="0"/>
              <a:ea typeface="宋体" panose="02010600030101010101" pitchFamily="2" charset="-122"/>
              <a:cs typeface="+mn-cs"/>
            </a:endParaRPr>
          </a:p>
        </p:txBody>
      </p:sp>
      <p:sp>
        <p:nvSpPr>
          <p:cNvPr id="13" name="右大括号 12"/>
          <p:cNvSpPr/>
          <p:nvPr/>
        </p:nvSpPr>
        <p:spPr bwMode="auto">
          <a:xfrm>
            <a:off x="7893050" y="1176338"/>
            <a:ext cx="246063" cy="2932113"/>
          </a:xfrm>
          <a:prstGeom prst="rightBrace">
            <a:avLst>
              <a:gd name="adj1" fmla="val 31783"/>
              <a:gd name="adj2" fmla="val 50319"/>
            </a:avLst>
          </a:prstGeom>
          <a:noFill/>
          <a:ln w="28575" algn="ctr">
            <a:solidFill>
              <a:srgbClr val="00B0F0"/>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5"/>
              </a:solidFill>
              <a:effectLst/>
              <a:uLnTx/>
              <a:uFillTx/>
              <a:latin typeface="Calibri" panose="020F0502020204030204" pitchFamily="34" charset="0"/>
              <a:ea typeface="宋体" panose="02010600030101010101" pitchFamily="2" charset="-122"/>
              <a:cs typeface="+mn-cs"/>
            </a:endParaRPr>
          </a:p>
        </p:txBody>
      </p:sp>
      <p:sp>
        <p:nvSpPr>
          <p:cNvPr id="14" name="圆角矩形 14"/>
          <p:cNvSpPr/>
          <p:nvPr/>
        </p:nvSpPr>
        <p:spPr bwMode="auto">
          <a:xfrm>
            <a:off x="8116888" y="1708150"/>
            <a:ext cx="944563" cy="1854200"/>
          </a:xfrm>
          <a:prstGeom prst="roundRect">
            <a:avLst>
              <a:gd name="adj" fmla="val 15417"/>
            </a:avLst>
          </a:prstGeom>
          <a:noFill/>
          <a:ln>
            <a:noFill/>
          </a:ln>
          <a:effectLst/>
        </p:spPr>
        <p:style>
          <a:lnRef idx="1">
            <a:schemeClr val="accent2"/>
          </a:lnRef>
          <a:fillRef idx="2">
            <a:schemeClr val="accent2"/>
          </a:fillRef>
          <a:effectRef idx="1">
            <a:schemeClr val="accent2"/>
          </a:effectRef>
          <a:fontRef idx="minor">
            <a:schemeClr val="dk1"/>
          </a:fontRef>
        </p:style>
        <p:txBody>
          <a:bodyPr vert="eaVert" anchor="ctr"/>
          <a:lstStyle/>
          <a:p>
            <a:pPr marL="0" marR="0" lvl="0" indent="0" algn="ctr" defTabSz="914400" rtl="0" eaLnBrk="0" fontAlgn="base" latinLnBrk="0" hangingPunct="0">
              <a:lnSpc>
                <a:spcPct val="90000"/>
              </a:lnSpc>
              <a:spcBef>
                <a:spcPct val="0"/>
              </a:spcBef>
              <a:spcAft>
                <a:spcPct val="0"/>
              </a:spcAft>
              <a:buClrTx/>
              <a:buSzTx/>
              <a:buFontTx/>
              <a:buNone/>
              <a:defRPr/>
            </a:pPr>
            <a:r>
              <a:rPr kumimoji="0" lang="zh-CN" altLang="en-US" sz="30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忠于革命</a:t>
            </a:r>
            <a:endParaRPr kumimoji="0" lang="en-US" altLang="zh-CN" sz="3000" b="1"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0" marR="0" lvl="0" indent="0" algn="ctr" defTabSz="914400" rtl="0" eaLnBrk="0" fontAlgn="base" latinLnBrk="0" hangingPunct="0">
              <a:lnSpc>
                <a:spcPct val="90000"/>
              </a:lnSpc>
              <a:spcBef>
                <a:spcPct val="0"/>
              </a:spcBef>
              <a:spcAft>
                <a:spcPct val="0"/>
              </a:spcAft>
              <a:buClrTx/>
              <a:buSzTx/>
              <a:buFontTx/>
              <a:buNone/>
              <a:defRPr/>
            </a:pPr>
            <a:r>
              <a:rPr kumimoji="0" lang="zh-CN" altLang="en-US" sz="30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品质高尚</a:t>
            </a:r>
            <a:endParaRPr kumimoji="0" lang="zh-CN" altLang="en-US" sz="3000" b="1"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p:txBody>
      </p:sp>
      <p:sp>
        <p:nvSpPr>
          <p:cNvPr id="19" name="箭头: 下 53"/>
          <p:cNvSpPr/>
          <p:nvPr/>
        </p:nvSpPr>
        <p:spPr>
          <a:xfrm rot="10800000" flipV="1">
            <a:off x="1476375" y="1690688"/>
            <a:ext cx="311150" cy="336550"/>
          </a:xfrm>
          <a:prstGeom prst="downArrow">
            <a:avLst>
              <a:gd name="adj1" fmla="val 38404"/>
              <a:gd name="adj2" fmla="val 45470"/>
            </a:avLst>
          </a:prstGeom>
          <a:gradFill flip="none" rotWithShape="1">
            <a:gsLst>
              <a:gs pos="0">
                <a:schemeClr val="accent2">
                  <a:lumMod val="60000"/>
                  <a:lumOff val="40000"/>
                </a:schemeClr>
              </a:gs>
              <a:gs pos="84000">
                <a:srgbClr val="ED4D4D"/>
              </a:gs>
            </a:gsLst>
            <a:path path="rect">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716280" algn="l" defTabSz="914400" rtl="0" eaLnBrk="0" fontAlgn="base" latinLnBrk="0" hangingPunct="0">
              <a:lnSpc>
                <a:spcPct val="120000"/>
              </a:lnSpc>
              <a:spcBef>
                <a:spcPct val="0"/>
              </a:spcBef>
              <a:spcAft>
                <a:spcPct val="0"/>
              </a:spcAft>
              <a:buClrTx/>
              <a:buSzTx/>
              <a:buFontTx/>
              <a:buNone/>
              <a:defRPr/>
            </a:pPr>
            <a:endParaRPr kumimoji="0" lang="zh-CN" altLang="en-US" sz="2800" b="1" i="0" u="none" strike="noStrike" kern="1200" cap="none" spc="0" normalizeH="0" baseline="0" noProof="0" dirty="0">
              <a:ln w="0">
                <a:noFill/>
              </a:ln>
              <a:solidFill>
                <a:schemeClr val="bg1"/>
              </a:solidFill>
              <a:effectLst>
                <a:outerShdw blurRad="63500" dist="63500" dir="2700000" algn="tl" rotWithShape="0">
                  <a:prstClr val="black">
                    <a:alpha val="40000"/>
                  </a:prstClr>
                </a:outerShdw>
              </a:effectLst>
              <a:uLnTx/>
              <a:uFillTx/>
              <a:latin typeface="楷体" panose="02010609060101010101" pitchFamily="49" charset="-122"/>
              <a:ea typeface="楷体" panose="02010609060101010101" pitchFamily="49" charset="-122"/>
              <a:cs typeface="+mn-cs"/>
            </a:endParaRPr>
          </a:p>
        </p:txBody>
      </p:sp>
      <p:sp>
        <p:nvSpPr>
          <p:cNvPr id="21" name="箭头: 下 56"/>
          <p:cNvSpPr/>
          <p:nvPr/>
        </p:nvSpPr>
        <p:spPr>
          <a:xfrm rot="10800000" flipV="1">
            <a:off x="1476375" y="2635250"/>
            <a:ext cx="311150" cy="336550"/>
          </a:xfrm>
          <a:prstGeom prst="downArrow">
            <a:avLst>
              <a:gd name="adj1" fmla="val 38404"/>
              <a:gd name="adj2" fmla="val 45470"/>
            </a:avLst>
          </a:prstGeom>
          <a:gradFill flip="none" rotWithShape="1">
            <a:gsLst>
              <a:gs pos="0">
                <a:schemeClr val="accent2">
                  <a:lumMod val="60000"/>
                  <a:lumOff val="40000"/>
                </a:schemeClr>
              </a:gs>
              <a:gs pos="84000">
                <a:srgbClr val="ED4D4D"/>
              </a:gs>
            </a:gsLst>
            <a:path path="rect">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716280" algn="l" defTabSz="914400" rtl="0" eaLnBrk="0" fontAlgn="base" latinLnBrk="0" hangingPunct="0">
              <a:lnSpc>
                <a:spcPct val="120000"/>
              </a:lnSpc>
              <a:spcBef>
                <a:spcPct val="0"/>
              </a:spcBef>
              <a:spcAft>
                <a:spcPct val="0"/>
              </a:spcAft>
              <a:buClrTx/>
              <a:buSzTx/>
              <a:buFontTx/>
              <a:buNone/>
              <a:defRPr/>
            </a:pPr>
            <a:endParaRPr kumimoji="0" lang="zh-CN" altLang="en-US" sz="2800" b="1" i="0" u="none" strike="noStrike" kern="1200" cap="none" spc="0" normalizeH="0" baseline="0" noProof="0" dirty="0">
              <a:ln w="0">
                <a:noFill/>
              </a:ln>
              <a:solidFill>
                <a:schemeClr val="bg1"/>
              </a:solidFill>
              <a:effectLst>
                <a:outerShdw blurRad="63500" dist="63500" dir="2700000" algn="tl" rotWithShape="0">
                  <a:prstClr val="black">
                    <a:alpha val="40000"/>
                  </a:prstClr>
                </a:outerShdw>
              </a:effectLst>
              <a:uLnTx/>
              <a:uFillTx/>
              <a:latin typeface="楷体" panose="02010609060101010101" pitchFamily="49" charset="-122"/>
              <a:ea typeface="楷体" panose="02010609060101010101" pitchFamily="49" charset="-122"/>
              <a:cs typeface="+mn-cs"/>
            </a:endParaRPr>
          </a:p>
        </p:txBody>
      </p:sp>
      <p:sp>
        <p:nvSpPr>
          <p:cNvPr id="22" name="箭头: 下 57"/>
          <p:cNvSpPr/>
          <p:nvPr/>
        </p:nvSpPr>
        <p:spPr>
          <a:xfrm rot="10800000" flipV="1">
            <a:off x="1501775" y="3581400"/>
            <a:ext cx="311150" cy="334963"/>
          </a:xfrm>
          <a:prstGeom prst="downArrow">
            <a:avLst>
              <a:gd name="adj1" fmla="val 38404"/>
              <a:gd name="adj2" fmla="val 45470"/>
            </a:avLst>
          </a:prstGeom>
          <a:gradFill flip="none" rotWithShape="1">
            <a:gsLst>
              <a:gs pos="0">
                <a:schemeClr val="accent2">
                  <a:lumMod val="60000"/>
                  <a:lumOff val="40000"/>
                </a:schemeClr>
              </a:gs>
              <a:gs pos="84000">
                <a:srgbClr val="ED4D4D"/>
              </a:gs>
            </a:gsLst>
            <a:path path="rect">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716280" algn="l" defTabSz="914400" rtl="0" eaLnBrk="0" fontAlgn="base" latinLnBrk="0" hangingPunct="0">
              <a:lnSpc>
                <a:spcPct val="120000"/>
              </a:lnSpc>
              <a:spcBef>
                <a:spcPct val="0"/>
              </a:spcBef>
              <a:spcAft>
                <a:spcPct val="0"/>
              </a:spcAft>
              <a:buClrTx/>
              <a:buSzTx/>
              <a:buFontTx/>
              <a:buNone/>
              <a:defRPr/>
            </a:pPr>
            <a:endParaRPr kumimoji="0" lang="zh-CN" altLang="en-US" sz="2800" b="1" i="0" u="none" strike="noStrike" kern="1200" cap="none" spc="0" normalizeH="0" baseline="0" noProof="0" dirty="0">
              <a:ln w="0">
                <a:noFill/>
              </a:ln>
              <a:solidFill>
                <a:schemeClr val="bg1"/>
              </a:solidFill>
              <a:effectLst>
                <a:outerShdw blurRad="63500" dist="63500" dir="2700000" algn="tl" rotWithShape="0">
                  <a:prstClr val="black">
                    <a:alpha val="40000"/>
                  </a:prstClr>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xEl>
                                              <p:charRg st="0" end="19"/>
                                            </p:txEl>
                                          </p:spTgt>
                                        </p:tgtEl>
                                        <p:attrNameLst>
                                          <p:attrName>style.visibility</p:attrName>
                                        </p:attrNameLst>
                                      </p:cBhvr>
                                      <p:to>
                                        <p:strVal val="visible"/>
                                      </p:to>
                                    </p:set>
                                    <p:animEffect transition="in" filter="fade">
                                      <p:cBhvr>
                                        <p:cTn id="11" dur="1000"/>
                                        <p:tgtEl>
                                          <p:spTgt spid="9">
                                            <p:txEl>
                                              <p:charRg st="0" end="19"/>
                                            </p:txEl>
                                          </p:spTgt>
                                        </p:tgtEl>
                                      </p:cBhvr>
                                    </p:animEffect>
                                    <p:anim calcmode="lin" valueType="num">
                                      <p:cBhvr>
                                        <p:cTn id="12" dur="1000" fill="hold"/>
                                        <p:tgtEl>
                                          <p:spTgt spid="9">
                                            <p:txEl>
                                              <p:charRg st="0" end="19"/>
                                            </p:txEl>
                                          </p:spTgt>
                                        </p:tgtEl>
                                        <p:attrNameLst>
                                          <p:attrName>ppt_x</p:attrName>
                                        </p:attrNameLst>
                                      </p:cBhvr>
                                      <p:tavLst>
                                        <p:tav tm="0">
                                          <p:val>
                                            <p:strVal val="#ppt_x"/>
                                          </p:val>
                                        </p:tav>
                                        <p:tav tm="100000">
                                          <p:val>
                                            <p:strVal val="#ppt_x"/>
                                          </p:val>
                                        </p:tav>
                                      </p:tavLst>
                                    </p:anim>
                                    <p:anim calcmode="lin" valueType="num">
                                      <p:cBhvr>
                                        <p:cTn id="13" dur="1000" fill="hold"/>
                                        <p:tgtEl>
                                          <p:spTgt spid="9">
                                            <p:txEl>
                                              <p:charRg st="0" end="19"/>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9">
                                            <p:txEl>
                                              <p:charRg st="19" end="38"/>
                                            </p:txEl>
                                          </p:spTgt>
                                        </p:tgtEl>
                                        <p:attrNameLst>
                                          <p:attrName>style.visibility</p:attrName>
                                        </p:attrNameLst>
                                      </p:cBhvr>
                                      <p:to>
                                        <p:strVal val="visible"/>
                                      </p:to>
                                    </p:set>
                                    <p:animEffect transition="in" filter="fade">
                                      <p:cBhvr>
                                        <p:cTn id="22" dur="1000"/>
                                        <p:tgtEl>
                                          <p:spTgt spid="9">
                                            <p:txEl>
                                              <p:charRg st="19" end="38"/>
                                            </p:txEl>
                                          </p:spTgt>
                                        </p:tgtEl>
                                      </p:cBhvr>
                                    </p:animEffect>
                                    <p:anim calcmode="lin" valueType="num">
                                      <p:cBhvr>
                                        <p:cTn id="23" dur="1000" fill="hold"/>
                                        <p:tgtEl>
                                          <p:spTgt spid="9">
                                            <p:txEl>
                                              <p:charRg st="19" end="38"/>
                                            </p:txEl>
                                          </p:spTgt>
                                        </p:tgtEl>
                                        <p:attrNameLst>
                                          <p:attrName>ppt_x</p:attrName>
                                        </p:attrNameLst>
                                      </p:cBhvr>
                                      <p:tavLst>
                                        <p:tav tm="0">
                                          <p:val>
                                            <p:strVal val="#ppt_x"/>
                                          </p:val>
                                        </p:tav>
                                        <p:tav tm="100000">
                                          <p:val>
                                            <p:strVal val="#ppt_x"/>
                                          </p:val>
                                        </p:tav>
                                      </p:tavLst>
                                    </p:anim>
                                    <p:anim calcmode="lin" valueType="num">
                                      <p:cBhvr>
                                        <p:cTn id="24" dur="1000" fill="hold"/>
                                        <p:tgtEl>
                                          <p:spTgt spid="9">
                                            <p:txEl>
                                              <p:charRg st="19" end="38"/>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par>
                          <p:cTn id="30" fill="hold">
                            <p:stCondLst>
                              <p:cond delay="500"/>
                            </p:stCondLst>
                            <p:childTnLst>
                              <p:par>
                                <p:cTn id="31" presetID="42" presetClass="entr" presetSubtype="0" fill="hold" nodeType="afterEffect">
                                  <p:stCondLst>
                                    <p:cond delay="0"/>
                                  </p:stCondLst>
                                  <p:childTnLst>
                                    <p:set>
                                      <p:cBhvr>
                                        <p:cTn id="32" dur="1" fill="hold">
                                          <p:stCondLst>
                                            <p:cond delay="0"/>
                                          </p:stCondLst>
                                        </p:cTn>
                                        <p:tgtEl>
                                          <p:spTgt spid="9">
                                            <p:txEl>
                                              <p:charRg st="38" end="57"/>
                                            </p:txEl>
                                          </p:spTgt>
                                        </p:tgtEl>
                                        <p:attrNameLst>
                                          <p:attrName>style.visibility</p:attrName>
                                        </p:attrNameLst>
                                      </p:cBhvr>
                                      <p:to>
                                        <p:strVal val="visible"/>
                                      </p:to>
                                    </p:set>
                                    <p:animEffect transition="in" filter="fade">
                                      <p:cBhvr>
                                        <p:cTn id="33" dur="1000"/>
                                        <p:tgtEl>
                                          <p:spTgt spid="9">
                                            <p:txEl>
                                              <p:charRg st="38" end="57"/>
                                            </p:txEl>
                                          </p:spTgt>
                                        </p:tgtEl>
                                      </p:cBhvr>
                                    </p:animEffect>
                                    <p:anim calcmode="lin" valueType="num">
                                      <p:cBhvr>
                                        <p:cTn id="34" dur="1000" fill="hold"/>
                                        <p:tgtEl>
                                          <p:spTgt spid="9">
                                            <p:txEl>
                                              <p:charRg st="38" end="57"/>
                                            </p:txEl>
                                          </p:spTgt>
                                        </p:tgtEl>
                                        <p:attrNameLst>
                                          <p:attrName>ppt_x</p:attrName>
                                        </p:attrNameLst>
                                      </p:cBhvr>
                                      <p:tavLst>
                                        <p:tav tm="0">
                                          <p:val>
                                            <p:strVal val="#ppt_x"/>
                                          </p:val>
                                        </p:tav>
                                        <p:tav tm="100000">
                                          <p:val>
                                            <p:strVal val="#ppt_x"/>
                                          </p:val>
                                        </p:tav>
                                      </p:tavLst>
                                    </p:anim>
                                    <p:anim calcmode="lin" valueType="num">
                                      <p:cBhvr>
                                        <p:cTn id="35" dur="1000" fill="hold"/>
                                        <p:tgtEl>
                                          <p:spTgt spid="9">
                                            <p:txEl>
                                              <p:charRg st="38" end="57"/>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500"/>
                            </p:stCondLst>
                            <p:childTnLst>
                              <p:par>
                                <p:cTn id="42" presetID="42" presetClass="entr" presetSubtype="0" fill="hold" nodeType="afterEffect">
                                  <p:stCondLst>
                                    <p:cond delay="0"/>
                                  </p:stCondLst>
                                  <p:childTnLst>
                                    <p:set>
                                      <p:cBhvr>
                                        <p:cTn id="43" dur="1" fill="hold">
                                          <p:stCondLst>
                                            <p:cond delay="0"/>
                                          </p:stCondLst>
                                        </p:cTn>
                                        <p:tgtEl>
                                          <p:spTgt spid="9">
                                            <p:txEl>
                                              <p:charRg st="57" end="76"/>
                                            </p:txEl>
                                          </p:spTgt>
                                        </p:tgtEl>
                                        <p:attrNameLst>
                                          <p:attrName>style.visibility</p:attrName>
                                        </p:attrNameLst>
                                      </p:cBhvr>
                                      <p:to>
                                        <p:strVal val="visible"/>
                                      </p:to>
                                    </p:set>
                                    <p:animEffect transition="in" filter="fade">
                                      <p:cBhvr>
                                        <p:cTn id="44" dur="1000"/>
                                        <p:tgtEl>
                                          <p:spTgt spid="9">
                                            <p:txEl>
                                              <p:charRg st="57" end="76"/>
                                            </p:txEl>
                                          </p:spTgt>
                                        </p:tgtEl>
                                      </p:cBhvr>
                                    </p:animEffect>
                                    <p:anim calcmode="lin" valueType="num">
                                      <p:cBhvr>
                                        <p:cTn id="45" dur="1000" fill="hold"/>
                                        <p:tgtEl>
                                          <p:spTgt spid="9">
                                            <p:txEl>
                                              <p:charRg st="57" end="76"/>
                                            </p:txEl>
                                          </p:spTgt>
                                        </p:tgtEl>
                                        <p:attrNameLst>
                                          <p:attrName>ppt_x</p:attrName>
                                        </p:attrNameLst>
                                      </p:cBhvr>
                                      <p:tavLst>
                                        <p:tav tm="0">
                                          <p:val>
                                            <p:strVal val="#ppt_x"/>
                                          </p:val>
                                        </p:tav>
                                        <p:tav tm="100000">
                                          <p:val>
                                            <p:strVal val="#ppt_x"/>
                                          </p:val>
                                        </p:tav>
                                      </p:tavLst>
                                    </p:anim>
                                    <p:anim calcmode="lin" valueType="num">
                                      <p:cBhvr>
                                        <p:cTn id="46" dur="1000" fill="hold"/>
                                        <p:tgtEl>
                                          <p:spTgt spid="9">
                                            <p:txEl>
                                              <p:charRg st="57" end="76"/>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par>
                          <p:cTn id="52" fill="hold">
                            <p:stCondLst>
                              <p:cond delay="5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anim calcmode="lin" valueType="num">
                                      <p:cBhvr>
                                        <p:cTn id="56" dur="500" fill="hold"/>
                                        <p:tgtEl>
                                          <p:spTgt spid="14"/>
                                        </p:tgtEl>
                                        <p:attrNameLst>
                                          <p:attrName>ppt_x</p:attrName>
                                        </p:attrNameLst>
                                      </p:cBhvr>
                                      <p:tavLst>
                                        <p:tav tm="0">
                                          <p:val>
                                            <p:strVal val="#ppt_x"/>
                                          </p:val>
                                        </p:tav>
                                        <p:tav tm="100000">
                                          <p:val>
                                            <p:strVal val="#ppt_x"/>
                                          </p:val>
                                        </p:tav>
                                      </p:tavLst>
                                    </p:anim>
                                    <p:anim calcmode="lin" valueType="num">
                                      <p:cBhvr>
                                        <p:cTn id="5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9" grpId="0" animBg="1"/>
      <p:bldP spid="21" grpId="0" animBg="1"/>
      <p:bldP spid="2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 name="椭圆 7"/>
          <p:cNvSpPr/>
          <p:nvPr/>
        </p:nvSpPr>
        <p:spPr bwMode="auto">
          <a:xfrm>
            <a:off x="1684338" y="1060450"/>
            <a:ext cx="720725" cy="720725"/>
          </a:xfrm>
          <a:prstGeom prst="ellipse">
            <a:avLst/>
          </a:prstGeom>
          <a:solidFill>
            <a:srgbClr val="EB078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315" name="标题 1"/>
          <p:cNvSpPr txBox="1"/>
          <p:nvPr/>
        </p:nvSpPr>
        <p:spPr>
          <a:xfrm>
            <a:off x="1476375" y="1003300"/>
            <a:ext cx="5329238" cy="777875"/>
          </a:xfrm>
          <a:prstGeom prst="rect">
            <a:avLst/>
          </a:prstGeom>
          <a:noFill/>
          <a:ln w="12700">
            <a:noFill/>
          </a:ln>
        </p:spPr>
        <p:txBody>
          <a:bodyPr/>
          <a:p>
            <a:pPr algn="ctr" eaLnBrk="1" hangingPunct="1"/>
            <a:r>
              <a:rPr lang="en-US" altLang="zh-CN" sz="4400" b="1" dirty="0">
                <a:solidFill>
                  <a:schemeClr val="bg1"/>
                </a:solidFill>
                <a:latin typeface="楷体" panose="02010609060101010101" pitchFamily="49" charset="-122"/>
                <a:ea typeface="楷体" panose="02010609060101010101" pitchFamily="49" charset="-122"/>
              </a:rPr>
              <a:t>11</a:t>
            </a:r>
            <a:r>
              <a:rPr lang="en-US" altLang="zh-CN" sz="4400" b="1" dirty="0">
                <a:solidFill>
                  <a:srgbClr val="000000"/>
                </a:solidFill>
                <a:latin typeface="楷体" panose="02010609060101010101" pitchFamily="49" charset="-122"/>
                <a:ea typeface="楷体" panose="02010609060101010101" pitchFamily="49" charset="-122"/>
              </a:rPr>
              <a:t> </a:t>
            </a:r>
            <a:r>
              <a:rPr lang="zh-CN" altLang="en-US" sz="4400" b="1" dirty="0">
                <a:solidFill>
                  <a:srgbClr val="000000"/>
                </a:solidFill>
                <a:latin typeface="楷体" panose="02010609060101010101" pitchFamily="49" charset="-122"/>
                <a:ea typeface="楷体" panose="02010609060101010101" pitchFamily="49" charset="-122"/>
              </a:rPr>
              <a:t>十六年前的回忆</a:t>
            </a:r>
            <a:endParaRPr lang="zh-CN" altLang="en-US" sz="4400" b="1" dirty="0">
              <a:solidFill>
                <a:srgbClr val="000000"/>
              </a:solidFill>
              <a:latin typeface="楷体" panose="02010609060101010101" pitchFamily="49" charset="-122"/>
              <a:ea typeface="楷体" panose="02010609060101010101" pitchFamily="49" charset="-122"/>
            </a:endParaRPr>
          </a:p>
        </p:txBody>
      </p:sp>
      <p:pic>
        <p:nvPicPr>
          <p:cNvPr id="13316" name="图片 2"/>
          <p:cNvPicPr>
            <a:picLocks noChangeAspect="1"/>
          </p:cNvPicPr>
          <p:nvPr/>
        </p:nvPicPr>
        <p:blipFill>
          <a:blip r:embed="rId2"/>
          <a:srcRect l="35818"/>
          <a:stretch>
            <a:fillRect/>
          </a:stretch>
        </p:blipFill>
        <p:spPr>
          <a:xfrm>
            <a:off x="323850" y="195263"/>
            <a:ext cx="2305050" cy="463550"/>
          </a:xfrm>
          <a:prstGeom prst="rect">
            <a:avLst/>
          </a:prstGeom>
          <a:noFill/>
          <a:ln w="9525">
            <a:noFill/>
          </a:ln>
        </p:spPr>
      </p:pic>
      <p:sp>
        <p:nvSpPr>
          <p:cNvPr id="7173" name="矩形 1"/>
          <p:cNvSpPr/>
          <p:nvPr/>
        </p:nvSpPr>
        <p:spPr>
          <a:xfrm>
            <a:off x="395288" y="2284413"/>
            <a:ext cx="6985000" cy="1274762"/>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宋体" panose="02010600030101010101" pitchFamily="2" charset="-122"/>
              </a:rPr>
              <a:t>课文题目为什么是“十六年前的回忆”？作者回忆的又是什么呢？</a:t>
            </a:r>
            <a:endParaRPr lang="zh-CN" altLang="en-US" sz="3200" b="1" dirty="0">
              <a:latin typeface="宋体" panose="02010600030101010101" pitchFamily="2" charset="-122"/>
            </a:endParaRPr>
          </a:p>
        </p:txBody>
      </p:sp>
      <p:sp>
        <p:nvSpPr>
          <p:cNvPr id="7" name="矩形 1"/>
          <p:cNvSpPr/>
          <p:nvPr/>
        </p:nvSpPr>
        <p:spPr>
          <a:xfrm>
            <a:off x="395288" y="3752850"/>
            <a:ext cx="6985000" cy="119538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宋体" panose="02010600030101010101" pitchFamily="2" charset="-122"/>
              </a:rPr>
              <a:t>结合课前收集的资料，谈一谈你对李大钊的了解。</a:t>
            </a:r>
            <a:endParaRPr lang="zh-CN" altLang="en-US"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wipe(down)">
                                      <p:cBhvr>
                                        <p:cTn id="7" dur="500"/>
                                        <p:tgtEl>
                                          <p:spTgt spid="717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11"/>
          <p:cNvSpPr txBox="1"/>
          <p:nvPr/>
        </p:nvSpPr>
        <p:spPr>
          <a:xfrm>
            <a:off x="3635375" y="0"/>
            <a:ext cx="2163763" cy="603250"/>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初读感知</a:t>
            </a:r>
            <a:endParaRPr lang="en-US" altLang="zh-CN" sz="3200" b="1" dirty="0">
              <a:latin typeface="黑体" panose="02010609060101010101" pitchFamily="49" charset="-122"/>
              <a:ea typeface="黑体" panose="02010609060101010101" pitchFamily="49" charset="-122"/>
            </a:endParaRPr>
          </a:p>
        </p:txBody>
      </p:sp>
      <p:sp>
        <p:nvSpPr>
          <p:cNvPr id="15363" name="文本框 11"/>
          <p:cNvSpPr txBox="1"/>
          <p:nvPr/>
        </p:nvSpPr>
        <p:spPr>
          <a:xfrm>
            <a:off x="503238" y="842963"/>
            <a:ext cx="8137525" cy="1274762"/>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自由读课文，思考：课文是按什么顺序写的？主要写了李大钊的哪几件事？</a:t>
            </a:r>
            <a:endParaRPr lang="en-US" altLang="zh-CN" sz="3200" b="1" dirty="0">
              <a:latin typeface="楷体" panose="02010609060101010101" pitchFamily="49" charset="-122"/>
              <a:ea typeface="楷体" panose="02010609060101010101" pitchFamily="49" charset="-122"/>
            </a:endParaRPr>
          </a:p>
        </p:txBody>
      </p:sp>
      <p:sp>
        <p:nvSpPr>
          <p:cNvPr id="5" name="文本框 11"/>
          <p:cNvSpPr txBox="1"/>
          <p:nvPr/>
        </p:nvSpPr>
        <p:spPr>
          <a:xfrm>
            <a:off x="971550" y="2211388"/>
            <a:ext cx="7816850" cy="1787525"/>
          </a:xfrm>
          <a:prstGeom prst="rect">
            <a:avLst/>
          </a:prstGeom>
          <a:noFill/>
          <a:ln w="9525">
            <a:noFill/>
          </a:ln>
        </p:spPr>
        <p:txBody>
          <a:bodyPr>
            <a:spAutoFit/>
          </a:bodyPr>
          <a:p>
            <a:pPr eaLnBrk="1" latinLnBrk="1" hangingPunct="1">
              <a:lnSpc>
                <a:spcPct val="120000"/>
              </a:lnSpc>
            </a:pPr>
            <a:r>
              <a:rPr lang="zh-CN" altLang="en-US" sz="3200" b="1" dirty="0">
                <a:latin typeface="宋体" panose="02010600030101010101" pitchFamily="2" charset="-122"/>
              </a:rPr>
              <a:t>    本文是按照</a:t>
            </a:r>
            <a:r>
              <a:rPr lang="en-US" altLang="zh-CN" sz="3200" b="1" dirty="0">
                <a:latin typeface="宋体" panose="02010600030101010101" pitchFamily="2" charset="-122"/>
              </a:rPr>
              <a:t>_________</a:t>
            </a:r>
            <a:r>
              <a:rPr lang="zh-CN" altLang="en-US" sz="3200" b="1" dirty="0">
                <a:latin typeface="宋体" panose="02010600030101010101" pitchFamily="2" charset="-122"/>
              </a:rPr>
              <a:t>顺序写的，主要写了</a:t>
            </a:r>
            <a:r>
              <a:rPr lang="en-US" altLang="zh-CN" sz="3200" b="1" dirty="0">
                <a:latin typeface="宋体" panose="02010600030101010101" pitchFamily="2" charset="-122"/>
              </a:rPr>
              <a:t>__________</a:t>
            </a:r>
            <a:r>
              <a:rPr lang="zh-CN" altLang="en-US" sz="3200" b="1" dirty="0">
                <a:latin typeface="宋体" panose="02010600030101010101" pitchFamily="2" charset="-122"/>
              </a:rPr>
              <a:t>、</a:t>
            </a:r>
            <a:r>
              <a:rPr lang="en-US" altLang="zh-CN" sz="3200" b="1" dirty="0">
                <a:latin typeface="宋体" panose="02010600030101010101" pitchFamily="2" charset="-122"/>
              </a:rPr>
              <a:t>__________</a:t>
            </a:r>
            <a:r>
              <a:rPr lang="zh-CN" altLang="en-US" sz="3200" b="1" dirty="0">
                <a:latin typeface="宋体" panose="02010600030101010101" pitchFamily="2" charset="-122"/>
              </a:rPr>
              <a:t>、</a:t>
            </a:r>
            <a:r>
              <a:rPr lang="en-US" altLang="zh-CN" sz="3200" b="1" dirty="0">
                <a:latin typeface="宋体" panose="02010600030101010101" pitchFamily="2" charset="-122"/>
              </a:rPr>
              <a:t>_______</a:t>
            </a:r>
            <a:r>
              <a:rPr lang="zh-CN" altLang="en-US" sz="3200" b="1" dirty="0">
                <a:latin typeface="宋体" panose="02010600030101010101" pitchFamily="2" charset="-122"/>
              </a:rPr>
              <a:t>、</a:t>
            </a:r>
            <a:r>
              <a:rPr lang="en-US" altLang="zh-CN" sz="3200" b="1" dirty="0">
                <a:latin typeface="宋体" panose="02010600030101010101" pitchFamily="2" charset="-122"/>
              </a:rPr>
              <a:t>_________________________</a:t>
            </a:r>
            <a:r>
              <a:rPr lang="zh-CN" altLang="en-US" sz="3200" b="1" dirty="0">
                <a:latin typeface="宋体" panose="02010600030101010101" pitchFamily="2" charset="-122"/>
              </a:rPr>
              <a:t>这几件事。</a:t>
            </a:r>
            <a:endParaRPr lang="en-US" altLang="zh-CN" sz="3200" b="1" dirty="0">
              <a:latin typeface="宋体" panose="02010600030101010101" pitchFamily="2" charset="-122"/>
            </a:endParaRPr>
          </a:p>
        </p:txBody>
      </p:sp>
      <p:sp>
        <p:nvSpPr>
          <p:cNvPr id="3" name="矩形 2"/>
          <p:cNvSpPr/>
          <p:nvPr/>
        </p:nvSpPr>
        <p:spPr>
          <a:xfrm>
            <a:off x="4213225" y="2211388"/>
            <a:ext cx="1008063" cy="584200"/>
          </a:xfrm>
          <a:prstGeom prst="rect">
            <a:avLst/>
          </a:prstGeom>
          <a:noFill/>
          <a:ln w="9525">
            <a:noFill/>
          </a:ln>
        </p:spPr>
        <p:txBody>
          <a:bodyPr wrap="none">
            <a:spAutoFit/>
          </a:bodyPr>
          <a:p>
            <a:r>
              <a:rPr lang="zh-CN" altLang="en-US" sz="3200" b="1" dirty="0">
                <a:solidFill>
                  <a:srgbClr val="FF0000"/>
                </a:solidFill>
                <a:latin typeface="宋体" panose="02010600030101010101" pitchFamily="2" charset="-122"/>
              </a:rPr>
              <a:t>倒叙</a:t>
            </a:r>
            <a:endParaRPr lang="zh-CN" altLang="en-US" dirty="0">
              <a:latin typeface="Calibri" panose="020F0502020204030204" pitchFamily="34" charset="0"/>
            </a:endParaRPr>
          </a:p>
        </p:txBody>
      </p:sp>
      <p:sp>
        <p:nvSpPr>
          <p:cNvPr id="6" name="矩形 5"/>
          <p:cNvSpPr/>
          <p:nvPr/>
        </p:nvSpPr>
        <p:spPr>
          <a:xfrm>
            <a:off x="1785938" y="2813050"/>
            <a:ext cx="2244725" cy="584200"/>
          </a:xfrm>
          <a:prstGeom prst="rect">
            <a:avLst/>
          </a:prstGeom>
          <a:noFill/>
          <a:ln w="9525">
            <a:noFill/>
          </a:ln>
        </p:spPr>
        <p:txBody>
          <a:bodyPr wrap="none">
            <a:spAutoFit/>
          </a:bodyPr>
          <a:p>
            <a:r>
              <a:rPr lang="zh-CN" altLang="en-US" sz="3200" b="1" dirty="0">
                <a:solidFill>
                  <a:srgbClr val="0000FF"/>
                </a:solidFill>
                <a:latin typeface="宋体" panose="02010600030101010101" pitchFamily="2" charset="-122"/>
              </a:rPr>
              <a:t>父亲被捕前</a:t>
            </a:r>
            <a:endParaRPr lang="zh-CN" altLang="en-US" dirty="0">
              <a:latin typeface="Calibri" panose="020F0502020204030204" pitchFamily="34" charset="0"/>
            </a:endParaRPr>
          </a:p>
        </p:txBody>
      </p:sp>
      <p:sp>
        <p:nvSpPr>
          <p:cNvPr id="9" name="矩形 8"/>
          <p:cNvSpPr/>
          <p:nvPr/>
        </p:nvSpPr>
        <p:spPr>
          <a:xfrm>
            <a:off x="4257675" y="2813050"/>
            <a:ext cx="2244725" cy="584200"/>
          </a:xfrm>
          <a:prstGeom prst="rect">
            <a:avLst/>
          </a:prstGeom>
          <a:noFill/>
          <a:ln w="9525">
            <a:noFill/>
          </a:ln>
        </p:spPr>
        <p:txBody>
          <a:bodyPr wrap="none">
            <a:spAutoFit/>
          </a:bodyPr>
          <a:p>
            <a:r>
              <a:rPr lang="zh-CN" altLang="en-US" sz="3200" b="1" dirty="0">
                <a:solidFill>
                  <a:srgbClr val="0000FF"/>
                </a:solidFill>
                <a:latin typeface="宋体" panose="02010600030101010101" pitchFamily="2" charset="-122"/>
              </a:rPr>
              <a:t>父亲被捕时</a:t>
            </a:r>
            <a:endParaRPr lang="zh-CN" altLang="en-US" dirty="0">
              <a:latin typeface="Calibri" panose="020F0502020204030204" pitchFamily="34" charset="0"/>
            </a:endParaRPr>
          </a:p>
        </p:txBody>
      </p:sp>
      <p:sp>
        <p:nvSpPr>
          <p:cNvPr id="10" name="矩形 9"/>
          <p:cNvSpPr/>
          <p:nvPr/>
        </p:nvSpPr>
        <p:spPr>
          <a:xfrm>
            <a:off x="6818313" y="2790825"/>
            <a:ext cx="1420812" cy="585788"/>
          </a:xfrm>
          <a:prstGeom prst="rect">
            <a:avLst/>
          </a:prstGeom>
          <a:noFill/>
          <a:ln w="9525">
            <a:noFill/>
          </a:ln>
        </p:spPr>
        <p:txBody>
          <a:bodyPr wrap="none">
            <a:spAutoFit/>
          </a:bodyPr>
          <a:p>
            <a:r>
              <a:rPr lang="zh-CN" altLang="en-US" sz="3200" b="1" dirty="0">
                <a:solidFill>
                  <a:srgbClr val="0000FF"/>
                </a:solidFill>
                <a:latin typeface="宋体" panose="02010600030101010101" pitchFamily="2" charset="-122"/>
              </a:rPr>
              <a:t>法庭上</a:t>
            </a:r>
            <a:endParaRPr lang="zh-CN" altLang="en-US" dirty="0">
              <a:latin typeface="Calibri" panose="020F0502020204030204" pitchFamily="34" charset="0"/>
            </a:endParaRPr>
          </a:p>
        </p:txBody>
      </p:sp>
      <p:sp>
        <p:nvSpPr>
          <p:cNvPr id="8" name="矩形 7"/>
          <p:cNvSpPr/>
          <p:nvPr/>
        </p:nvSpPr>
        <p:spPr>
          <a:xfrm>
            <a:off x="1052513" y="3376613"/>
            <a:ext cx="5680075" cy="584200"/>
          </a:xfrm>
          <a:prstGeom prst="rect">
            <a:avLst/>
          </a:prstGeom>
          <a:noFill/>
          <a:ln w="9525">
            <a:noFill/>
          </a:ln>
        </p:spPr>
        <p:txBody>
          <a:bodyPr>
            <a:spAutoFit/>
          </a:bodyPr>
          <a:p>
            <a:r>
              <a:rPr lang="zh-CN" altLang="en-US" sz="3200" b="1" dirty="0">
                <a:solidFill>
                  <a:srgbClr val="0000FF"/>
                </a:solidFill>
                <a:latin typeface="宋体" panose="02010600030101010101" pitchFamily="2" charset="-122"/>
              </a:rPr>
              <a:t>父亲遇难后家人的沉痛心情</a:t>
            </a:r>
            <a:endParaRPr lang="zh-CN" altLang="en-US" dirty="0">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9" grpId="0"/>
      <p:bldP spid="10"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11"/>
          <p:cNvSpPr txBox="1"/>
          <p:nvPr/>
        </p:nvSpPr>
        <p:spPr>
          <a:xfrm>
            <a:off x="271463" y="703263"/>
            <a:ext cx="8135937"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初读课文，检查生字词自学情况。</a:t>
            </a:r>
            <a:endParaRPr lang="en-US" altLang="zh-CN" sz="3200" b="1" dirty="0">
              <a:latin typeface="楷体" panose="02010609060101010101" pitchFamily="49" charset="-122"/>
              <a:ea typeface="楷体" panose="02010609060101010101" pitchFamily="49" charset="-122"/>
            </a:endParaRPr>
          </a:p>
        </p:txBody>
      </p:sp>
      <p:sp>
        <p:nvSpPr>
          <p:cNvPr id="3" name="矩形 2"/>
          <p:cNvSpPr/>
          <p:nvPr/>
        </p:nvSpPr>
        <p:spPr>
          <a:xfrm>
            <a:off x="755650" y="1347788"/>
            <a:ext cx="8135938" cy="3216275"/>
          </a:xfrm>
          <a:prstGeom prst="rect">
            <a:avLst/>
          </a:prstGeom>
          <a:noFill/>
          <a:ln w="9525">
            <a:noFill/>
          </a:ln>
        </p:spPr>
        <p:txBody>
          <a:bodyPr>
            <a:spAutoFit/>
          </a:bodyPr>
          <a:p>
            <a:pPr eaLnBrk="1" hangingPunct="1">
              <a:lnSpc>
                <a:spcPct val="200000"/>
              </a:lnSpc>
            </a:pPr>
            <a:r>
              <a:rPr lang="zh-CN" altLang="en-US" sz="3600" b="1" dirty="0">
                <a:solidFill>
                  <a:srgbClr val="0000FF"/>
                </a:solidFill>
                <a:latin typeface="楷体" panose="02010609060101010101" pitchFamily="49" charset="-122"/>
                <a:ea typeface="楷体" panose="02010609060101010101" pitchFamily="49" charset="-122"/>
              </a:rPr>
              <a:t>埋头  含糊  军阀  避免  局势  僻静</a:t>
            </a:r>
            <a:endParaRPr lang="en-US" altLang="zh-CN" sz="3600" b="1" dirty="0">
              <a:solidFill>
                <a:srgbClr val="0000FF"/>
              </a:solidFill>
              <a:latin typeface="楷体" panose="02010609060101010101" pitchFamily="49" charset="-122"/>
              <a:ea typeface="楷体" panose="02010609060101010101" pitchFamily="49" charset="-122"/>
            </a:endParaRPr>
          </a:p>
          <a:p>
            <a:pPr eaLnBrk="1" hangingPunct="1">
              <a:lnSpc>
                <a:spcPct val="200000"/>
              </a:lnSpc>
            </a:pPr>
            <a:r>
              <a:rPr lang="zh-CN" altLang="en-US" sz="3600" b="1" dirty="0">
                <a:solidFill>
                  <a:srgbClr val="0000FF"/>
                </a:solidFill>
                <a:latin typeface="楷体" panose="02010609060101010101" pitchFamily="49" charset="-122"/>
                <a:ea typeface="楷体" panose="02010609060101010101" pitchFamily="49" charset="-122"/>
              </a:rPr>
              <a:t>魔鬼  苦刑  严峻  残暴  匪徒  拘留  法庭  安定  占据  会意  执行  过度</a:t>
            </a:r>
            <a:endParaRPr lang="zh-CN" altLang="en-US" sz="3600" b="1" dirty="0">
              <a:solidFill>
                <a:srgbClr val="0000FF"/>
              </a:solidFill>
              <a:latin typeface="楷体" panose="02010609060101010101" pitchFamily="49" charset="-122"/>
              <a:ea typeface="楷体" panose="02010609060101010101" pitchFamily="49" charset="-122"/>
            </a:endParaRPr>
          </a:p>
        </p:txBody>
      </p:sp>
      <p:sp>
        <p:nvSpPr>
          <p:cNvPr id="4" name="矩形 3"/>
          <p:cNvSpPr/>
          <p:nvPr/>
        </p:nvSpPr>
        <p:spPr>
          <a:xfrm>
            <a:off x="7667625" y="1308100"/>
            <a:ext cx="598488" cy="584200"/>
          </a:xfrm>
          <a:prstGeom prst="rect">
            <a:avLst/>
          </a:prstGeom>
          <a:noFill/>
          <a:ln w="9525">
            <a:noFill/>
          </a:ln>
        </p:spPr>
        <p:txBody>
          <a:bodyPr wrap="none">
            <a:spAutoFit/>
          </a:bodyPr>
          <a:p>
            <a:pPr algn="ctr"/>
            <a:r>
              <a:rPr lang="en-US" altLang="zh-CN" sz="3200" b="1" dirty="0">
                <a:latin typeface="宋体" panose="02010600030101010101" pitchFamily="2" charset="-122"/>
              </a:rPr>
              <a:t>pì</a:t>
            </a:r>
            <a:endParaRPr lang="zh-CN" altLang="en-US" dirty="0">
              <a:latin typeface="Calibri" panose="020F0502020204030204" pitchFamily="34" charset="0"/>
            </a:endParaRPr>
          </a:p>
        </p:txBody>
      </p:sp>
      <p:sp>
        <p:nvSpPr>
          <p:cNvPr id="5" name="矩形 4"/>
          <p:cNvSpPr/>
          <p:nvPr/>
        </p:nvSpPr>
        <p:spPr>
          <a:xfrm>
            <a:off x="2627313" y="1308100"/>
            <a:ext cx="598487" cy="584200"/>
          </a:xfrm>
          <a:prstGeom prst="rect">
            <a:avLst/>
          </a:prstGeom>
          <a:noFill/>
          <a:ln w="9525">
            <a:noFill/>
          </a:ln>
        </p:spPr>
        <p:txBody>
          <a:bodyPr wrap="none">
            <a:spAutoFit/>
          </a:bodyPr>
          <a:p>
            <a:pPr algn="ctr"/>
            <a:r>
              <a:rPr lang="en-US" altLang="zh-CN" sz="3200" b="1" dirty="0">
                <a:latin typeface="宋体" panose="02010600030101010101" pitchFamily="2" charset="-122"/>
              </a:rPr>
              <a:t>hu</a:t>
            </a:r>
            <a:endParaRPr lang="zh-CN" altLang="en-US"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1"/>
          <p:cNvSpPr txBox="1"/>
          <p:nvPr/>
        </p:nvSpPr>
        <p:spPr>
          <a:xfrm>
            <a:off x="3671888" y="9525"/>
            <a:ext cx="2165350" cy="603250"/>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写字指导</a:t>
            </a:r>
            <a:endParaRPr lang="en-US" altLang="zh-CN" sz="3200" b="1" dirty="0">
              <a:latin typeface="黑体" panose="02010609060101010101" pitchFamily="49" charset="-122"/>
              <a:ea typeface="黑体" panose="02010609060101010101" pitchFamily="49" charset="-122"/>
            </a:endParaRPr>
          </a:p>
        </p:txBody>
      </p:sp>
      <p:grpSp>
        <p:nvGrpSpPr>
          <p:cNvPr id="6" name="组合 7"/>
          <p:cNvGrpSpPr/>
          <p:nvPr/>
        </p:nvGrpSpPr>
        <p:grpSpPr>
          <a:xfrm>
            <a:off x="1039813" y="1430338"/>
            <a:ext cx="836612" cy="850900"/>
            <a:chOff x="2437" y="2032"/>
            <a:chExt cx="1244" cy="1264"/>
          </a:xfrm>
        </p:grpSpPr>
        <p:sp>
          <p:nvSpPr>
            <p:cNvPr id="7"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8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8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0" name="文本框 64"/>
          <p:cNvSpPr txBox="1"/>
          <p:nvPr/>
        </p:nvSpPr>
        <p:spPr>
          <a:xfrm>
            <a:off x="1065213" y="1389063"/>
            <a:ext cx="811212" cy="830262"/>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稚</a:t>
            </a:r>
            <a:endParaRPr lang="zh-CN" altLang="en-US" sz="4800" b="1" dirty="0">
              <a:latin typeface="楷体" panose="02010609060101010101" pitchFamily="49" charset="-122"/>
              <a:ea typeface="楷体" panose="02010609060101010101" pitchFamily="49" charset="-122"/>
            </a:endParaRPr>
          </a:p>
        </p:txBody>
      </p:sp>
      <p:grpSp>
        <p:nvGrpSpPr>
          <p:cNvPr id="11" name="组合 7"/>
          <p:cNvGrpSpPr/>
          <p:nvPr/>
        </p:nvGrpSpPr>
        <p:grpSpPr>
          <a:xfrm>
            <a:off x="2584450" y="1430338"/>
            <a:ext cx="836613" cy="850900"/>
            <a:chOff x="2437" y="2032"/>
            <a:chExt cx="1244" cy="1264"/>
          </a:xfrm>
        </p:grpSpPr>
        <p:sp>
          <p:nvSpPr>
            <p:cNvPr id="12"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84"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85"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5" name="文本框 64"/>
          <p:cNvSpPr txBox="1"/>
          <p:nvPr/>
        </p:nvSpPr>
        <p:spPr>
          <a:xfrm>
            <a:off x="2609850" y="1389063"/>
            <a:ext cx="811213" cy="830262"/>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避</a:t>
            </a:r>
            <a:endParaRPr lang="zh-CN" altLang="en-US" sz="4800" b="1" dirty="0">
              <a:latin typeface="楷体" panose="02010609060101010101" pitchFamily="49" charset="-122"/>
              <a:ea typeface="楷体" panose="02010609060101010101" pitchFamily="49" charset="-122"/>
            </a:endParaRPr>
          </a:p>
        </p:txBody>
      </p:sp>
      <p:grpSp>
        <p:nvGrpSpPr>
          <p:cNvPr id="16" name="组合 7"/>
          <p:cNvGrpSpPr/>
          <p:nvPr/>
        </p:nvGrpSpPr>
        <p:grpSpPr>
          <a:xfrm>
            <a:off x="4191000" y="1430338"/>
            <a:ext cx="836613" cy="850900"/>
            <a:chOff x="2437" y="2032"/>
            <a:chExt cx="1244" cy="1264"/>
          </a:xfrm>
        </p:grpSpPr>
        <p:sp>
          <p:nvSpPr>
            <p:cNvPr id="17"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8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8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20" name="文本框 64"/>
          <p:cNvSpPr txBox="1"/>
          <p:nvPr/>
        </p:nvSpPr>
        <p:spPr>
          <a:xfrm>
            <a:off x="4216400" y="1389063"/>
            <a:ext cx="811213" cy="830262"/>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啪</a:t>
            </a:r>
            <a:endParaRPr lang="zh-CN" altLang="en-US" sz="4800" b="1" dirty="0">
              <a:latin typeface="楷体" panose="02010609060101010101" pitchFamily="49" charset="-122"/>
              <a:ea typeface="楷体" panose="02010609060101010101" pitchFamily="49" charset="-122"/>
            </a:endParaRPr>
          </a:p>
        </p:txBody>
      </p:sp>
      <p:grpSp>
        <p:nvGrpSpPr>
          <p:cNvPr id="21" name="组合 7"/>
          <p:cNvGrpSpPr/>
          <p:nvPr/>
        </p:nvGrpSpPr>
        <p:grpSpPr>
          <a:xfrm>
            <a:off x="7294563" y="1433513"/>
            <a:ext cx="836612" cy="850900"/>
            <a:chOff x="2437" y="2032"/>
            <a:chExt cx="1244" cy="1264"/>
          </a:xfrm>
        </p:grpSpPr>
        <p:sp>
          <p:nvSpPr>
            <p:cNvPr id="22"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78"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79"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25" name="文本框 64"/>
          <p:cNvSpPr txBox="1"/>
          <p:nvPr/>
        </p:nvSpPr>
        <p:spPr>
          <a:xfrm>
            <a:off x="7319963" y="1390650"/>
            <a:ext cx="811212" cy="830263"/>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僻</a:t>
            </a:r>
            <a:endParaRPr lang="zh-CN" altLang="en-US" sz="4800" b="1" dirty="0">
              <a:latin typeface="楷体" panose="02010609060101010101" pitchFamily="49" charset="-122"/>
              <a:ea typeface="楷体" panose="02010609060101010101" pitchFamily="49" charset="-122"/>
            </a:endParaRPr>
          </a:p>
        </p:txBody>
      </p:sp>
      <p:grpSp>
        <p:nvGrpSpPr>
          <p:cNvPr id="26" name="组合 7"/>
          <p:cNvGrpSpPr/>
          <p:nvPr/>
        </p:nvGrpSpPr>
        <p:grpSpPr>
          <a:xfrm>
            <a:off x="1063625" y="2647950"/>
            <a:ext cx="836613" cy="850900"/>
            <a:chOff x="2437" y="2032"/>
            <a:chExt cx="1244" cy="1264"/>
          </a:xfrm>
        </p:grpSpPr>
        <p:sp>
          <p:nvSpPr>
            <p:cNvPr id="27"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7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7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30" name="文本框 64"/>
          <p:cNvSpPr txBox="1"/>
          <p:nvPr/>
        </p:nvSpPr>
        <p:spPr>
          <a:xfrm>
            <a:off x="1089025" y="2606675"/>
            <a:ext cx="811213" cy="830263"/>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瞅</a:t>
            </a:r>
            <a:endParaRPr lang="zh-CN" altLang="en-US" sz="4800" b="1" dirty="0">
              <a:latin typeface="楷体" panose="02010609060101010101" pitchFamily="49" charset="-122"/>
              <a:ea typeface="楷体" panose="02010609060101010101" pitchFamily="49" charset="-122"/>
            </a:endParaRPr>
          </a:p>
        </p:txBody>
      </p:sp>
      <p:grpSp>
        <p:nvGrpSpPr>
          <p:cNvPr id="31" name="组合 7"/>
          <p:cNvGrpSpPr/>
          <p:nvPr/>
        </p:nvGrpSpPr>
        <p:grpSpPr>
          <a:xfrm>
            <a:off x="2605088" y="2619375"/>
            <a:ext cx="836612" cy="850900"/>
            <a:chOff x="2437" y="2032"/>
            <a:chExt cx="1244" cy="1264"/>
          </a:xfrm>
        </p:grpSpPr>
        <p:sp>
          <p:nvSpPr>
            <p:cNvPr id="32"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7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73" name="直接连接符 33"/>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35" name="文本框 64"/>
          <p:cNvSpPr txBox="1"/>
          <p:nvPr/>
        </p:nvSpPr>
        <p:spPr>
          <a:xfrm>
            <a:off x="2630488" y="2578100"/>
            <a:ext cx="811212" cy="830263"/>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靴</a:t>
            </a:r>
            <a:endParaRPr lang="zh-CN" altLang="en-US" sz="4800" b="1" dirty="0">
              <a:latin typeface="楷体" panose="02010609060101010101" pitchFamily="49" charset="-122"/>
              <a:ea typeface="楷体" panose="02010609060101010101" pitchFamily="49" charset="-122"/>
            </a:endParaRPr>
          </a:p>
        </p:txBody>
      </p:sp>
      <p:grpSp>
        <p:nvGrpSpPr>
          <p:cNvPr id="36" name="组合 7"/>
          <p:cNvGrpSpPr/>
          <p:nvPr/>
        </p:nvGrpSpPr>
        <p:grpSpPr>
          <a:xfrm>
            <a:off x="4217988" y="2601913"/>
            <a:ext cx="836612" cy="850900"/>
            <a:chOff x="2437" y="2032"/>
            <a:chExt cx="1244" cy="1264"/>
          </a:xfrm>
        </p:grpSpPr>
        <p:sp>
          <p:nvSpPr>
            <p:cNvPr id="37"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6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7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40" name="文本框 64"/>
          <p:cNvSpPr txBox="1"/>
          <p:nvPr/>
        </p:nvSpPr>
        <p:spPr>
          <a:xfrm>
            <a:off x="4243388" y="2543175"/>
            <a:ext cx="811212" cy="830263"/>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魔</a:t>
            </a:r>
            <a:endParaRPr lang="zh-CN" altLang="en-US" sz="4800" b="1" dirty="0">
              <a:latin typeface="楷体" panose="02010609060101010101" pitchFamily="49" charset="-122"/>
              <a:ea typeface="楷体" panose="02010609060101010101" pitchFamily="49" charset="-122"/>
            </a:endParaRPr>
          </a:p>
        </p:txBody>
      </p:sp>
      <p:grpSp>
        <p:nvGrpSpPr>
          <p:cNvPr id="41" name="组合 7"/>
          <p:cNvGrpSpPr/>
          <p:nvPr/>
        </p:nvGrpSpPr>
        <p:grpSpPr>
          <a:xfrm>
            <a:off x="5770563" y="2606675"/>
            <a:ext cx="836612" cy="850900"/>
            <a:chOff x="2437" y="2032"/>
            <a:chExt cx="1244" cy="1264"/>
          </a:xfrm>
        </p:grpSpPr>
        <p:sp>
          <p:nvSpPr>
            <p:cNvPr id="42"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66"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67"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45" name="文本框 64"/>
          <p:cNvSpPr txBox="1"/>
          <p:nvPr/>
        </p:nvSpPr>
        <p:spPr>
          <a:xfrm>
            <a:off x="5795963" y="2547938"/>
            <a:ext cx="811212" cy="830262"/>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刑</a:t>
            </a:r>
            <a:endParaRPr lang="zh-CN" altLang="en-US" sz="4800" b="1" dirty="0">
              <a:latin typeface="楷体" panose="02010609060101010101" pitchFamily="49" charset="-122"/>
              <a:ea typeface="楷体" panose="02010609060101010101" pitchFamily="49" charset="-122"/>
            </a:endParaRPr>
          </a:p>
        </p:txBody>
      </p:sp>
      <p:grpSp>
        <p:nvGrpSpPr>
          <p:cNvPr id="46" name="组合 7"/>
          <p:cNvGrpSpPr/>
          <p:nvPr/>
        </p:nvGrpSpPr>
        <p:grpSpPr>
          <a:xfrm>
            <a:off x="7319963" y="2586038"/>
            <a:ext cx="836612" cy="850900"/>
            <a:chOff x="2437" y="2032"/>
            <a:chExt cx="1244" cy="1264"/>
          </a:xfrm>
        </p:grpSpPr>
        <p:sp>
          <p:nvSpPr>
            <p:cNvPr id="47"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6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6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50" name="文本框 64"/>
          <p:cNvSpPr txBox="1"/>
          <p:nvPr/>
        </p:nvSpPr>
        <p:spPr>
          <a:xfrm>
            <a:off x="7345363" y="2527300"/>
            <a:ext cx="811212" cy="831850"/>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哼</a:t>
            </a:r>
            <a:endParaRPr lang="zh-CN" altLang="en-US" sz="4800" b="1" dirty="0">
              <a:latin typeface="楷体" panose="02010609060101010101" pitchFamily="49" charset="-122"/>
              <a:ea typeface="楷体" panose="02010609060101010101" pitchFamily="49" charset="-122"/>
            </a:endParaRPr>
          </a:p>
        </p:txBody>
      </p:sp>
      <p:grpSp>
        <p:nvGrpSpPr>
          <p:cNvPr id="51" name="组合 7"/>
          <p:cNvGrpSpPr/>
          <p:nvPr/>
        </p:nvGrpSpPr>
        <p:grpSpPr>
          <a:xfrm>
            <a:off x="1041400" y="3789363"/>
            <a:ext cx="836613" cy="850900"/>
            <a:chOff x="2437" y="2032"/>
            <a:chExt cx="1244" cy="1264"/>
          </a:xfrm>
        </p:grpSpPr>
        <p:sp>
          <p:nvSpPr>
            <p:cNvPr id="52"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60"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61"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55" name="文本框 64"/>
          <p:cNvSpPr txBox="1"/>
          <p:nvPr/>
        </p:nvSpPr>
        <p:spPr>
          <a:xfrm>
            <a:off x="1066800" y="3730625"/>
            <a:ext cx="811213" cy="830263"/>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峻</a:t>
            </a:r>
            <a:endParaRPr lang="zh-CN" altLang="en-US" sz="4800" b="1" dirty="0">
              <a:latin typeface="楷体" panose="02010609060101010101" pitchFamily="49" charset="-122"/>
              <a:ea typeface="楷体" panose="02010609060101010101" pitchFamily="49" charset="-122"/>
            </a:endParaRPr>
          </a:p>
        </p:txBody>
      </p:sp>
      <p:grpSp>
        <p:nvGrpSpPr>
          <p:cNvPr id="56" name="组合 7"/>
          <p:cNvGrpSpPr/>
          <p:nvPr/>
        </p:nvGrpSpPr>
        <p:grpSpPr>
          <a:xfrm>
            <a:off x="2584450" y="3797300"/>
            <a:ext cx="836613" cy="850900"/>
            <a:chOff x="2437" y="2032"/>
            <a:chExt cx="1244" cy="1264"/>
          </a:xfrm>
        </p:grpSpPr>
        <p:sp>
          <p:nvSpPr>
            <p:cNvPr id="57"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5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5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60" name="文本框 64"/>
          <p:cNvSpPr txBox="1"/>
          <p:nvPr/>
        </p:nvSpPr>
        <p:spPr>
          <a:xfrm>
            <a:off x="2609850" y="3740150"/>
            <a:ext cx="811213" cy="830263"/>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绑</a:t>
            </a:r>
            <a:endParaRPr lang="zh-CN" altLang="en-US" sz="4800" b="1" dirty="0">
              <a:latin typeface="楷体" panose="02010609060101010101" pitchFamily="49" charset="-122"/>
              <a:ea typeface="楷体" panose="02010609060101010101" pitchFamily="49" charset="-122"/>
            </a:endParaRPr>
          </a:p>
        </p:txBody>
      </p:sp>
      <p:grpSp>
        <p:nvGrpSpPr>
          <p:cNvPr id="61" name="组合 7"/>
          <p:cNvGrpSpPr/>
          <p:nvPr/>
        </p:nvGrpSpPr>
        <p:grpSpPr>
          <a:xfrm>
            <a:off x="4205288" y="3792538"/>
            <a:ext cx="836612" cy="850900"/>
            <a:chOff x="2437" y="2032"/>
            <a:chExt cx="1244" cy="1264"/>
          </a:xfrm>
        </p:grpSpPr>
        <p:sp>
          <p:nvSpPr>
            <p:cNvPr id="62"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54"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55"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65" name="文本框 64"/>
          <p:cNvSpPr txBox="1"/>
          <p:nvPr/>
        </p:nvSpPr>
        <p:spPr>
          <a:xfrm>
            <a:off x="4230688" y="3735388"/>
            <a:ext cx="811212" cy="830262"/>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啃</a:t>
            </a:r>
            <a:endParaRPr lang="zh-CN" altLang="en-US" sz="4800" b="1" dirty="0">
              <a:latin typeface="楷体" panose="02010609060101010101" pitchFamily="49" charset="-122"/>
              <a:ea typeface="楷体" panose="02010609060101010101" pitchFamily="49" charset="-122"/>
            </a:endParaRPr>
          </a:p>
        </p:txBody>
      </p:sp>
      <p:sp>
        <p:nvSpPr>
          <p:cNvPr id="66" name="文本框 11"/>
          <p:cNvSpPr txBox="1"/>
          <p:nvPr/>
        </p:nvSpPr>
        <p:spPr>
          <a:xfrm>
            <a:off x="611188" y="581025"/>
            <a:ext cx="3314700" cy="731838"/>
          </a:xfrm>
          <a:prstGeom prst="rect">
            <a:avLst/>
          </a:prstGeom>
          <a:noFill/>
          <a:ln w="9525">
            <a:noFill/>
          </a:ln>
        </p:spPr>
        <p:txBody>
          <a:bodyPr>
            <a:spAutoFit/>
          </a:bodyPr>
          <a:p>
            <a:pPr algn="ctr" eaLnBrk="1" hangingPunct="1">
              <a:lnSpc>
                <a:spcPct val="120000"/>
              </a:lnSpc>
            </a:pPr>
            <a:r>
              <a:rPr lang="zh-CN" altLang="en-US" sz="4000" b="1" dirty="0">
                <a:solidFill>
                  <a:srgbClr val="CC7900"/>
                </a:solidFill>
                <a:latin typeface="楷体" panose="02010609060101010101" pitchFamily="49" charset="-122"/>
                <a:ea typeface="楷体" panose="02010609060101010101" pitchFamily="49" charset="-122"/>
              </a:rPr>
              <a:t>半包围结构</a:t>
            </a:r>
            <a:endParaRPr lang="en-US" altLang="zh-CN" sz="4000" b="1" dirty="0">
              <a:solidFill>
                <a:srgbClr val="CC7900"/>
              </a:solidFill>
              <a:latin typeface="楷体" panose="02010609060101010101" pitchFamily="49" charset="-122"/>
              <a:ea typeface="楷体" panose="02010609060101010101" pitchFamily="49" charset="-122"/>
            </a:endParaRPr>
          </a:p>
        </p:txBody>
      </p:sp>
      <p:grpSp>
        <p:nvGrpSpPr>
          <p:cNvPr id="67" name="组合 7"/>
          <p:cNvGrpSpPr/>
          <p:nvPr/>
        </p:nvGrpSpPr>
        <p:grpSpPr>
          <a:xfrm>
            <a:off x="5748338" y="1420813"/>
            <a:ext cx="836612" cy="850900"/>
            <a:chOff x="2437" y="2032"/>
            <a:chExt cx="1244" cy="1264"/>
          </a:xfrm>
        </p:grpSpPr>
        <p:sp>
          <p:nvSpPr>
            <p:cNvPr id="68"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5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5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71" name="文本框 64"/>
          <p:cNvSpPr txBox="1"/>
          <p:nvPr/>
        </p:nvSpPr>
        <p:spPr>
          <a:xfrm>
            <a:off x="5773738" y="1377950"/>
            <a:ext cx="811212" cy="830263"/>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瞪</a:t>
            </a:r>
            <a:endParaRPr lang="zh-CN" altLang="en-US" sz="4800" b="1" dirty="0">
              <a:latin typeface="楷体" panose="02010609060101010101" pitchFamily="49" charset="-122"/>
              <a:ea typeface="楷体" panose="02010609060101010101" pitchFamily="49" charset="-122"/>
            </a:endParaRPr>
          </a:p>
        </p:txBody>
      </p:sp>
      <p:grpSp>
        <p:nvGrpSpPr>
          <p:cNvPr id="72" name="组合 7"/>
          <p:cNvGrpSpPr/>
          <p:nvPr/>
        </p:nvGrpSpPr>
        <p:grpSpPr>
          <a:xfrm>
            <a:off x="5715000" y="3795713"/>
            <a:ext cx="836613" cy="850900"/>
            <a:chOff x="2437" y="2032"/>
            <a:chExt cx="1244" cy="1264"/>
          </a:xfrm>
        </p:grpSpPr>
        <p:sp>
          <p:nvSpPr>
            <p:cNvPr id="73"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48"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49"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76" name="文本框 75"/>
          <p:cNvSpPr txBox="1"/>
          <p:nvPr/>
        </p:nvSpPr>
        <p:spPr>
          <a:xfrm>
            <a:off x="5740400" y="3738563"/>
            <a:ext cx="811213" cy="831850"/>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袍</a:t>
            </a:r>
            <a:endParaRPr lang="zh-CN" altLang="en-US" sz="4800" b="1" dirty="0">
              <a:latin typeface="楷体" panose="02010609060101010101" pitchFamily="49" charset="-122"/>
              <a:ea typeface="楷体" panose="02010609060101010101" pitchFamily="49" charset="-122"/>
            </a:endParaRPr>
          </a:p>
        </p:txBody>
      </p:sp>
      <p:grpSp>
        <p:nvGrpSpPr>
          <p:cNvPr id="77" name="组合 7"/>
          <p:cNvGrpSpPr/>
          <p:nvPr/>
        </p:nvGrpSpPr>
        <p:grpSpPr>
          <a:xfrm>
            <a:off x="7308850" y="3795713"/>
            <a:ext cx="836613" cy="850900"/>
            <a:chOff x="2437" y="2032"/>
            <a:chExt cx="1244" cy="1264"/>
          </a:xfrm>
        </p:grpSpPr>
        <p:sp>
          <p:nvSpPr>
            <p:cNvPr id="78"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744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44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81" name="文本框 64"/>
          <p:cNvSpPr txBox="1"/>
          <p:nvPr/>
        </p:nvSpPr>
        <p:spPr>
          <a:xfrm>
            <a:off x="7334250" y="3736975"/>
            <a:ext cx="811213" cy="831850"/>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执</a:t>
            </a:r>
            <a:endParaRPr lang="zh-CN" altLang="en-US" sz="4800" b="1" dirty="0">
              <a:latin typeface="楷体" panose="02010609060101010101" pitchFamily="49" charset="-122"/>
              <a:ea typeface="楷体" panose="02010609060101010101" pitchFamily="49" charset="-122"/>
            </a:endParaRPr>
          </a:p>
        </p:txBody>
      </p:sp>
      <p:sp>
        <p:nvSpPr>
          <p:cNvPr id="98" name="矩形 97"/>
          <p:cNvSpPr/>
          <p:nvPr/>
        </p:nvSpPr>
        <p:spPr>
          <a:xfrm>
            <a:off x="2611438" y="1385888"/>
            <a:ext cx="803275" cy="830262"/>
          </a:xfrm>
          <a:prstGeom prst="rect">
            <a:avLst/>
          </a:prstGeom>
          <a:noFill/>
          <a:ln w="9525">
            <a:noFill/>
          </a:ln>
        </p:spPr>
        <p:txBody>
          <a:bodyPr wrap="none">
            <a:spAutoFit/>
          </a:bodyPr>
          <a:p>
            <a:pPr eaLnBrk="1" hangingPunct="1"/>
            <a:r>
              <a:rPr lang="zh-CN" altLang="en-US" sz="4800" b="1" dirty="0">
                <a:solidFill>
                  <a:srgbClr val="0000FF"/>
                </a:solidFill>
                <a:latin typeface="楷体" panose="02010609060101010101" pitchFamily="49" charset="-122"/>
                <a:ea typeface="楷体" panose="02010609060101010101" pitchFamily="49" charset="-122"/>
              </a:rPr>
              <a:t>避</a:t>
            </a:r>
            <a:endParaRPr lang="zh-CN" altLang="en-US" sz="4800" b="1" dirty="0">
              <a:solidFill>
                <a:srgbClr val="0000FF"/>
              </a:solidFill>
              <a:latin typeface="楷体" panose="02010609060101010101" pitchFamily="49" charset="-122"/>
              <a:ea typeface="楷体" panose="02010609060101010101" pitchFamily="49" charset="-122"/>
            </a:endParaRPr>
          </a:p>
        </p:txBody>
      </p:sp>
      <p:sp>
        <p:nvSpPr>
          <p:cNvPr id="99" name="矩形 98"/>
          <p:cNvSpPr/>
          <p:nvPr/>
        </p:nvSpPr>
        <p:spPr>
          <a:xfrm>
            <a:off x="4244975" y="2547938"/>
            <a:ext cx="803275" cy="830262"/>
          </a:xfrm>
          <a:prstGeom prst="rect">
            <a:avLst/>
          </a:prstGeom>
          <a:noFill/>
          <a:ln w="9525">
            <a:noFill/>
          </a:ln>
        </p:spPr>
        <p:txBody>
          <a:bodyPr wrap="none">
            <a:spAutoFit/>
          </a:bodyPr>
          <a:p>
            <a:pPr eaLnBrk="1" hangingPunct="1"/>
            <a:r>
              <a:rPr lang="zh-CN" altLang="en-US" sz="4800" b="1" dirty="0">
                <a:solidFill>
                  <a:srgbClr val="0000FF"/>
                </a:solidFill>
                <a:latin typeface="楷体" panose="02010609060101010101" pitchFamily="49" charset="-122"/>
                <a:ea typeface="楷体" panose="02010609060101010101" pitchFamily="49" charset="-122"/>
              </a:rPr>
              <a:t>魔</a:t>
            </a:r>
            <a:endParaRPr lang="zh-CN" altLang="en-US" sz="4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ppt_x</p:attrName>
                                        </p:attrNameLst>
                                      </p:cBhvr>
                                      <p:tavLst>
                                        <p:tav tm="0">
                                          <p:val>
                                            <p:strVal val="#ppt_x"/>
                                          </p:val>
                                        </p:tav>
                                        <p:tav tm="100000">
                                          <p:val>
                                            <p:strVal val="#ppt_x"/>
                                          </p:val>
                                        </p:tav>
                                      </p:tavLst>
                                    </p:anim>
                                    <p:anim calcmode="lin" valueType="num">
                                      <p:cBhvr>
                                        <p:cTn id="54" dur="1000" fill="hold"/>
                                        <p:tgtEl>
                                          <p:spTgt spid="30"/>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anim calcmode="lin" valueType="num">
                                      <p:cBhvr>
                                        <p:cTn id="63" dur="1000" fill="hold"/>
                                        <p:tgtEl>
                                          <p:spTgt spid="35"/>
                                        </p:tgtEl>
                                        <p:attrNameLst>
                                          <p:attrName>ppt_x</p:attrName>
                                        </p:attrNameLst>
                                      </p:cBhvr>
                                      <p:tavLst>
                                        <p:tav tm="0">
                                          <p:val>
                                            <p:strVal val="#ppt_x"/>
                                          </p:val>
                                        </p:tav>
                                        <p:tav tm="100000">
                                          <p:val>
                                            <p:strVal val="#ppt_x"/>
                                          </p:val>
                                        </p:tav>
                                      </p:tavLst>
                                    </p:anim>
                                    <p:anim calcmode="lin" valueType="num">
                                      <p:cBhvr>
                                        <p:cTn id="64" dur="1000" fill="hold"/>
                                        <p:tgtEl>
                                          <p:spTgt spid="3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1000"/>
                                        <p:tgtEl>
                                          <p:spTgt spid="36"/>
                                        </p:tgtEl>
                                      </p:cBhvr>
                                    </p:animEffect>
                                    <p:anim calcmode="lin" valueType="num">
                                      <p:cBhvr>
                                        <p:cTn id="68" dur="1000" fill="hold"/>
                                        <p:tgtEl>
                                          <p:spTgt spid="36"/>
                                        </p:tgtEl>
                                        <p:attrNameLst>
                                          <p:attrName>ppt_x</p:attrName>
                                        </p:attrNameLst>
                                      </p:cBhvr>
                                      <p:tavLst>
                                        <p:tav tm="0">
                                          <p:val>
                                            <p:strVal val="#ppt_x"/>
                                          </p:val>
                                        </p:tav>
                                        <p:tav tm="100000">
                                          <p:val>
                                            <p:strVal val="#ppt_x"/>
                                          </p:val>
                                        </p:tav>
                                      </p:tavLst>
                                    </p:anim>
                                    <p:anim calcmode="lin" valueType="num">
                                      <p:cBhvr>
                                        <p:cTn id="69" dur="1000" fill="hold"/>
                                        <p:tgtEl>
                                          <p:spTgt spid="3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1000"/>
                                        <p:tgtEl>
                                          <p:spTgt spid="40"/>
                                        </p:tgtEl>
                                      </p:cBhvr>
                                    </p:animEffect>
                                    <p:anim calcmode="lin" valueType="num">
                                      <p:cBhvr>
                                        <p:cTn id="73" dur="1000" fill="hold"/>
                                        <p:tgtEl>
                                          <p:spTgt spid="40"/>
                                        </p:tgtEl>
                                        <p:attrNameLst>
                                          <p:attrName>ppt_x</p:attrName>
                                        </p:attrNameLst>
                                      </p:cBhvr>
                                      <p:tavLst>
                                        <p:tav tm="0">
                                          <p:val>
                                            <p:strVal val="#ppt_x"/>
                                          </p:val>
                                        </p:tav>
                                        <p:tav tm="100000">
                                          <p:val>
                                            <p:strVal val="#ppt_x"/>
                                          </p:val>
                                        </p:tav>
                                      </p:tavLst>
                                    </p:anim>
                                    <p:anim calcmode="lin" valueType="num">
                                      <p:cBhvr>
                                        <p:cTn id="74" dur="1000" fill="hold"/>
                                        <p:tgtEl>
                                          <p:spTgt spid="40"/>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1000"/>
                                        <p:tgtEl>
                                          <p:spTgt spid="41"/>
                                        </p:tgtEl>
                                      </p:cBhvr>
                                    </p:animEffect>
                                    <p:anim calcmode="lin" valueType="num">
                                      <p:cBhvr>
                                        <p:cTn id="78" dur="1000" fill="hold"/>
                                        <p:tgtEl>
                                          <p:spTgt spid="41"/>
                                        </p:tgtEl>
                                        <p:attrNameLst>
                                          <p:attrName>ppt_x</p:attrName>
                                        </p:attrNameLst>
                                      </p:cBhvr>
                                      <p:tavLst>
                                        <p:tav tm="0">
                                          <p:val>
                                            <p:strVal val="#ppt_x"/>
                                          </p:val>
                                        </p:tav>
                                        <p:tav tm="100000">
                                          <p:val>
                                            <p:strVal val="#ppt_x"/>
                                          </p:val>
                                        </p:tav>
                                      </p:tavLst>
                                    </p:anim>
                                    <p:anim calcmode="lin" valueType="num">
                                      <p:cBhvr>
                                        <p:cTn id="79" dur="1000" fill="hold"/>
                                        <p:tgtEl>
                                          <p:spTgt spid="4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1000"/>
                                        <p:tgtEl>
                                          <p:spTgt spid="45"/>
                                        </p:tgtEl>
                                      </p:cBhvr>
                                    </p:animEffect>
                                    <p:anim calcmode="lin" valueType="num">
                                      <p:cBhvr>
                                        <p:cTn id="83" dur="1000" fill="hold"/>
                                        <p:tgtEl>
                                          <p:spTgt spid="45"/>
                                        </p:tgtEl>
                                        <p:attrNameLst>
                                          <p:attrName>ppt_x</p:attrName>
                                        </p:attrNameLst>
                                      </p:cBhvr>
                                      <p:tavLst>
                                        <p:tav tm="0">
                                          <p:val>
                                            <p:strVal val="#ppt_x"/>
                                          </p:val>
                                        </p:tav>
                                        <p:tav tm="100000">
                                          <p:val>
                                            <p:strVal val="#ppt_x"/>
                                          </p:val>
                                        </p:tav>
                                      </p:tavLst>
                                    </p:anim>
                                    <p:anim calcmode="lin" valueType="num">
                                      <p:cBhvr>
                                        <p:cTn id="84" dur="1000" fill="hold"/>
                                        <p:tgtEl>
                                          <p:spTgt spid="45"/>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1000"/>
                                        <p:tgtEl>
                                          <p:spTgt spid="46"/>
                                        </p:tgtEl>
                                      </p:cBhvr>
                                    </p:animEffect>
                                    <p:anim calcmode="lin" valueType="num">
                                      <p:cBhvr>
                                        <p:cTn id="88" dur="1000" fill="hold"/>
                                        <p:tgtEl>
                                          <p:spTgt spid="46"/>
                                        </p:tgtEl>
                                        <p:attrNameLst>
                                          <p:attrName>ppt_x</p:attrName>
                                        </p:attrNameLst>
                                      </p:cBhvr>
                                      <p:tavLst>
                                        <p:tav tm="0">
                                          <p:val>
                                            <p:strVal val="#ppt_x"/>
                                          </p:val>
                                        </p:tav>
                                        <p:tav tm="100000">
                                          <p:val>
                                            <p:strVal val="#ppt_x"/>
                                          </p:val>
                                        </p:tav>
                                      </p:tavLst>
                                    </p:anim>
                                    <p:anim calcmode="lin" valueType="num">
                                      <p:cBhvr>
                                        <p:cTn id="89" dur="1000" fill="hold"/>
                                        <p:tgtEl>
                                          <p:spTgt spid="4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fade">
                                      <p:cBhvr>
                                        <p:cTn id="92" dur="1000"/>
                                        <p:tgtEl>
                                          <p:spTgt spid="50"/>
                                        </p:tgtEl>
                                      </p:cBhvr>
                                    </p:animEffect>
                                    <p:anim calcmode="lin" valueType="num">
                                      <p:cBhvr>
                                        <p:cTn id="93" dur="1000" fill="hold"/>
                                        <p:tgtEl>
                                          <p:spTgt spid="50"/>
                                        </p:tgtEl>
                                        <p:attrNameLst>
                                          <p:attrName>ppt_x</p:attrName>
                                        </p:attrNameLst>
                                      </p:cBhvr>
                                      <p:tavLst>
                                        <p:tav tm="0">
                                          <p:val>
                                            <p:strVal val="#ppt_x"/>
                                          </p:val>
                                        </p:tav>
                                        <p:tav tm="100000">
                                          <p:val>
                                            <p:strVal val="#ppt_x"/>
                                          </p:val>
                                        </p:tav>
                                      </p:tavLst>
                                    </p:anim>
                                    <p:anim calcmode="lin" valueType="num">
                                      <p:cBhvr>
                                        <p:cTn id="94" dur="1000" fill="hold"/>
                                        <p:tgtEl>
                                          <p:spTgt spid="50"/>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fade">
                                      <p:cBhvr>
                                        <p:cTn id="97" dur="1000"/>
                                        <p:tgtEl>
                                          <p:spTgt spid="51"/>
                                        </p:tgtEl>
                                      </p:cBhvr>
                                    </p:animEffect>
                                    <p:anim calcmode="lin" valueType="num">
                                      <p:cBhvr>
                                        <p:cTn id="98" dur="1000" fill="hold"/>
                                        <p:tgtEl>
                                          <p:spTgt spid="51"/>
                                        </p:tgtEl>
                                        <p:attrNameLst>
                                          <p:attrName>ppt_x</p:attrName>
                                        </p:attrNameLst>
                                      </p:cBhvr>
                                      <p:tavLst>
                                        <p:tav tm="0">
                                          <p:val>
                                            <p:strVal val="#ppt_x"/>
                                          </p:val>
                                        </p:tav>
                                        <p:tav tm="100000">
                                          <p:val>
                                            <p:strVal val="#ppt_x"/>
                                          </p:val>
                                        </p:tav>
                                      </p:tavLst>
                                    </p:anim>
                                    <p:anim calcmode="lin" valueType="num">
                                      <p:cBhvr>
                                        <p:cTn id="99" dur="1000" fill="hold"/>
                                        <p:tgtEl>
                                          <p:spTgt spid="51"/>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55"/>
                                        </p:tgtEl>
                                        <p:attrNameLst>
                                          <p:attrName>style.visibility</p:attrName>
                                        </p:attrNameLst>
                                      </p:cBhvr>
                                      <p:to>
                                        <p:strVal val="visible"/>
                                      </p:to>
                                    </p:set>
                                    <p:animEffect transition="in" filter="fade">
                                      <p:cBhvr>
                                        <p:cTn id="102" dur="1000"/>
                                        <p:tgtEl>
                                          <p:spTgt spid="55"/>
                                        </p:tgtEl>
                                      </p:cBhvr>
                                    </p:animEffect>
                                    <p:anim calcmode="lin" valueType="num">
                                      <p:cBhvr>
                                        <p:cTn id="103" dur="1000" fill="hold"/>
                                        <p:tgtEl>
                                          <p:spTgt spid="55"/>
                                        </p:tgtEl>
                                        <p:attrNameLst>
                                          <p:attrName>ppt_x</p:attrName>
                                        </p:attrNameLst>
                                      </p:cBhvr>
                                      <p:tavLst>
                                        <p:tav tm="0">
                                          <p:val>
                                            <p:strVal val="#ppt_x"/>
                                          </p:val>
                                        </p:tav>
                                        <p:tav tm="100000">
                                          <p:val>
                                            <p:strVal val="#ppt_x"/>
                                          </p:val>
                                        </p:tav>
                                      </p:tavLst>
                                    </p:anim>
                                    <p:anim calcmode="lin" valueType="num">
                                      <p:cBhvr>
                                        <p:cTn id="104" dur="1000" fill="hold"/>
                                        <p:tgtEl>
                                          <p:spTgt spid="55"/>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56"/>
                                        </p:tgtEl>
                                        <p:attrNameLst>
                                          <p:attrName>style.visibility</p:attrName>
                                        </p:attrNameLst>
                                      </p:cBhvr>
                                      <p:to>
                                        <p:strVal val="visible"/>
                                      </p:to>
                                    </p:set>
                                    <p:animEffect transition="in" filter="fade">
                                      <p:cBhvr>
                                        <p:cTn id="107" dur="1000"/>
                                        <p:tgtEl>
                                          <p:spTgt spid="56"/>
                                        </p:tgtEl>
                                      </p:cBhvr>
                                    </p:animEffect>
                                    <p:anim calcmode="lin" valueType="num">
                                      <p:cBhvr>
                                        <p:cTn id="108" dur="1000" fill="hold"/>
                                        <p:tgtEl>
                                          <p:spTgt spid="56"/>
                                        </p:tgtEl>
                                        <p:attrNameLst>
                                          <p:attrName>ppt_x</p:attrName>
                                        </p:attrNameLst>
                                      </p:cBhvr>
                                      <p:tavLst>
                                        <p:tav tm="0">
                                          <p:val>
                                            <p:strVal val="#ppt_x"/>
                                          </p:val>
                                        </p:tav>
                                        <p:tav tm="100000">
                                          <p:val>
                                            <p:strVal val="#ppt_x"/>
                                          </p:val>
                                        </p:tav>
                                      </p:tavLst>
                                    </p:anim>
                                    <p:anim calcmode="lin" valueType="num">
                                      <p:cBhvr>
                                        <p:cTn id="109" dur="1000" fill="hold"/>
                                        <p:tgtEl>
                                          <p:spTgt spid="5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60"/>
                                        </p:tgtEl>
                                        <p:attrNameLst>
                                          <p:attrName>style.visibility</p:attrName>
                                        </p:attrNameLst>
                                      </p:cBhvr>
                                      <p:to>
                                        <p:strVal val="visible"/>
                                      </p:to>
                                    </p:set>
                                    <p:animEffect transition="in" filter="fade">
                                      <p:cBhvr>
                                        <p:cTn id="112" dur="1000"/>
                                        <p:tgtEl>
                                          <p:spTgt spid="60"/>
                                        </p:tgtEl>
                                      </p:cBhvr>
                                    </p:animEffect>
                                    <p:anim calcmode="lin" valueType="num">
                                      <p:cBhvr>
                                        <p:cTn id="113" dur="1000" fill="hold"/>
                                        <p:tgtEl>
                                          <p:spTgt spid="60"/>
                                        </p:tgtEl>
                                        <p:attrNameLst>
                                          <p:attrName>ppt_x</p:attrName>
                                        </p:attrNameLst>
                                      </p:cBhvr>
                                      <p:tavLst>
                                        <p:tav tm="0">
                                          <p:val>
                                            <p:strVal val="#ppt_x"/>
                                          </p:val>
                                        </p:tav>
                                        <p:tav tm="100000">
                                          <p:val>
                                            <p:strVal val="#ppt_x"/>
                                          </p:val>
                                        </p:tav>
                                      </p:tavLst>
                                    </p:anim>
                                    <p:anim calcmode="lin" valueType="num">
                                      <p:cBhvr>
                                        <p:cTn id="114" dur="1000" fill="hold"/>
                                        <p:tgtEl>
                                          <p:spTgt spid="60"/>
                                        </p:tgtEl>
                                        <p:attrNameLst>
                                          <p:attrName>ppt_y</p:attrName>
                                        </p:attrNameLst>
                                      </p:cBhvr>
                                      <p:tavLst>
                                        <p:tav tm="0">
                                          <p:val>
                                            <p:strVal val="#ppt_y+.1"/>
                                          </p:val>
                                        </p:tav>
                                        <p:tav tm="100000">
                                          <p:val>
                                            <p:strVal val="#ppt_y"/>
                                          </p:val>
                                        </p:tav>
                                      </p:tavLst>
                                    </p:anim>
                                  </p:childTnLst>
                                </p:cTn>
                              </p:par>
                              <p:par>
                                <p:cTn id="115" presetID="42" presetClass="entr" presetSubtype="0" fill="hold" nodeType="withEffect">
                                  <p:stCondLst>
                                    <p:cond delay="0"/>
                                  </p:stCondLst>
                                  <p:childTnLst>
                                    <p:set>
                                      <p:cBhvr>
                                        <p:cTn id="116" dur="1" fill="hold">
                                          <p:stCondLst>
                                            <p:cond delay="0"/>
                                          </p:stCondLst>
                                        </p:cTn>
                                        <p:tgtEl>
                                          <p:spTgt spid="61"/>
                                        </p:tgtEl>
                                        <p:attrNameLst>
                                          <p:attrName>style.visibility</p:attrName>
                                        </p:attrNameLst>
                                      </p:cBhvr>
                                      <p:to>
                                        <p:strVal val="visible"/>
                                      </p:to>
                                    </p:set>
                                    <p:animEffect transition="in" filter="fade">
                                      <p:cBhvr>
                                        <p:cTn id="117" dur="1000"/>
                                        <p:tgtEl>
                                          <p:spTgt spid="61"/>
                                        </p:tgtEl>
                                      </p:cBhvr>
                                    </p:animEffect>
                                    <p:anim calcmode="lin" valueType="num">
                                      <p:cBhvr>
                                        <p:cTn id="118" dur="1000" fill="hold"/>
                                        <p:tgtEl>
                                          <p:spTgt spid="61"/>
                                        </p:tgtEl>
                                        <p:attrNameLst>
                                          <p:attrName>ppt_x</p:attrName>
                                        </p:attrNameLst>
                                      </p:cBhvr>
                                      <p:tavLst>
                                        <p:tav tm="0">
                                          <p:val>
                                            <p:strVal val="#ppt_x"/>
                                          </p:val>
                                        </p:tav>
                                        <p:tav tm="100000">
                                          <p:val>
                                            <p:strVal val="#ppt_x"/>
                                          </p:val>
                                        </p:tav>
                                      </p:tavLst>
                                    </p:anim>
                                    <p:anim calcmode="lin" valueType="num">
                                      <p:cBhvr>
                                        <p:cTn id="119" dur="1000" fill="hold"/>
                                        <p:tgtEl>
                                          <p:spTgt spid="61"/>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65"/>
                                        </p:tgtEl>
                                        <p:attrNameLst>
                                          <p:attrName>style.visibility</p:attrName>
                                        </p:attrNameLst>
                                      </p:cBhvr>
                                      <p:to>
                                        <p:strVal val="visible"/>
                                      </p:to>
                                    </p:set>
                                    <p:animEffect transition="in" filter="fade">
                                      <p:cBhvr>
                                        <p:cTn id="122" dur="1000"/>
                                        <p:tgtEl>
                                          <p:spTgt spid="65"/>
                                        </p:tgtEl>
                                      </p:cBhvr>
                                    </p:animEffect>
                                    <p:anim calcmode="lin" valueType="num">
                                      <p:cBhvr>
                                        <p:cTn id="123" dur="1000" fill="hold"/>
                                        <p:tgtEl>
                                          <p:spTgt spid="65"/>
                                        </p:tgtEl>
                                        <p:attrNameLst>
                                          <p:attrName>ppt_x</p:attrName>
                                        </p:attrNameLst>
                                      </p:cBhvr>
                                      <p:tavLst>
                                        <p:tav tm="0">
                                          <p:val>
                                            <p:strVal val="#ppt_x"/>
                                          </p:val>
                                        </p:tav>
                                        <p:tav tm="100000">
                                          <p:val>
                                            <p:strVal val="#ppt_x"/>
                                          </p:val>
                                        </p:tav>
                                      </p:tavLst>
                                    </p:anim>
                                    <p:anim calcmode="lin" valueType="num">
                                      <p:cBhvr>
                                        <p:cTn id="124" dur="1000" fill="hold"/>
                                        <p:tgtEl>
                                          <p:spTgt spid="65"/>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fade">
                                      <p:cBhvr>
                                        <p:cTn id="127" dur="1000"/>
                                        <p:tgtEl>
                                          <p:spTgt spid="67"/>
                                        </p:tgtEl>
                                      </p:cBhvr>
                                    </p:animEffect>
                                    <p:anim calcmode="lin" valueType="num">
                                      <p:cBhvr>
                                        <p:cTn id="128" dur="1000" fill="hold"/>
                                        <p:tgtEl>
                                          <p:spTgt spid="67"/>
                                        </p:tgtEl>
                                        <p:attrNameLst>
                                          <p:attrName>ppt_x</p:attrName>
                                        </p:attrNameLst>
                                      </p:cBhvr>
                                      <p:tavLst>
                                        <p:tav tm="0">
                                          <p:val>
                                            <p:strVal val="#ppt_x"/>
                                          </p:val>
                                        </p:tav>
                                        <p:tav tm="100000">
                                          <p:val>
                                            <p:strVal val="#ppt_x"/>
                                          </p:val>
                                        </p:tav>
                                      </p:tavLst>
                                    </p:anim>
                                    <p:anim calcmode="lin" valueType="num">
                                      <p:cBhvr>
                                        <p:cTn id="129" dur="1000" fill="hold"/>
                                        <p:tgtEl>
                                          <p:spTgt spid="67"/>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71"/>
                                        </p:tgtEl>
                                        <p:attrNameLst>
                                          <p:attrName>style.visibility</p:attrName>
                                        </p:attrNameLst>
                                      </p:cBhvr>
                                      <p:to>
                                        <p:strVal val="visible"/>
                                      </p:to>
                                    </p:set>
                                    <p:animEffect transition="in" filter="fade">
                                      <p:cBhvr>
                                        <p:cTn id="132" dur="1000"/>
                                        <p:tgtEl>
                                          <p:spTgt spid="71"/>
                                        </p:tgtEl>
                                      </p:cBhvr>
                                    </p:animEffect>
                                    <p:anim calcmode="lin" valueType="num">
                                      <p:cBhvr>
                                        <p:cTn id="133" dur="1000" fill="hold"/>
                                        <p:tgtEl>
                                          <p:spTgt spid="71"/>
                                        </p:tgtEl>
                                        <p:attrNameLst>
                                          <p:attrName>ppt_x</p:attrName>
                                        </p:attrNameLst>
                                      </p:cBhvr>
                                      <p:tavLst>
                                        <p:tav tm="0">
                                          <p:val>
                                            <p:strVal val="#ppt_x"/>
                                          </p:val>
                                        </p:tav>
                                        <p:tav tm="100000">
                                          <p:val>
                                            <p:strVal val="#ppt_x"/>
                                          </p:val>
                                        </p:tav>
                                      </p:tavLst>
                                    </p:anim>
                                    <p:anim calcmode="lin" valueType="num">
                                      <p:cBhvr>
                                        <p:cTn id="134" dur="1000" fill="hold"/>
                                        <p:tgtEl>
                                          <p:spTgt spid="71"/>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72"/>
                                        </p:tgtEl>
                                        <p:attrNameLst>
                                          <p:attrName>style.visibility</p:attrName>
                                        </p:attrNameLst>
                                      </p:cBhvr>
                                      <p:to>
                                        <p:strVal val="visible"/>
                                      </p:to>
                                    </p:set>
                                    <p:animEffect transition="in" filter="fade">
                                      <p:cBhvr>
                                        <p:cTn id="137" dur="1000"/>
                                        <p:tgtEl>
                                          <p:spTgt spid="72"/>
                                        </p:tgtEl>
                                      </p:cBhvr>
                                    </p:animEffect>
                                    <p:anim calcmode="lin" valueType="num">
                                      <p:cBhvr>
                                        <p:cTn id="138" dur="1000" fill="hold"/>
                                        <p:tgtEl>
                                          <p:spTgt spid="72"/>
                                        </p:tgtEl>
                                        <p:attrNameLst>
                                          <p:attrName>ppt_x</p:attrName>
                                        </p:attrNameLst>
                                      </p:cBhvr>
                                      <p:tavLst>
                                        <p:tav tm="0">
                                          <p:val>
                                            <p:strVal val="#ppt_x"/>
                                          </p:val>
                                        </p:tav>
                                        <p:tav tm="100000">
                                          <p:val>
                                            <p:strVal val="#ppt_x"/>
                                          </p:val>
                                        </p:tav>
                                      </p:tavLst>
                                    </p:anim>
                                    <p:anim calcmode="lin" valueType="num">
                                      <p:cBhvr>
                                        <p:cTn id="139" dur="1000" fill="hold"/>
                                        <p:tgtEl>
                                          <p:spTgt spid="72"/>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76"/>
                                        </p:tgtEl>
                                        <p:attrNameLst>
                                          <p:attrName>style.visibility</p:attrName>
                                        </p:attrNameLst>
                                      </p:cBhvr>
                                      <p:to>
                                        <p:strVal val="visible"/>
                                      </p:to>
                                    </p:set>
                                    <p:animEffect transition="in" filter="fade">
                                      <p:cBhvr>
                                        <p:cTn id="142" dur="1000"/>
                                        <p:tgtEl>
                                          <p:spTgt spid="76"/>
                                        </p:tgtEl>
                                      </p:cBhvr>
                                    </p:animEffect>
                                    <p:anim calcmode="lin" valueType="num">
                                      <p:cBhvr>
                                        <p:cTn id="143" dur="1000" fill="hold"/>
                                        <p:tgtEl>
                                          <p:spTgt spid="76"/>
                                        </p:tgtEl>
                                        <p:attrNameLst>
                                          <p:attrName>ppt_x</p:attrName>
                                        </p:attrNameLst>
                                      </p:cBhvr>
                                      <p:tavLst>
                                        <p:tav tm="0">
                                          <p:val>
                                            <p:strVal val="#ppt_x"/>
                                          </p:val>
                                        </p:tav>
                                        <p:tav tm="100000">
                                          <p:val>
                                            <p:strVal val="#ppt_x"/>
                                          </p:val>
                                        </p:tav>
                                      </p:tavLst>
                                    </p:anim>
                                    <p:anim calcmode="lin" valueType="num">
                                      <p:cBhvr>
                                        <p:cTn id="144" dur="1000" fill="hold"/>
                                        <p:tgtEl>
                                          <p:spTgt spid="76"/>
                                        </p:tgtEl>
                                        <p:attrNameLst>
                                          <p:attrName>ppt_y</p:attrName>
                                        </p:attrNameLst>
                                      </p:cBhvr>
                                      <p:tavLst>
                                        <p:tav tm="0">
                                          <p:val>
                                            <p:strVal val="#ppt_y+.1"/>
                                          </p:val>
                                        </p:tav>
                                        <p:tav tm="100000">
                                          <p:val>
                                            <p:strVal val="#ppt_y"/>
                                          </p:val>
                                        </p:tav>
                                      </p:tavLst>
                                    </p:anim>
                                  </p:childTnLst>
                                </p:cTn>
                              </p:par>
                              <p:par>
                                <p:cTn id="145" presetID="42" presetClass="entr" presetSubtype="0" fill="hold" nodeType="withEffect">
                                  <p:stCondLst>
                                    <p:cond delay="0"/>
                                  </p:stCondLst>
                                  <p:childTnLst>
                                    <p:set>
                                      <p:cBhvr>
                                        <p:cTn id="146" dur="1" fill="hold">
                                          <p:stCondLst>
                                            <p:cond delay="0"/>
                                          </p:stCondLst>
                                        </p:cTn>
                                        <p:tgtEl>
                                          <p:spTgt spid="77"/>
                                        </p:tgtEl>
                                        <p:attrNameLst>
                                          <p:attrName>style.visibility</p:attrName>
                                        </p:attrNameLst>
                                      </p:cBhvr>
                                      <p:to>
                                        <p:strVal val="visible"/>
                                      </p:to>
                                    </p:set>
                                    <p:animEffect transition="in" filter="fade">
                                      <p:cBhvr>
                                        <p:cTn id="147" dur="1000"/>
                                        <p:tgtEl>
                                          <p:spTgt spid="77"/>
                                        </p:tgtEl>
                                      </p:cBhvr>
                                    </p:animEffect>
                                    <p:anim calcmode="lin" valueType="num">
                                      <p:cBhvr>
                                        <p:cTn id="148" dur="1000" fill="hold"/>
                                        <p:tgtEl>
                                          <p:spTgt spid="77"/>
                                        </p:tgtEl>
                                        <p:attrNameLst>
                                          <p:attrName>ppt_x</p:attrName>
                                        </p:attrNameLst>
                                      </p:cBhvr>
                                      <p:tavLst>
                                        <p:tav tm="0">
                                          <p:val>
                                            <p:strVal val="#ppt_x"/>
                                          </p:val>
                                        </p:tav>
                                        <p:tav tm="100000">
                                          <p:val>
                                            <p:strVal val="#ppt_x"/>
                                          </p:val>
                                        </p:tav>
                                      </p:tavLst>
                                    </p:anim>
                                    <p:anim calcmode="lin" valueType="num">
                                      <p:cBhvr>
                                        <p:cTn id="149" dur="1000" fill="hold"/>
                                        <p:tgtEl>
                                          <p:spTgt spid="77"/>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81"/>
                                        </p:tgtEl>
                                        <p:attrNameLst>
                                          <p:attrName>style.visibility</p:attrName>
                                        </p:attrNameLst>
                                      </p:cBhvr>
                                      <p:to>
                                        <p:strVal val="visible"/>
                                      </p:to>
                                    </p:set>
                                    <p:animEffect transition="in" filter="fade">
                                      <p:cBhvr>
                                        <p:cTn id="152" dur="1000"/>
                                        <p:tgtEl>
                                          <p:spTgt spid="81"/>
                                        </p:tgtEl>
                                      </p:cBhvr>
                                    </p:animEffect>
                                    <p:anim calcmode="lin" valueType="num">
                                      <p:cBhvr>
                                        <p:cTn id="153" dur="1000" fill="hold"/>
                                        <p:tgtEl>
                                          <p:spTgt spid="81"/>
                                        </p:tgtEl>
                                        <p:attrNameLst>
                                          <p:attrName>ppt_x</p:attrName>
                                        </p:attrNameLst>
                                      </p:cBhvr>
                                      <p:tavLst>
                                        <p:tav tm="0">
                                          <p:val>
                                            <p:strVal val="#ppt_x"/>
                                          </p:val>
                                        </p:tav>
                                        <p:tav tm="100000">
                                          <p:val>
                                            <p:strVal val="#ppt_x"/>
                                          </p:val>
                                        </p:tav>
                                      </p:tavLst>
                                    </p:anim>
                                    <p:anim calcmode="lin" valueType="num">
                                      <p:cBhvr>
                                        <p:cTn id="154"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10" presetClass="entr" presetSubtype="0" fill="hold" grpId="0" nodeType="clickEffect">
                                  <p:stCondLst>
                                    <p:cond delay="0"/>
                                  </p:stCondLst>
                                  <p:childTnLst>
                                    <p:set>
                                      <p:cBhvr>
                                        <p:cTn id="158" dur="1" fill="hold">
                                          <p:stCondLst>
                                            <p:cond delay="0"/>
                                          </p:stCondLst>
                                        </p:cTn>
                                        <p:tgtEl>
                                          <p:spTgt spid="98"/>
                                        </p:tgtEl>
                                        <p:attrNameLst>
                                          <p:attrName>style.visibility</p:attrName>
                                        </p:attrNameLst>
                                      </p:cBhvr>
                                      <p:to>
                                        <p:strVal val="visible"/>
                                      </p:to>
                                    </p:set>
                                    <p:animEffect transition="in" filter="fade">
                                      <p:cBhvr>
                                        <p:cTn id="159" dur="500"/>
                                        <p:tgtEl>
                                          <p:spTgt spid="98"/>
                                        </p:tgtEl>
                                      </p:cBhvr>
                                    </p:animEffect>
                                  </p:childTnLst>
                                </p:cTn>
                              </p:par>
                            </p:childTnLst>
                          </p:cTn>
                        </p:par>
                      </p:childTnLst>
                    </p:cTn>
                  </p:par>
                  <p:par>
                    <p:cTn id="160" fill="hold">
                      <p:stCondLst>
                        <p:cond delay="indefinite"/>
                      </p:stCondLst>
                      <p:childTnLst>
                        <p:par>
                          <p:cTn id="161" fill="hold">
                            <p:stCondLst>
                              <p:cond delay="0"/>
                            </p:stCondLst>
                            <p:childTnLst>
                              <p:par>
                                <p:cTn id="162" presetID="10" presetClass="entr" presetSubtype="0" fill="hold" grpId="0" nodeType="clickEffect">
                                  <p:stCondLst>
                                    <p:cond delay="0"/>
                                  </p:stCondLst>
                                  <p:childTnLst>
                                    <p:set>
                                      <p:cBhvr>
                                        <p:cTn id="163" dur="1" fill="hold">
                                          <p:stCondLst>
                                            <p:cond delay="0"/>
                                          </p:stCondLst>
                                        </p:cTn>
                                        <p:tgtEl>
                                          <p:spTgt spid="99"/>
                                        </p:tgtEl>
                                        <p:attrNameLst>
                                          <p:attrName>style.visibility</p:attrName>
                                        </p:attrNameLst>
                                      </p:cBhvr>
                                      <p:to>
                                        <p:strVal val="visible"/>
                                      </p:to>
                                    </p:set>
                                    <p:animEffect transition="in" filter="fade">
                                      <p:cBhvr>
                                        <p:cTn id="164" dur="500"/>
                                        <p:tgtEl>
                                          <p:spTgt spid="99"/>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4" fill="hold" grpId="0" nodeType="clickEffect">
                                  <p:stCondLst>
                                    <p:cond delay="0"/>
                                  </p:stCondLst>
                                  <p:childTnLst>
                                    <p:set>
                                      <p:cBhvr>
                                        <p:cTn id="168" dur="1" fill="hold">
                                          <p:stCondLst>
                                            <p:cond delay="0"/>
                                          </p:stCondLst>
                                        </p:cTn>
                                        <p:tgtEl>
                                          <p:spTgt spid="66"/>
                                        </p:tgtEl>
                                        <p:attrNameLst>
                                          <p:attrName>style.visibility</p:attrName>
                                        </p:attrNameLst>
                                      </p:cBhvr>
                                      <p:to>
                                        <p:strVal val="visible"/>
                                      </p:to>
                                    </p:set>
                                    <p:animEffect transition="in" filter="wipe(down)">
                                      <p:cBhvr>
                                        <p:cTn id="16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0" grpId="0"/>
      <p:bldP spid="25" grpId="0"/>
      <p:bldP spid="30" grpId="0"/>
      <p:bldP spid="35" grpId="0"/>
      <p:bldP spid="40" grpId="0"/>
      <p:bldP spid="45" grpId="0"/>
      <p:bldP spid="50" grpId="0"/>
      <p:bldP spid="55" grpId="0"/>
      <p:bldP spid="60" grpId="0"/>
      <p:bldP spid="65" grpId="0"/>
      <p:bldP spid="66" grpId="0"/>
      <p:bldP spid="71" grpId="0"/>
      <p:bldP spid="76" grpId="0"/>
      <p:bldP spid="81" grpId="0"/>
      <p:bldP spid="98" grpId="0"/>
      <p:bldP spid="9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 name="组合 7"/>
          <p:cNvGrpSpPr/>
          <p:nvPr/>
        </p:nvGrpSpPr>
        <p:grpSpPr>
          <a:xfrm>
            <a:off x="1544638" y="1597025"/>
            <a:ext cx="836612" cy="850900"/>
            <a:chOff x="2437" y="2032"/>
            <a:chExt cx="1244" cy="1264"/>
          </a:xfrm>
        </p:grpSpPr>
        <p:sp>
          <p:nvSpPr>
            <p:cNvPr id="18" name="矩形 1"/>
            <p:cNvSpPr>
              <a:spLocks noChangeArrowheads="1"/>
            </p:cNvSpPr>
            <p:nvPr/>
          </p:nvSpPr>
          <p:spPr bwMode="auto">
            <a:xfrm>
              <a:off x="2437" y="2032"/>
              <a:ext cx="1244" cy="1245"/>
            </a:xfrm>
            <a:prstGeom prst="rect">
              <a:avLst/>
            </a:prstGeom>
            <a:noFill/>
            <a:ln w="19050">
              <a:solidFill>
                <a:schemeClr val="tx1"/>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solidFill>
                <a:effectLst/>
                <a:uLnTx/>
                <a:uFillTx/>
                <a:latin typeface="楷体" panose="02010609060101010101" pitchFamily="49" charset="-122"/>
                <a:ea typeface="楷体" panose="02010609060101010101" pitchFamily="49" charset="-122"/>
                <a:cs typeface="+mn-cs"/>
              </a:endParaRPr>
            </a:p>
          </p:txBody>
        </p:sp>
        <p:cxnSp>
          <p:nvCxnSpPr>
            <p:cNvPr id="18438"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8439"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21" name="文本框 64"/>
          <p:cNvSpPr txBox="1"/>
          <p:nvPr/>
        </p:nvSpPr>
        <p:spPr>
          <a:xfrm>
            <a:off x="1570038" y="1538288"/>
            <a:ext cx="811212" cy="830262"/>
          </a:xfrm>
          <a:prstGeom prst="rect">
            <a:avLst/>
          </a:prstGeom>
          <a:noFill/>
          <a:ln w="9525">
            <a:noFill/>
          </a:ln>
        </p:spPr>
        <p:txBody>
          <a:bodyPr>
            <a:spAutoFit/>
          </a:bodyPr>
          <a:p>
            <a:pPr eaLnBrk="1" hangingPunct="1"/>
            <a:r>
              <a:rPr lang="zh-CN" altLang="en-US" sz="4800" b="1" dirty="0">
                <a:latin typeface="楷体" panose="02010609060101010101" pitchFamily="49" charset="-122"/>
                <a:ea typeface="楷体" panose="02010609060101010101" pitchFamily="49" charset="-122"/>
              </a:rPr>
              <a:t>魔</a:t>
            </a:r>
            <a:endParaRPr lang="zh-CN" altLang="en-US" sz="4800" b="1" dirty="0">
              <a:latin typeface="楷体" panose="02010609060101010101" pitchFamily="49" charset="-122"/>
              <a:ea typeface="楷体" panose="02010609060101010101" pitchFamily="49" charset="-122"/>
            </a:endParaRPr>
          </a:p>
        </p:txBody>
      </p:sp>
      <p:sp>
        <p:nvSpPr>
          <p:cNvPr id="24" name="文本框 11"/>
          <p:cNvSpPr txBox="1"/>
          <p:nvPr/>
        </p:nvSpPr>
        <p:spPr>
          <a:xfrm>
            <a:off x="2555875" y="1419225"/>
            <a:ext cx="6335713" cy="1195388"/>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广字头的撇是长撇，里面写紧凑，不要忘写里面的撇折和点。</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矩形 13">
            <a:hlinkClick r:id="" action="ppaction://noaction"/>
          </p:cNvPr>
          <p:cNvSpPr/>
          <p:nvPr/>
        </p:nvSpPr>
        <p:spPr>
          <a:xfrm>
            <a:off x="3635375" y="2066925"/>
            <a:ext cx="2166938" cy="769938"/>
          </a:xfrm>
          <a:prstGeom prst="rect">
            <a:avLst/>
          </a:prstGeom>
          <a:noFill/>
          <a:ln w="9525">
            <a:noFill/>
          </a:ln>
        </p:spPr>
        <p:txBody>
          <a:bodyPr wrap="none">
            <a:spAutoFit/>
          </a:bodyPr>
          <a:p>
            <a:pPr algn="ctr"/>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2</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spTree>
  </p:cSld>
  <p:clrMapOvr>
    <a:masterClrMapping/>
  </p:clrMapOvr>
  <p:transition/>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BCBBF"/>
        </a:solidFill>
        <a:ln>
          <a:noFill/>
        </a:ln>
        <a:effectLst>
          <a:outerShdw blurRad="50800" dist="50800" dir="2700000" algn="tl" rotWithShape="0">
            <a:prstClr val="black">
              <a:alpha val="53000"/>
            </a:prstClr>
          </a:outerShdw>
        </a:effectLst>
      </a:spPr>
      <a:bodyPr wrap="square" rtlCol="0" anchor="ctr">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1942</Words>
  <Application>WPS 演示</Application>
  <PresentationFormat>全屏显示(16:9)</PresentationFormat>
  <Paragraphs>197</Paragraphs>
  <Slides>34</Slides>
  <Notes>5</Notes>
  <HiddenSlides>0</HiddenSlides>
  <MMClips>2</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34</vt:i4>
      </vt:variant>
    </vt:vector>
  </HeadingPairs>
  <TitlesOfParts>
    <vt:vector size="48" baseType="lpstr">
      <vt:lpstr>Arial</vt:lpstr>
      <vt:lpstr>宋体</vt:lpstr>
      <vt:lpstr>Wingdings</vt:lpstr>
      <vt:lpstr>Calibri</vt:lpstr>
      <vt:lpstr>Cambria</vt:lpstr>
      <vt:lpstr>黑体</vt:lpstr>
      <vt:lpstr>楷体</vt:lpstr>
      <vt:lpstr>微软雅黑</vt:lpstr>
      <vt:lpstr>Arial Unicode MS</vt:lpstr>
      <vt:lpstr>Times New Roman</vt:lpstr>
      <vt:lpstr>Arial</vt:lpstr>
      <vt:lpstr>等线</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易提分旗舰店yitifen.tmall.com</Company>
  <LinksUpToDate>false</LinksUpToDate>
  <SharedDoc>false</SharedDoc>
  <HyperlinksChanged>false</HyperlinksChanged>
  <AppVersion>14.0000</AppVersion>
  <Manager>yitifen.tmall.com易提分旗舰店</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易提分旗舰店; yitifen.tmall.com</dc:creator>
  <cp:lastModifiedBy>上帝掷骰子吗</cp:lastModifiedBy>
  <cp:revision>2</cp:revision>
  <dcterms:created xsi:type="dcterms:W3CDTF">2023-11-01T00:30:00Z</dcterms:created>
  <dcterms:modified xsi:type="dcterms:W3CDTF">2023-11-13T12:07:48Z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ICV">
    <vt:lpwstr>8FA8CE42E0C14AB7B6A2FAF8C5F775A7_13</vt:lpwstr>
  </property>
  <property fmtid="{D5CDD505-2E9C-101B-9397-08002B2CF9AE}" pid="4" name="KSOProductBuildVer">
    <vt:lpwstr>2052-12.1.0.15374</vt:lpwstr>
  </property>
</Properties>
</file>