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Lst>
  <p:notesMasterIdLst>
    <p:notesMasterId r:id="rId34"/>
  </p:notesMasterIdLst>
  <p:handoutMasterIdLst>
    <p:handoutMasterId r:id="rId35"/>
  </p:handoutMasterIdLst>
  <p:sldIdLst>
    <p:sldId id="362" r:id="rId4"/>
    <p:sldId id="462" r:id="rId5"/>
    <p:sldId id="463" r:id="rId6"/>
    <p:sldId id="464" r:id="rId7"/>
    <p:sldId id="465" r:id="rId8"/>
    <p:sldId id="466" r:id="rId9"/>
    <p:sldId id="467" r:id="rId10"/>
    <p:sldId id="468" r:id="rId11"/>
    <p:sldId id="469" r:id="rId12"/>
    <p:sldId id="470" r:id="rId13"/>
    <p:sldId id="471" r:id="rId14"/>
    <p:sldId id="472" r:id="rId15"/>
    <p:sldId id="473" r:id="rId16"/>
    <p:sldId id="474" r:id="rId17"/>
    <p:sldId id="475" r:id="rId18"/>
    <p:sldId id="476" r:id="rId19"/>
    <p:sldId id="477" r:id="rId20"/>
    <p:sldId id="478" r:id="rId21"/>
    <p:sldId id="479" r:id="rId22"/>
    <p:sldId id="480" r:id="rId23"/>
    <p:sldId id="481" r:id="rId24"/>
    <p:sldId id="482" r:id="rId25"/>
    <p:sldId id="483" r:id="rId26"/>
    <p:sldId id="484" r:id="rId27"/>
    <p:sldId id="485" r:id="rId28"/>
    <p:sldId id="486" r:id="rId29"/>
    <p:sldId id="487" r:id="rId30"/>
    <p:sldId id="488" r:id="rId31"/>
    <p:sldId id="389" r:id="rId32"/>
    <p:sldId id="490" r:id="rId33"/>
  </p:sldIdLst>
  <p:sldSz cx="9144000" cy="5143500"/>
  <p:notesSz cx="6858000" cy="9144000"/>
  <p:custDataLst>
    <p:tags r:id="rId39"/>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Calibri" panose="020F0502020204030204" pitchFamily="34" charset="0"/>
        <a:ea typeface="宋体" panose="02010600030101010101"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66" autoAdjust="0"/>
    <p:restoredTop sz="96000" autoAdjust="0"/>
  </p:normalViewPr>
  <p:slideViewPr>
    <p:cSldViewPr>
      <p:cViewPr varScale="1">
        <p:scale>
          <a:sx n="151" d="100"/>
          <a:sy n="151" d="100"/>
        </p:scale>
        <p:origin x="0" y="0"/>
      </p:cViewPr>
      <p:guideLst/>
    </p:cSldViewPr>
  </p:slideViewPr>
  <p:notesViewPr>
    <p:cSldViewPr>
      <p:cViewPr varScale="1">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gs" Target="tags/tag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notesMaster" Target="notesMasters/notes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42" name="页眉占位符 1"/>
          <p:cNvSpPr>
            <a:spLocks noGrp="1"/>
          </p:cNvSpPr>
          <p:nvPr>
            <p:ph type="hdr" sz="quarter"/>
          </p:nvPr>
        </p:nvSpPr>
        <p:spPr>
          <a:xfrm>
            <a:off x="0" y="0"/>
            <a:ext cx="2971800" cy="458788"/>
          </a:xfrm>
          <a:prstGeom prst="rect">
            <a:avLst/>
          </a:prstGeom>
        </p:spPr>
        <p:txBody>
          <a:bodyPr rtlCol="0">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endParaRPr lang="zh-CN" altLang="en-US" sz="1200"/>
          </a:p>
        </p:txBody>
      </p:sp>
      <p:sp>
        <p:nvSpPr>
          <p:cNvPr id="10243" name="日期占位符 2"/>
          <p:cNvSpPr>
            <a:spLocks noGrp="1"/>
          </p:cNvSpPr>
          <p:nvPr>
            <p:ph type="dt" sz="quarter" idx="1"/>
          </p:nvPr>
        </p:nvSpPr>
        <p:spPr>
          <a:xfrm>
            <a:off x="3884613" y="0"/>
            <a:ext cx="2971800" cy="458788"/>
          </a:xfrm>
          <a:prstGeom prst="rect">
            <a:avLst/>
          </a:prstGeom>
        </p:spPr>
        <p:txBody>
          <a:bodyPr rtlCol="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r"/>
            <a:fld id="{FDA3F0B8-6EA1-4559-AE5C-F03168A25923}" type="datetime">
              <a:rPr lang="zh-CN" altLang="en-US" sz="1200"/>
            </a:fld>
            <a:endParaRPr lang="zh-CN" altLang="en-US" sz="1200"/>
          </a:p>
        </p:txBody>
      </p:sp>
      <p:sp>
        <p:nvSpPr>
          <p:cNvPr id="10244" name="页脚占位符 3"/>
          <p:cNvSpPr>
            <a:spLocks noGrp="1"/>
          </p:cNvSpPr>
          <p:nvPr>
            <p:ph type="ftr" sz="quarter" idx="2"/>
          </p:nvPr>
        </p:nvSpPr>
        <p:spPr>
          <a:xfrm>
            <a:off x="0" y="8685213"/>
            <a:ext cx="2971800" cy="458787"/>
          </a:xfrm>
          <a:prstGeom prst="rect">
            <a:avLst/>
          </a:prstGeom>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endParaRPr lang="zh-CN" altLang="en-US" sz="1200"/>
          </a:p>
        </p:txBody>
      </p:sp>
      <p:sp>
        <p:nvSpPr>
          <p:cNvPr id="10245" name="灯片编号占位符 4"/>
          <p:cNvSpPr>
            <a:spLocks noGrp="1"/>
          </p:cNvSpPr>
          <p:nvPr>
            <p:ph type="sldNum" sz="quarter" idx="3"/>
          </p:nvPr>
        </p:nvSpPr>
        <p:spPr>
          <a:xfrm>
            <a:off x="3884613" y="8685213"/>
            <a:ext cx="2971800" cy="458787"/>
          </a:xfrm>
          <a:prstGeom prst="rect">
            <a:avLst/>
          </a:prstGeom>
        </p:spPr>
        <p:txBody>
          <a:bodyPr numCol="1" anchor="b" anchorCtr="0"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r"/>
            <a:fld id="{BC580D73-AE60-4A57-B56C-1259347DC399}" type="slidenum">
              <a:rPr lang="zh-CN" altLang="en-US" sz="1200"/>
            </a:fld>
            <a:endParaRPr lang="zh-CN" altLang="en-US" sz="12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页眉占位符 1"/>
          <p:cNvSpPr>
            <a:spLocks noGrp="1"/>
          </p:cNvSpPr>
          <p:nvPr>
            <p:ph type="hdr" sz="quarter"/>
          </p:nvPr>
        </p:nvSpPr>
        <p:spPr>
          <a:xfrm>
            <a:off x="0" y="0"/>
            <a:ext cx="2971800" cy="457200"/>
          </a:xfrm>
          <a:prstGeom prst="rect">
            <a:avLst/>
          </a:prstGeom>
        </p:spPr>
        <p:txBody>
          <a:bodyPr rtlCol="0">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en-US" sz="1200"/>
          </a:p>
        </p:txBody>
      </p:sp>
      <p:sp>
        <p:nvSpPr>
          <p:cNvPr id="9219" name="日期占位符 2"/>
          <p:cNvSpPr>
            <a:spLocks noGrp="1"/>
          </p:cNvSpPr>
          <p:nvPr>
            <p:ph type="dt" idx="1"/>
          </p:nvPr>
        </p:nvSpPr>
        <p:spPr>
          <a:xfrm>
            <a:off x="3884613" y="0"/>
            <a:ext cx="2971800" cy="457200"/>
          </a:xfrm>
          <a:prstGeom prst="rect">
            <a:avLst/>
          </a:prstGeom>
        </p:spPr>
        <p:txBody>
          <a:bodyPr rtlCol="0">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r" eaLnBrk="1" hangingPunct="1"/>
            <a:fld id="{DFF58A78-E00E-49DE-B28D-30772B018334}" type="datetime">
              <a:rPr lang="zh-CN" altLang="en-US" sz="1200"/>
            </a:fld>
            <a:endParaRPr lang="zh-CN" altLang="en-US" sz="1200"/>
          </a:p>
        </p:txBody>
      </p:sp>
      <p:sp>
        <p:nvSpPr>
          <p:cNvPr id="9220"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9221" name="备注占位符 4"/>
          <p:cNvSpPr>
            <a:spLocks noGrp="1"/>
          </p:cNvSpPr>
          <p:nvPr>
            <p:ph type="body" sz="quarter" idx="3"/>
          </p:nvPr>
        </p:nvSpPr>
        <p:spPr>
          <a:xfrm>
            <a:off x="685800" y="4343400"/>
            <a:ext cx="5486400" cy="4114800"/>
          </a:xfrm>
          <a:prstGeom prst="rect">
            <a:avLst/>
          </a:prstGeom>
        </p:spPr>
        <p:txBody>
          <a:bodyPr rtlCol="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9222" name="页脚占位符 5"/>
          <p:cNvSpPr>
            <a:spLocks noGrp="1"/>
          </p:cNvSpPr>
          <p:nvPr>
            <p:ph type="ftr" sz="quarter" idx="4"/>
          </p:nvPr>
        </p:nvSpPr>
        <p:spPr>
          <a:xfrm>
            <a:off x="0" y="8685213"/>
            <a:ext cx="2971800" cy="457200"/>
          </a:xfrm>
          <a:prstGeom prst="rect">
            <a:avLst/>
          </a:prstGeom>
        </p:spPr>
        <p:txBody>
          <a:bodyPr rtlCol="0" anchor="b"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endParaRPr lang="zh-CN" altLang="en-US" sz="1200"/>
          </a:p>
        </p:txBody>
      </p:sp>
      <p:sp>
        <p:nvSpPr>
          <p:cNvPr id="9223" name="灯片编号占位符 6"/>
          <p:cNvSpPr>
            <a:spLocks noGrp="1"/>
          </p:cNvSpPr>
          <p:nvPr>
            <p:ph type="sldNum" sz="quarter" idx="5"/>
          </p:nvPr>
        </p:nvSpPr>
        <p:spPr>
          <a:xfrm>
            <a:off x="3884613" y="8685213"/>
            <a:ext cx="2971800" cy="457200"/>
          </a:xfrm>
          <a:prstGeom prst="rect">
            <a:avLst/>
          </a:prstGeom>
        </p:spPr>
        <p:txBody>
          <a:bodyPr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r" eaLnBrk="1" hangingPunct="1"/>
            <a:fld id="{CE383E84-834C-4939-9778-C44AC1FCD6B0}" type="slidenum">
              <a:rPr lang="zh-CN" altLang="en-US" sz="1200"/>
            </a:fld>
            <a:endParaRPr lang="zh-CN" altLang="en-US" sz="1200"/>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标题幻灯片">
    <p:bg>
      <p:bgPr>
        <a:solidFill>
          <a:schemeClr val="bg1"/>
        </a:solidFill>
        <a:effectLst/>
      </p:bgPr>
    </p:bg>
    <p:spTree>
      <p:nvGrpSpPr>
        <p:cNvPr id="1" name=""/>
        <p:cNvGrpSpPr/>
        <p:nvPr/>
      </p:nvGrpSpPr>
      <p:grpSpPr/>
      <p:pic>
        <p:nvPicPr>
          <p:cNvPr id="2051" name="图片 2"/>
          <p:cNvPicPr>
            <a:picLocks noChangeAspect="1"/>
          </p:cNvPicPr>
          <p:nvPr/>
        </p:nvPicPr>
        <p:blipFill>
          <a:blip r:embed="rId2"/>
          <a:srcRect t="34250" b="28479"/>
          <a:stretch>
            <a:fillRect/>
          </a:stretch>
        </p:blipFill>
        <p:spPr>
          <a:xfrm>
            <a:off x="0" y="0"/>
            <a:ext cx="9144000" cy="5143500"/>
          </a:xfrm>
          <a:prstGeom prst="rect">
            <a:avLst/>
          </a:prstGeom>
          <a:noFill/>
          <a:ln>
            <a:noFill/>
            <a:miter lim="800000"/>
            <a:headEnd/>
            <a:tailEnd/>
          </a:ln>
        </p:spPr>
      </p:pic>
      <p:sp>
        <p:nvSpPr>
          <p:cNvPr id="2052" name="矩形 3"/>
          <p:cNvSpPr/>
          <p:nvPr/>
        </p:nvSpPr>
        <p:spPr>
          <a:xfrm>
            <a:off x="6743700" y="0"/>
            <a:ext cx="2400300" cy="514826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endParaRPr lang="zh-CN" altLang="en-US">
              <a:solidFill>
                <a:srgbClr val="FFFFFF"/>
              </a:solidFill>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标题和竖排文字">
    <p:bg>
      <p:bgPr>
        <a:solidFill>
          <a:schemeClr val="bg1"/>
        </a:solidFill>
        <a:effectLst/>
      </p:bgPr>
    </p:bg>
    <p:spTree>
      <p:nvGrpSpPr>
        <p:cNvPr id="1" name=""/>
        <p:cNvGrpSpPr/>
        <p:nvPr/>
      </p:nvGrpSpPr>
      <p:grpSpPr/>
      <p:pic>
        <p:nvPicPr>
          <p:cNvPr id="3075" name="图片 2"/>
          <p:cNvPicPr>
            <a:picLocks noChangeAspect="1"/>
          </p:cNvPicPr>
          <p:nvPr/>
        </p:nvPicPr>
        <p:blipFill>
          <a:blip r:embed="rId2"/>
          <a:srcRect t="34250" b="28479"/>
          <a:stretch>
            <a:fillRect/>
          </a:stretch>
        </p:blipFill>
        <p:spPr>
          <a:xfrm>
            <a:off x="0" y="0"/>
            <a:ext cx="9144000" cy="5143500"/>
          </a:xfrm>
          <a:prstGeom prst="rect">
            <a:avLst/>
          </a:prstGeom>
          <a:noFill/>
          <a:ln>
            <a:noFill/>
            <a:miter lim="800000"/>
            <a:headEnd/>
            <a:tailEnd/>
          </a:ln>
        </p:spPr>
      </p:pic>
      <p:sp>
        <p:nvSpPr>
          <p:cNvPr id="3076" name="矩形 3"/>
          <p:cNvSpPr/>
          <p:nvPr/>
        </p:nvSpPr>
        <p:spPr>
          <a:xfrm>
            <a:off x="323850" y="268288"/>
            <a:ext cx="8569325" cy="4606925"/>
          </a:xfrm>
          <a:prstGeom prst="rect">
            <a:avLst/>
          </a:prstGeom>
          <a:solidFill>
            <a:srgbClr val="FDF0E7">
              <a:alpha val="93000"/>
            </a:srgbClr>
          </a:solidFill>
          <a:ln>
            <a:noFill/>
          </a:ln>
          <a:effectLst>
            <a:outerShdw blurRad="228600" sx="101000" sy="101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endParaRPr lang="zh-CN" altLang="en-US">
              <a:solidFill>
                <a:srgbClr val="FFFFFF"/>
              </a:solidFill>
            </a:endParaRPr>
          </a:p>
        </p:txBody>
      </p:sp>
      <p:sp>
        <p:nvSpPr>
          <p:cNvPr id="3077" name="矩形 4"/>
          <p:cNvSpPr/>
          <p:nvPr/>
        </p:nvSpPr>
        <p:spPr>
          <a:xfrm>
            <a:off x="107950" y="0"/>
            <a:ext cx="576263" cy="2038350"/>
          </a:xfrm>
          <a:prstGeom prst="rect">
            <a:avLst/>
          </a:prstGeom>
          <a:solidFill>
            <a:srgbClr val="5B180D"/>
          </a:solidFill>
          <a:ln>
            <a:noFill/>
          </a:ln>
          <a:effectLst>
            <a:outerShdw blurRad="50800" dist="38100" dir="2700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endParaRPr lang="zh-CN" altLang="en-US">
              <a:solidFill>
                <a:srgbClr val="FFFFFF"/>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节标题">
    <p:bg>
      <p:bgPr>
        <a:solidFill>
          <a:schemeClr val="bg1"/>
        </a:solidFill>
        <a:effectLst/>
      </p:bgPr>
    </p:bg>
    <p:spTree>
      <p:nvGrpSpPr>
        <p:cNvPr id="1" name=""/>
        <p:cNvGrpSpPr/>
        <p:nvPr/>
      </p:nvGrpSpPr>
      <p:grpSpPr/>
      <p:pic>
        <p:nvPicPr>
          <p:cNvPr id="4099" name="图片 2"/>
          <p:cNvPicPr>
            <a:picLocks noChangeAspect="1"/>
          </p:cNvPicPr>
          <p:nvPr/>
        </p:nvPicPr>
        <p:blipFill>
          <a:blip r:embed="rId2"/>
          <a:stretch>
            <a:fillRect/>
          </a:stretch>
        </p:blipFill>
        <p:spPr>
          <a:xfrm>
            <a:off x="0" y="0"/>
            <a:ext cx="9144000" cy="5143500"/>
          </a:xfrm>
          <a:prstGeom prst="rect">
            <a:avLst/>
          </a:prstGeom>
          <a:noFill/>
          <a:ln>
            <a:noFill/>
            <a:miter lim="800000"/>
            <a:headEnd/>
            <a:tailEnd/>
          </a:ln>
        </p:spPr>
      </p:pic>
      <p:sp>
        <p:nvSpPr>
          <p:cNvPr id="4100" name="任意多边形 3"/>
          <p:cNvSpPr/>
          <p:nvPr/>
        </p:nvSpPr>
        <p:spPr>
          <a:xfrm>
            <a:off x="7143750" y="0"/>
            <a:ext cx="2000250" cy="854075"/>
          </a:xfrm>
          <a:custGeom>
            <a:avLst/>
            <a:gdLst>
              <a:gd name="connsiteX0" fmla="*/ 0 w 2000677"/>
              <a:gd name="connsiteY0" fmla="*/ 0 h 854324"/>
              <a:gd name="connsiteX1" fmla="*/ 2000677 w 2000677"/>
              <a:gd name="connsiteY1" fmla="*/ 0 h 854324"/>
              <a:gd name="connsiteX2" fmla="*/ 2000677 w 2000677"/>
              <a:gd name="connsiteY2" fmla="*/ 845531 h 854324"/>
              <a:gd name="connsiteX3" fmla="*/ 1826548 w 2000677"/>
              <a:gd name="connsiteY3" fmla="*/ 854324 h 854324"/>
              <a:gd name="connsiteX4" fmla="*/ 142470 w 2000677"/>
              <a:gd name="connsiteY4" fmla="*/ 156756 h 85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677" h="854324">
                <a:moveTo>
                  <a:pt x="0" y="0"/>
                </a:moveTo>
                <a:lnTo>
                  <a:pt x="2000677" y="0"/>
                </a:lnTo>
                <a:lnTo>
                  <a:pt x="2000677" y="845531"/>
                </a:lnTo>
                <a:lnTo>
                  <a:pt x="1826548" y="854324"/>
                </a:lnTo>
                <a:cubicBezTo>
                  <a:pt x="1168875" y="854324"/>
                  <a:pt x="573463" y="587749"/>
                  <a:pt x="142470" y="156756"/>
                </a:cubicBezTo>
                <a:close/>
              </a:path>
            </a:pathLst>
          </a:custGeom>
          <a:solidFill>
            <a:schemeClr val="bg1"/>
          </a:solidFill>
          <a:ln>
            <a:noFill/>
          </a:ln>
          <a:effectLst>
            <a:outerShdw blurRad="203200" dist="38100" dir="8100000" sx="109000" sy="109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标题幻灯片">
    <p:bg>
      <p:bgPr>
        <a:solidFill>
          <a:schemeClr val="bg1"/>
        </a:solidFill>
        <a:effectLst/>
      </p:bgPr>
    </p:bg>
    <p:spTree>
      <p:nvGrpSpPr>
        <p:cNvPr id="1" name=""/>
        <p:cNvGrpSpPr/>
        <p:nvPr/>
      </p:nvGrpSpPr>
      <p:grpSpPr/>
      <p:pic>
        <p:nvPicPr>
          <p:cNvPr id="5123" name="图片 2"/>
          <p:cNvPicPr>
            <a:picLocks noChangeAspect="1"/>
          </p:cNvPicPr>
          <p:nvPr/>
        </p:nvPicPr>
        <p:blipFill>
          <a:blip r:embed="rId2"/>
          <a:srcRect t="34250" b="28479"/>
          <a:stretch>
            <a:fillRect/>
          </a:stretch>
        </p:blipFill>
        <p:spPr>
          <a:xfrm>
            <a:off x="0" y="0"/>
            <a:ext cx="9144000" cy="5143500"/>
          </a:xfrm>
          <a:prstGeom prst="rect">
            <a:avLst/>
          </a:prstGeom>
          <a:noFill/>
          <a:ln>
            <a:noFill/>
            <a:miter lim="800000"/>
            <a:headEnd/>
            <a:tailEnd/>
          </a:ln>
        </p:spPr>
      </p:pic>
      <p:sp>
        <p:nvSpPr>
          <p:cNvPr id="5124" name="矩形 3"/>
          <p:cNvSpPr/>
          <p:nvPr/>
        </p:nvSpPr>
        <p:spPr>
          <a:xfrm>
            <a:off x="0" y="3502025"/>
            <a:ext cx="9144000" cy="115728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endParaRPr lang="zh-CN" altLang="en-US">
              <a:solidFill>
                <a:srgbClr val="FFFFFF"/>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标题幻灯片">
    <p:bg>
      <p:bgPr>
        <a:solidFill>
          <a:schemeClr val="bg1"/>
        </a:solidFill>
        <a:effectLst/>
      </p:bgPr>
    </p:bg>
    <p:spTree>
      <p:nvGrpSpPr>
        <p:cNvPr id="1" name=""/>
        <p:cNvGrpSpPr/>
        <p:nvPr/>
      </p:nvGrpSpPr>
      <p:grpSpPr/>
      <p:pic>
        <p:nvPicPr>
          <p:cNvPr id="6147" name="图片 2"/>
          <p:cNvPicPr>
            <a:picLocks noChangeAspect="1"/>
          </p:cNvPicPr>
          <p:nvPr/>
        </p:nvPicPr>
        <p:blipFill>
          <a:blip r:embed="rId2"/>
          <a:stretch>
            <a:fillRect/>
          </a:stretch>
        </p:blipFill>
        <p:spPr>
          <a:xfrm>
            <a:off x="0" y="0"/>
            <a:ext cx="9144000" cy="5143500"/>
          </a:xfrm>
          <a:prstGeom prst="rect">
            <a:avLst/>
          </a:prstGeom>
          <a:noFill/>
          <a:ln>
            <a:noFill/>
            <a:miter lim="800000"/>
            <a:headEnd/>
            <a:tailEnd/>
          </a:ln>
        </p:spPr>
      </p:pic>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和竖排文字">
    <p:bg>
      <p:bgPr>
        <a:solidFill>
          <a:schemeClr val="bg1"/>
        </a:solidFill>
        <a:effectLst/>
      </p:bgPr>
    </p:bg>
    <p:spTree>
      <p:nvGrpSpPr>
        <p:cNvPr id="1" name=""/>
        <p:cNvGrpSpPr/>
        <p:nvPr/>
      </p:nvGrpSpPr>
      <p:grpSpPr/>
      <p:pic>
        <p:nvPicPr>
          <p:cNvPr id="7171" name="图片 2"/>
          <p:cNvPicPr>
            <a:picLocks noChangeAspect="1"/>
          </p:cNvPicPr>
          <p:nvPr/>
        </p:nvPicPr>
        <p:blipFill>
          <a:blip r:embed="rId2"/>
          <a:srcRect t="34250" b="28479"/>
          <a:stretch>
            <a:fillRect/>
          </a:stretch>
        </p:blipFill>
        <p:spPr>
          <a:xfrm>
            <a:off x="0" y="0"/>
            <a:ext cx="9144000" cy="5143500"/>
          </a:xfrm>
          <a:prstGeom prst="rect">
            <a:avLst/>
          </a:prstGeom>
          <a:noFill/>
          <a:ln>
            <a:noFill/>
            <a:miter lim="800000"/>
            <a:headEnd/>
            <a:tailEnd/>
          </a:ln>
        </p:spPr>
      </p:pic>
      <p:sp>
        <p:nvSpPr>
          <p:cNvPr id="7172" name="矩形 3"/>
          <p:cNvSpPr/>
          <p:nvPr/>
        </p:nvSpPr>
        <p:spPr>
          <a:xfrm>
            <a:off x="323850" y="268288"/>
            <a:ext cx="8569325" cy="4606925"/>
          </a:xfrm>
          <a:prstGeom prst="rect">
            <a:avLst/>
          </a:prstGeom>
          <a:solidFill>
            <a:srgbClr val="FDF0E7">
              <a:alpha val="93000"/>
            </a:srgbClr>
          </a:solidFill>
          <a:ln>
            <a:noFill/>
          </a:ln>
          <a:effectLst>
            <a:outerShdw blurRad="228600" sx="101000" sy="101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endParaRPr lang="zh-CN" altLang="en-US">
              <a:solidFill>
                <a:srgbClr val="FFFFFF"/>
              </a:solidFill>
            </a:endParaRPr>
          </a:p>
        </p:txBody>
      </p:sp>
      <p:sp>
        <p:nvSpPr>
          <p:cNvPr id="7173" name="矩形 4"/>
          <p:cNvSpPr/>
          <p:nvPr/>
        </p:nvSpPr>
        <p:spPr>
          <a:xfrm>
            <a:off x="107950" y="0"/>
            <a:ext cx="576263" cy="2355850"/>
          </a:xfrm>
          <a:prstGeom prst="rect">
            <a:avLst/>
          </a:prstGeom>
          <a:solidFill>
            <a:srgbClr val="5B180D"/>
          </a:solidFill>
          <a:ln>
            <a:noFill/>
          </a:ln>
          <a:effectLst>
            <a:outerShdw blurRad="50800" dist="38100" dir="2700000" algn="tl"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endParaRPr lang="zh-CN" altLang="en-US">
              <a:solidFill>
                <a:srgbClr val="FFFFFF"/>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p:pic>
        <p:nvPicPr>
          <p:cNvPr id="8195" name="图片 2"/>
          <p:cNvPicPr>
            <a:picLocks noChangeAspect="1"/>
          </p:cNvPicPr>
          <p:nvPr/>
        </p:nvPicPr>
        <p:blipFill>
          <a:blip r:embed="rId2"/>
          <a:stretch>
            <a:fillRect/>
          </a:stretch>
        </p:blipFill>
        <p:spPr>
          <a:xfrm>
            <a:off x="0" y="0"/>
            <a:ext cx="9144000" cy="5143500"/>
          </a:xfrm>
          <a:prstGeom prst="rect">
            <a:avLst/>
          </a:prstGeom>
          <a:noFill/>
          <a:ln>
            <a:noFill/>
            <a:miter lim="800000"/>
            <a:headEnd/>
            <a:tailEnd/>
          </a:ln>
        </p:spPr>
      </p:pic>
      <p:pic>
        <p:nvPicPr>
          <p:cNvPr id="8196" name="图片 3"/>
          <p:cNvPicPr>
            <a:picLocks noChangeAspect="1"/>
          </p:cNvPicPr>
          <p:nvPr/>
        </p:nvPicPr>
        <p:blipFill>
          <a:blip r:embed="rId3"/>
          <a:stretch>
            <a:fillRect/>
          </a:stretch>
        </p:blipFill>
        <p:spPr>
          <a:xfrm>
            <a:off x="0" y="1588"/>
            <a:ext cx="9144000" cy="5140325"/>
          </a:xfrm>
          <a:prstGeom prst="rect">
            <a:avLst/>
          </a:prstGeom>
          <a:noFill/>
          <a:ln>
            <a:noFill/>
            <a:miter lim="800000"/>
            <a:headEnd/>
            <a:tailEnd/>
          </a:ln>
        </p:spPr>
      </p:pic>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4.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图片 1"/>
          <p:cNvPicPr>
            <a:picLocks noChangeAspect="1"/>
          </p:cNvPicPr>
          <p:nvPr/>
        </p:nvPicPr>
        <p:blipFill>
          <a:blip r:embed="rId8"/>
          <a:stretch>
            <a:fillRect/>
          </a:stretch>
        </p:blipFill>
        <p:spPr>
          <a:xfrm>
            <a:off x="0" y="0"/>
            <a:ext cx="9144000" cy="5143500"/>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effectLst/>
          <a:latin typeface="Calibri" panose="020F0502020204030204" pitchFamily="34" charset="0"/>
          <a:ea typeface="宋体" panose="02010600030101010101" pitchFamily="2" charset="-122"/>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1266" name="椭圆 4"/>
          <p:cNvSpPr/>
          <p:nvPr/>
        </p:nvSpPr>
        <p:spPr>
          <a:xfrm>
            <a:off x="127000" y="3051175"/>
            <a:ext cx="720725" cy="720725"/>
          </a:xfrm>
          <a:prstGeom prst="ellipse">
            <a:avLst/>
          </a:prstGeom>
          <a:solidFill>
            <a:srgbClr val="02A0E9"/>
          </a:solidFill>
          <a:ln>
            <a:noFill/>
          </a:ln>
        </p:spPr>
        <p:style>
          <a:lnRef idx="1">
            <a:schemeClr val="accent3"/>
          </a:lnRef>
          <a:fillRef idx="2">
            <a:schemeClr val="accent3"/>
          </a:fillRef>
          <a:effectRef idx="1">
            <a:schemeClr val="accent3"/>
          </a:effectRef>
          <a:fontRef idx="minor">
            <a:schemeClr val="dk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hangingPunct="0"/>
            <a:endParaRPr lang="zh-CN" altLang="en-US">
              <a:solidFill>
                <a:srgbClr val="000000"/>
              </a:solidFill>
            </a:endParaRPr>
          </a:p>
        </p:txBody>
      </p:sp>
      <p:sp>
        <p:nvSpPr>
          <p:cNvPr id="11267" name="标题 1"/>
          <p:cNvSpPr txBox="1"/>
          <p:nvPr/>
        </p:nvSpPr>
        <p:spPr>
          <a:xfrm>
            <a:off x="250825" y="3000375"/>
            <a:ext cx="4654550" cy="7683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r>
              <a:rPr lang="en-US" altLang="zh-CN" sz="4400" b="1">
                <a:solidFill>
                  <a:schemeClr val="bg1"/>
                </a:solidFill>
                <a:latin typeface="楷体" panose="02010609060101010101" pitchFamily="49" charset="-122"/>
                <a:ea typeface="楷体" panose="02010609060101010101" pitchFamily="49" charset="-122"/>
              </a:rPr>
              <a:t>11</a:t>
            </a:r>
            <a:r>
              <a:rPr lang="en-US" altLang="zh-CN" sz="4400" b="1" baseline="30000">
                <a:latin typeface="宋体" panose="02010600030101010101" pitchFamily="2" charset="-122"/>
              </a:rPr>
              <a:t> </a:t>
            </a:r>
            <a:r>
              <a:rPr lang="zh-CN" altLang="en-US" sz="4400" b="1">
                <a:latin typeface="楷体" panose="02010609060101010101" pitchFamily="49" charset="-122"/>
                <a:ea typeface="楷体" panose="02010609060101010101" pitchFamily="49" charset="-122"/>
              </a:rPr>
              <a:t>牛郎织女（二）</a:t>
            </a:r>
            <a:endParaRPr lang="zh-CN" altLang="en-US" sz="4400" b="1">
              <a:latin typeface="楷体" panose="02010609060101010101" pitchFamily="49" charset="-122"/>
              <a:ea typeface="楷体" panose="02010609060101010101" pitchFamily="49" charset="-122"/>
            </a:endParaRPr>
          </a:p>
        </p:txBody>
      </p:sp>
      <p:pic>
        <p:nvPicPr>
          <p:cNvPr id="11268" name="图片 7"/>
          <p:cNvPicPr>
            <a:picLocks noChangeAspect="1"/>
          </p:cNvPicPr>
          <p:nvPr/>
        </p:nvPicPr>
        <p:blipFill>
          <a:blip r:embed="rId2"/>
          <a:srcRect l="32503"/>
          <a:stretch>
            <a:fillRect/>
          </a:stretch>
        </p:blipFill>
        <p:spPr>
          <a:xfrm>
            <a:off x="107950" y="123825"/>
            <a:ext cx="3887788" cy="463550"/>
          </a:xfrm>
          <a:prstGeom prst="rect">
            <a:avLst/>
          </a:prstGeom>
          <a:noFill/>
          <a:ln>
            <a:noFill/>
            <a:miter lim="800000"/>
            <a:headEnd/>
            <a:tailEnd/>
          </a:ln>
        </p:spPr>
      </p:pic>
      <p:sp>
        <p:nvSpPr>
          <p:cNvPr id="11269" name="矩形 1"/>
          <p:cNvSpPr/>
          <p:nvPr/>
        </p:nvSpPr>
        <p:spPr>
          <a:xfrm>
            <a:off x="684213" y="2932113"/>
            <a:ext cx="339725" cy="64611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en-US" altLang="zh-CN" sz="3600" b="1" baseline="30000">
                <a:latin typeface="宋体" panose="02010600030101010101" pitchFamily="2" charset="-122"/>
              </a:rPr>
              <a:t>*</a:t>
            </a:r>
            <a:endParaRPr lang="zh-CN" altLang="en-US" sz="360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5"/>
          <p:cNvSpPr/>
          <p:nvPr/>
        </p:nvSpPr>
        <p:spPr>
          <a:xfrm>
            <a:off x="1258888" y="1058863"/>
            <a:ext cx="6823075" cy="3048000"/>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200" b="1" spc="0">
                <a:latin typeface="宋体" panose="02010600030101010101" pitchFamily="2" charset="-122"/>
              </a:rPr>
              <a:t>    王母娘娘酒醒后先惩罚了其他的仙女们，然后又派天兵天将查找织女的下落，准备给织女顶厉害的惩罚。说明了王母娘娘已下狠心，预示着织女回来后的悲惨命运。</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randombar(horizontal)">
                                      <p:cBhvr>
                                        <p:cTn id="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1"/>
          <p:cNvSpPr/>
          <p:nvPr/>
        </p:nvSpPr>
        <p:spPr>
          <a:xfrm>
            <a:off x="539750" y="290513"/>
            <a:ext cx="7373938" cy="1373187"/>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514350" lvl="0" indent="-514350" eaLnBrk="1" hangingPunct="0">
              <a:lnSpc>
                <a:spcPct val="130000"/>
              </a:lnSpc>
              <a:buFont typeface="Calibri" panose="020F0502020204030204" pitchFamily="34" charset="0"/>
              <a:buAutoNum type="arabicPeriod" startAt="3"/>
            </a:pPr>
            <a:r>
              <a:rPr lang="zh-CN" altLang="en-US" sz="3200" b="1" spc="0">
                <a:latin typeface="宋体" panose="02010600030101010101" pitchFamily="2" charset="-122"/>
              </a:rPr>
              <a:t>你们喜欢牛郎和织女这两个人物吗？王母娘娘是一个怎样的人？</a:t>
            </a:r>
            <a:endParaRPr lang="zh-CN" altLang="en-US" sz="3200" b="1">
              <a:latin typeface="宋体" panose="02010600030101010101" pitchFamily="2" charset="-122"/>
            </a:endParaRPr>
          </a:p>
        </p:txBody>
      </p:sp>
      <p:sp>
        <p:nvSpPr>
          <p:cNvPr id="21507" name="矩形 2"/>
          <p:cNvSpPr/>
          <p:nvPr/>
        </p:nvSpPr>
        <p:spPr>
          <a:xfrm>
            <a:off x="736600" y="1628775"/>
            <a:ext cx="8228013" cy="604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200" b="1">
                <a:solidFill>
                  <a:srgbClr val="0000B8"/>
                </a:solidFill>
                <a:latin typeface="楷体" panose="02010609060101010101" pitchFamily="49" charset="-122"/>
                <a:ea typeface="楷体" panose="02010609060101010101" pitchFamily="49" charset="-122"/>
              </a:rPr>
              <a:t>牛郎：</a:t>
            </a:r>
            <a:r>
              <a:rPr lang="zh-CN" altLang="en-US" sz="3200" b="1">
                <a:solidFill>
                  <a:srgbClr val="23736F"/>
                </a:solidFill>
                <a:latin typeface="楷体" panose="02010609060101010101" pitchFamily="49" charset="-122"/>
                <a:ea typeface="楷体" panose="02010609060101010101" pitchFamily="49" charset="-122"/>
              </a:rPr>
              <a:t>勤劳善良、富有爱心、勇于追求幸福。</a:t>
            </a:r>
            <a:endParaRPr lang="zh-CN" altLang="en-US" sz="3200" b="1">
              <a:solidFill>
                <a:srgbClr val="23736F"/>
              </a:solidFill>
              <a:latin typeface="楷体" panose="02010609060101010101" pitchFamily="49" charset="-122"/>
              <a:ea typeface="楷体" panose="02010609060101010101" pitchFamily="49" charset="-122"/>
            </a:endParaRPr>
          </a:p>
        </p:txBody>
      </p:sp>
      <p:sp>
        <p:nvSpPr>
          <p:cNvPr id="21508" name="矩形 3"/>
          <p:cNvSpPr/>
          <p:nvPr/>
        </p:nvSpPr>
        <p:spPr>
          <a:xfrm>
            <a:off x="736600" y="2252663"/>
            <a:ext cx="8228013" cy="11969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200" b="1">
                <a:solidFill>
                  <a:srgbClr val="0000B8"/>
                </a:solidFill>
                <a:latin typeface="楷体" panose="02010609060101010101" pitchFamily="49" charset="-122"/>
                <a:ea typeface="楷体" panose="02010609060101010101" pitchFamily="49" charset="-122"/>
              </a:rPr>
              <a:t>织女：</a:t>
            </a:r>
            <a:r>
              <a:rPr lang="zh-CN" altLang="en-US" sz="3200" b="1">
                <a:solidFill>
                  <a:srgbClr val="23736F"/>
                </a:solidFill>
                <a:latin typeface="楷体" panose="02010609060101010101" pitchFamily="49" charset="-122"/>
                <a:ea typeface="楷体" panose="02010609060101010101" pitchFamily="49" charset="-122"/>
              </a:rPr>
              <a:t>美丽善良、心灵手巧、渴望自由、具有抗争精神。</a:t>
            </a:r>
            <a:endParaRPr lang="zh-CN" altLang="en-US" sz="3200" b="1">
              <a:solidFill>
                <a:srgbClr val="23736F"/>
              </a:solidFill>
              <a:latin typeface="楷体" panose="02010609060101010101" pitchFamily="49" charset="-122"/>
              <a:ea typeface="楷体" panose="02010609060101010101" pitchFamily="49" charset="-122"/>
            </a:endParaRPr>
          </a:p>
        </p:txBody>
      </p:sp>
      <p:sp>
        <p:nvSpPr>
          <p:cNvPr id="21509" name="矩形 4"/>
          <p:cNvSpPr/>
          <p:nvPr/>
        </p:nvSpPr>
        <p:spPr>
          <a:xfrm>
            <a:off x="736600" y="3449638"/>
            <a:ext cx="8228013" cy="11953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200" b="1">
                <a:solidFill>
                  <a:srgbClr val="0000B8"/>
                </a:solidFill>
                <a:latin typeface="楷体" panose="02010609060101010101" pitchFamily="49" charset="-122"/>
                <a:ea typeface="楷体" panose="02010609060101010101" pitchFamily="49" charset="-122"/>
              </a:rPr>
              <a:t>王母娘娘：</a:t>
            </a:r>
            <a:r>
              <a:rPr lang="zh-CN" altLang="en-US" sz="3200" b="1">
                <a:solidFill>
                  <a:srgbClr val="23736F"/>
                </a:solidFill>
                <a:latin typeface="楷体" panose="02010609060101010101" pitchFamily="49" charset="-122"/>
                <a:ea typeface="楷体" panose="02010609060101010101" pitchFamily="49" charset="-122"/>
              </a:rPr>
              <a:t>残暴专制、不念骨肉亲情、为达目的不择手段，让人痛恨。</a:t>
            </a:r>
            <a:endParaRPr lang="zh-CN" altLang="en-US" sz="32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wipe(left)">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wipe(left)">
                                      <p:cBhvr>
                                        <p:cTn id="12" dur="500"/>
                                        <p:tgtEl>
                                          <p:spTgt spid="2150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509"/>
                                        </p:tgtEl>
                                        <p:attrNameLst>
                                          <p:attrName>style.visibility</p:attrName>
                                        </p:attrNameLst>
                                      </p:cBhvr>
                                      <p:to>
                                        <p:strVal val="visible"/>
                                      </p:to>
                                    </p:set>
                                    <p:animEffect transition="in" filter="wipe(left)">
                                      <p:cBhvr>
                                        <p:cTn id="17" dur="5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P spid="2150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1"/>
          <p:cNvSpPr/>
          <p:nvPr/>
        </p:nvSpPr>
        <p:spPr>
          <a:xfrm>
            <a:off x="250825" y="279400"/>
            <a:ext cx="7634288" cy="120808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514350" lvl="0" indent="-514350" eaLnBrk="1" hangingPunct="0">
              <a:lnSpc>
                <a:spcPct val="130000"/>
              </a:lnSpc>
              <a:buFont typeface="Calibri" panose="020F0502020204030204" pitchFamily="34" charset="0"/>
              <a:buAutoNum type="arabicPeriod" startAt="4"/>
            </a:pPr>
            <a:r>
              <a:rPr lang="zh-CN" altLang="en-US" sz="3000" b="1" spc="0">
                <a:latin typeface="宋体" panose="02010600030101010101" pitchFamily="2" charset="-122"/>
              </a:rPr>
              <a:t>请你读读最后一个自然段，说说为什么人们会有这样的想法？</a:t>
            </a:r>
            <a:endParaRPr lang="zh-CN" altLang="en-US" sz="3000" b="1">
              <a:latin typeface="宋体" panose="02010600030101010101" pitchFamily="2" charset="-122"/>
            </a:endParaRPr>
          </a:p>
        </p:txBody>
      </p:sp>
      <p:sp>
        <p:nvSpPr>
          <p:cNvPr id="22531" name="矩形 2"/>
          <p:cNvSpPr/>
          <p:nvPr/>
        </p:nvSpPr>
        <p:spPr>
          <a:xfrm>
            <a:off x="877888" y="1487488"/>
            <a:ext cx="8015287" cy="33432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000" b="1">
                <a:latin typeface="楷体" panose="02010609060101010101" pitchFamily="49" charset="-122"/>
                <a:ea typeface="楷体" panose="02010609060101010101" pitchFamily="49" charset="-122"/>
              </a:rPr>
              <a:t>　　每年的这一天，成群的喜鹊在天河上边搭起一座桥，让牛郎、织女在桥上会面。就因为这件事，每逢那一天，人们很少看见喜鹊，它们都往天河那儿搭桥去了。还有人说，那一天夜里，要是在葡萄架下边静静地听着，还可以听见牛郎、织女在桥上亲亲密密地说话呢。</a:t>
            </a:r>
            <a:endParaRPr lang="zh-CN" altLang="en-US" sz="30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randombar(horizontal)">
                                      <p:cBhvr>
                                        <p:cTn id="7"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矩形 1"/>
          <p:cNvSpPr/>
          <p:nvPr/>
        </p:nvSpPr>
        <p:spPr>
          <a:xfrm>
            <a:off x="827088" y="1203325"/>
            <a:ext cx="7705725" cy="275113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600" b="1" spc="0">
                <a:solidFill>
                  <a:srgbClr val="FAEA89"/>
                </a:solidFill>
                <a:latin typeface="宋体" panose="02010600030101010101" pitchFamily="2" charset="-122"/>
              </a:rPr>
              <a:t>    因为人们都希望牛郎和织女这两位善良、勇敢、勤劳的人过上好日子，其实也寄托着人民群众希望过上美满幸福生活的愿望。</a:t>
            </a:r>
            <a:endParaRPr lang="zh-CN" altLang="en-US" sz="3600" b="1">
              <a:solidFill>
                <a:srgbClr val="FAEA89"/>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randombar(horizontal)">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矩形 1"/>
          <p:cNvSpPr/>
          <p:nvPr/>
        </p:nvSpPr>
        <p:spPr>
          <a:xfrm>
            <a:off x="271463" y="450850"/>
            <a:ext cx="7659687" cy="64293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514350" lvl="0" indent="-514350" eaLnBrk="1" hangingPunct="0">
              <a:lnSpc>
                <a:spcPct val="130000"/>
              </a:lnSpc>
              <a:buFont typeface="Calibri" panose="020F0502020204030204" pitchFamily="34" charset="0"/>
              <a:buAutoNum type="arabicPeriod" startAt="5"/>
            </a:pPr>
            <a:r>
              <a:rPr lang="zh-CN" altLang="en-US" sz="3200" b="1" spc="0">
                <a:latin typeface="宋体" panose="02010600030101010101" pitchFamily="2" charset="-122"/>
              </a:rPr>
              <a:t>这篇课文和第</a:t>
            </a:r>
            <a:r>
              <a:rPr lang="en-US" altLang="zh-CN" sz="3200" b="1" spc="0">
                <a:latin typeface="宋体" panose="02010600030101010101" pitchFamily="2" charset="-122"/>
              </a:rPr>
              <a:t>10</a:t>
            </a:r>
            <a:r>
              <a:rPr lang="zh-CN" altLang="en-US" sz="3200" b="1" spc="0">
                <a:latin typeface="宋体" panose="02010600030101010101" pitchFamily="2" charset="-122"/>
              </a:rPr>
              <a:t>课在内容上有何不同？</a:t>
            </a:r>
            <a:endParaRPr lang="zh-CN" altLang="en-US" sz="3200" b="1">
              <a:latin typeface="宋体" panose="02010600030101010101" pitchFamily="2" charset="-122"/>
            </a:endParaRPr>
          </a:p>
        </p:txBody>
      </p:sp>
      <p:sp>
        <p:nvSpPr>
          <p:cNvPr id="24579" name="矩形 3"/>
          <p:cNvSpPr/>
          <p:nvPr/>
        </p:nvSpPr>
        <p:spPr>
          <a:xfrm>
            <a:off x="781050" y="2370138"/>
            <a:ext cx="1838325" cy="604837"/>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200" b="1" spc="0">
                <a:solidFill>
                  <a:srgbClr val="0000B8"/>
                </a:solidFill>
                <a:latin typeface="宋体" panose="02010600030101010101" pitchFamily="2" charset="-122"/>
              </a:rPr>
              <a:t>上一课：</a:t>
            </a:r>
            <a:endParaRPr lang="zh-CN" altLang="en-US" sz="3200" b="1">
              <a:solidFill>
                <a:srgbClr val="0000B8"/>
              </a:solidFill>
              <a:latin typeface="宋体" panose="02010600030101010101" pitchFamily="2" charset="-122"/>
            </a:endParaRPr>
          </a:p>
        </p:txBody>
      </p:sp>
      <p:sp>
        <p:nvSpPr>
          <p:cNvPr id="24580" name="矩形 4"/>
          <p:cNvSpPr/>
          <p:nvPr/>
        </p:nvSpPr>
        <p:spPr>
          <a:xfrm>
            <a:off x="1127125" y="3648075"/>
            <a:ext cx="1512888" cy="60483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200" b="1" spc="0">
                <a:solidFill>
                  <a:srgbClr val="0000B8"/>
                </a:solidFill>
                <a:latin typeface="宋体" panose="02010600030101010101" pitchFamily="2" charset="-122"/>
              </a:rPr>
              <a:t>本课：</a:t>
            </a:r>
            <a:endParaRPr lang="zh-CN" altLang="en-US" sz="3200" b="1">
              <a:solidFill>
                <a:srgbClr val="0000B8"/>
              </a:solidFill>
              <a:latin typeface="宋体" panose="02010600030101010101" pitchFamily="2" charset="-122"/>
            </a:endParaRPr>
          </a:p>
        </p:txBody>
      </p:sp>
      <p:sp>
        <p:nvSpPr>
          <p:cNvPr id="24581" name="矩形 5"/>
          <p:cNvSpPr/>
          <p:nvPr/>
        </p:nvSpPr>
        <p:spPr>
          <a:xfrm>
            <a:off x="2208213" y="2370138"/>
            <a:ext cx="6540500" cy="11969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200" b="1">
                <a:solidFill>
                  <a:srgbClr val="23736F"/>
                </a:solidFill>
                <a:latin typeface="楷体" panose="02010609060101010101" pitchFamily="49" charset="-122"/>
                <a:ea typeface="楷体" panose="02010609060101010101" pitchFamily="49" charset="-122"/>
              </a:rPr>
              <a:t>以牛郎的成长经历为主展开故事，以织女在天宫的生活情况作为插叙。</a:t>
            </a:r>
            <a:endParaRPr lang="zh-CN" altLang="en-US" sz="3200" b="1">
              <a:solidFill>
                <a:srgbClr val="23736F"/>
              </a:solidFill>
              <a:latin typeface="楷体" panose="02010609060101010101" pitchFamily="49" charset="-122"/>
              <a:ea typeface="楷体" panose="02010609060101010101" pitchFamily="49" charset="-122"/>
            </a:endParaRPr>
          </a:p>
        </p:txBody>
      </p:sp>
      <p:sp>
        <p:nvSpPr>
          <p:cNvPr id="24582" name="矩形 6"/>
          <p:cNvSpPr/>
          <p:nvPr/>
        </p:nvSpPr>
        <p:spPr>
          <a:xfrm>
            <a:off x="2208213" y="3648075"/>
            <a:ext cx="6540500" cy="11953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200" b="1">
                <a:solidFill>
                  <a:srgbClr val="23736F"/>
                </a:solidFill>
                <a:latin typeface="楷体" panose="02010609060101010101" pitchFamily="49" charset="-122"/>
                <a:ea typeface="楷体" panose="02010609060101010101" pitchFamily="49" charset="-122"/>
              </a:rPr>
              <a:t>本课以织女的经历为主线展开，王母娘娘酒醒后的情况作为插叙。</a:t>
            </a:r>
            <a:endParaRPr lang="zh-CN" altLang="en-US" sz="3200" b="1">
              <a:solidFill>
                <a:srgbClr val="23736F"/>
              </a:solidFill>
              <a:latin typeface="楷体" panose="02010609060101010101" pitchFamily="49" charset="-122"/>
              <a:ea typeface="楷体" panose="02010609060101010101" pitchFamily="49" charset="-122"/>
            </a:endParaRPr>
          </a:p>
        </p:txBody>
      </p:sp>
      <p:sp>
        <p:nvSpPr>
          <p:cNvPr id="24583" name="矩形 7"/>
          <p:cNvSpPr/>
          <p:nvPr/>
        </p:nvSpPr>
        <p:spPr>
          <a:xfrm>
            <a:off x="793750" y="1098550"/>
            <a:ext cx="8026400" cy="119538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200" b="1" spc="0">
                <a:solidFill>
                  <a:srgbClr val="0000B8"/>
                </a:solidFill>
                <a:latin typeface="宋体" panose="02010600030101010101" pitchFamily="2" charset="-122"/>
              </a:rPr>
              <a:t>    在内容上，这两课连起来是一个完整的故事。但两段故事却各有侧重。</a:t>
            </a:r>
            <a:endParaRPr lang="zh-CN" altLang="en-US" sz="3200" b="1">
              <a:solidFill>
                <a:srgbClr val="0000B8"/>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animEffect transition="in" filter="randombar(horizontal)">
                                      <p:cBhvr>
                                        <p:cTn id="7" dur="500"/>
                                        <p:tgtEl>
                                          <p:spTgt spid="2458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randombar(horizontal)">
                                      <p:cBhvr>
                                        <p:cTn id="12" dur="500"/>
                                        <p:tgtEl>
                                          <p:spTgt spid="2457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581"/>
                                        </p:tgtEl>
                                        <p:attrNameLst>
                                          <p:attrName>style.visibility</p:attrName>
                                        </p:attrNameLst>
                                      </p:cBhvr>
                                      <p:to>
                                        <p:strVal val="visible"/>
                                      </p:to>
                                    </p:set>
                                    <p:animEffect transition="in" filter="randombar(horizontal)">
                                      <p:cBhvr>
                                        <p:cTn id="17" dur="500"/>
                                        <p:tgtEl>
                                          <p:spTgt spid="2458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4580"/>
                                        </p:tgtEl>
                                        <p:attrNameLst>
                                          <p:attrName>style.visibility</p:attrName>
                                        </p:attrNameLst>
                                      </p:cBhvr>
                                      <p:to>
                                        <p:strVal val="visible"/>
                                      </p:to>
                                    </p:set>
                                    <p:animEffect transition="in" filter="randombar(horizontal)">
                                      <p:cBhvr>
                                        <p:cTn id="22" dur="500"/>
                                        <p:tgtEl>
                                          <p:spTgt spid="2458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4582"/>
                                        </p:tgtEl>
                                        <p:attrNameLst>
                                          <p:attrName>style.visibility</p:attrName>
                                        </p:attrNameLst>
                                      </p:cBhvr>
                                      <p:to>
                                        <p:strVal val="visible"/>
                                      </p:to>
                                    </p:set>
                                    <p:animEffect transition="in" filter="randombar(horizontal)">
                                      <p:cBhvr>
                                        <p:cTn id="27"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P spid="24581" grpId="0"/>
      <p:bldP spid="24582" grpId="0"/>
      <p:bldP spid="2458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1"/>
          <p:cNvSpPr txBox="1"/>
          <p:nvPr/>
        </p:nvSpPr>
        <p:spPr>
          <a:xfrm>
            <a:off x="47625" y="34925"/>
            <a:ext cx="573088" cy="23082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80000"/>
              </a:lnSpc>
            </a:pPr>
            <a:r>
              <a:rPr lang="zh-CN" altLang="en-US" sz="3600" b="1">
                <a:solidFill>
                  <a:srgbClr val="FFCE8E"/>
                </a:solidFill>
                <a:latin typeface="黑体" panose="02010609060101010101" pitchFamily="49" charset="-122"/>
                <a:ea typeface="黑体" panose="02010609060101010101" pitchFamily="49" charset="-122"/>
              </a:rPr>
              <a:t>绘制连环画</a:t>
            </a:r>
            <a:endParaRPr lang="zh-CN" altLang="en-US" sz="3600" b="1">
              <a:solidFill>
                <a:srgbClr val="FFCE8E"/>
              </a:solidFill>
              <a:latin typeface="黑体" panose="02010609060101010101" pitchFamily="49" charset="-122"/>
              <a:ea typeface="黑体" panose="02010609060101010101" pitchFamily="49" charset="-122"/>
            </a:endParaRPr>
          </a:p>
        </p:txBody>
      </p:sp>
      <p:sp>
        <p:nvSpPr>
          <p:cNvPr id="25603" name="矩形 3"/>
          <p:cNvSpPr/>
          <p:nvPr/>
        </p:nvSpPr>
        <p:spPr>
          <a:xfrm>
            <a:off x="755650" y="969963"/>
            <a:ext cx="7848600" cy="32019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514350" lvl="0" indent="-514350" eaLnBrk="1" hangingPunct="1">
              <a:lnSpc>
                <a:spcPct val="130000"/>
              </a:lnSpc>
              <a:buFont typeface="Calibri" panose="020F0502020204030204" pitchFamily="34" charset="0"/>
              <a:buAutoNum type="arabicPeriod"/>
            </a:pPr>
            <a:r>
              <a:rPr lang="zh-CN" altLang="en-US" sz="3200" b="1">
                <a:latin typeface="宋体" panose="02010600030101010101" pitchFamily="2" charset="-122"/>
              </a:rPr>
              <a:t>组内成员间根据提纲讲讲这个故事，可以加上自己合理的想象。</a:t>
            </a:r>
            <a:endParaRPr lang="en-US" altLang="en-US" sz="3200" b="1">
              <a:latin typeface="Microsoft Yi Baiti" panose="03000500000000000000" pitchFamily="66" charset="0"/>
            </a:endParaRPr>
          </a:p>
          <a:p>
            <a:pPr marL="514350" lvl="0" indent="-514350" eaLnBrk="1" hangingPunct="1">
              <a:lnSpc>
                <a:spcPct val="130000"/>
              </a:lnSpc>
              <a:buFont typeface="Calibri" panose="020F0502020204030204" pitchFamily="34" charset="0"/>
              <a:buAutoNum type="arabicPeriod"/>
            </a:pPr>
            <a:r>
              <a:rPr lang="zh-CN" altLang="en-US" sz="3200" b="1">
                <a:latin typeface="宋体" panose="02010600030101010101" pitchFamily="2" charset="-122"/>
              </a:rPr>
              <a:t>如果给</a:t>
            </a:r>
            <a:r>
              <a:rPr lang="en-US" altLang="zh-CN" sz="3200" b="1">
                <a:latin typeface="宋体" panose="02010600030101010101" pitchFamily="2" charset="-122"/>
              </a:rPr>
              <a:t>《</a:t>
            </a:r>
            <a:r>
              <a:rPr lang="zh-CN" altLang="en-US" sz="3200" b="1">
                <a:latin typeface="宋体" panose="02010600030101010101" pitchFamily="2" charset="-122"/>
              </a:rPr>
              <a:t>牛郎织女</a:t>
            </a:r>
            <a:r>
              <a:rPr lang="en-US" altLang="zh-CN" sz="3200" b="1">
                <a:latin typeface="宋体" panose="02010600030101010101" pitchFamily="2" charset="-122"/>
              </a:rPr>
              <a:t>》</a:t>
            </a:r>
            <a:r>
              <a:rPr lang="zh-CN" altLang="en-US" sz="3200" b="1">
                <a:latin typeface="宋体" panose="02010600030101010101" pitchFamily="2" charset="-122"/>
              </a:rPr>
              <a:t>的故事绘制连环画，你打算画哪些内容，每幅画配什么语言文字？</a:t>
            </a:r>
            <a:endParaRPr lang="zh-CN" altLang="en-US" sz="3200" b="1">
              <a:latin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2"/>
          <p:cNvPicPr>
            <a:picLocks noChangeAspect="1"/>
          </p:cNvPicPr>
          <p:nvPr/>
        </p:nvPicPr>
        <p:blipFill>
          <a:blip r:embed="rId1"/>
          <a:stretch>
            <a:fillRect/>
          </a:stretch>
        </p:blipFill>
        <p:spPr>
          <a:xfrm>
            <a:off x="1931988" y="384175"/>
            <a:ext cx="5048250" cy="3883025"/>
          </a:xfrm>
          <a:prstGeom prst="rect">
            <a:avLst/>
          </a:prstGeom>
          <a:noFill/>
          <a:ln>
            <a:miter lim="800000"/>
            <a:headEnd/>
            <a:tailEnd/>
          </a:ln>
        </p:spPr>
      </p:pic>
      <p:sp>
        <p:nvSpPr>
          <p:cNvPr id="26627" name="矩形 3"/>
          <p:cNvSpPr/>
          <p:nvPr/>
        </p:nvSpPr>
        <p:spPr>
          <a:xfrm>
            <a:off x="1971675" y="4183063"/>
            <a:ext cx="4968875" cy="7318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生活很苦，被赶出家。</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wipe(left)">
                                      <p:cBhvr>
                                        <p:cTn id="7" dur="500"/>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图片 2"/>
          <p:cNvPicPr>
            <a:picLocks noChangeAspect="1"/>
          </p:cNvPicPr>
          <p:nvPr/>
        </p:nvPicPr>
        <p:blipFill>
          <a:blip r:embed="rId1"/>
          <a:stretch>
            <a:fillRect/>
          </a:stretch>
        </p:blipFill>
        <p:spPr>
          <a:xfrm>
            <a:off x="2041525" y="328613"/>
            <a:ext cx="5060950" cy="3962400"/>
          </a:xfrm>
          <a:prstGeom prst="rect">
            <a:avLst/>
          </a:prstGeom>
          <a:noFill/>
          <a:ln>
            <a:miter lim="800000"/>
            <a:headEnd/>
            <a:tailEnd/>
          </a:ln>
        </p:spPr>
      </p:pic>
      <p:sp>
        <p:nvSpPr>
          <p:cNvPr id="27651" name="矩形 3"/>
          <p:cNvSpPr/>
          <p:nvPr/>
        </p:nvSpPr>
        <p:spPr>
          <a:xfrm>
            <a:off x="2087563" y="4219575"/>
            <a:ext cx="4968875" cy="731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老牛说话，指点机会。</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wipe(left)">
                                      <p:cBhvr>
                                        <p:cTn id="7" dur="500"/>
                                        <p:tgtEl>
                                          <p:spTgt spid="27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图片 2"/>
          <p:cNvPicPr>
            <a:picLocks noChangeAspect="1"/>
          </p:cNvPicPr>
          <p:nvPr/>
        </p:nvPicPr>
        <p:blipFill>
          <a:blip r:embed="rId1"/>
          <a:stretch>
            <a:fillRect/>
          </a:stretch>
        </p:blipFill>
        <p:spPr>
          <a:xfrm>
            <a:off x="2219325" y="457200"/>
            <a:ext cx="4962525" cy="3852863"/>
          </a:xfrm>
          <a:prstGeom prst="rect">
            <a:avLst/>
          </a:prstGeom>
          <a:noFill/>
          <a:ln>
            <a:miter lim="800000"/>
            <a:headEnd/>
            <a:tailEnd/>
          </a:ln>
        </p:spPr>
      </p:pic>
      <p:sp>
        <p:nvSpPr>
          <p:cNvPr id="28675" name="矩形 3"/>
          <p:cNvSpPr/>
          <p:nvPr/>
        </p:nvSpPr>
        <p:spPr>
          <a:xfrm>
            <a:off x="2087563" y="4219575"/>
            <a:ext cx="4968875" cy="731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来到湖边，见到织女。</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wipe(left)">
                                      <p:cBhvr>
                                        <p:cTn id="7" dur="5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图片 2"/>
          <p:cNvPicPr>
            <a:picLocks noChangeAspect="1"/>
          </p:cNvPicPr>
          <p:nvPr/>
        </p:nvPicPr>
        <p:blipFill>
          <a:blip r:embed="rId1"/>
          <a:stretch>
            <a:fillRect/>
          </a:stretch>
        </p:blipFill>
        <p:spPr>
          <a:xfrm>
            <a:off x="2066925" y="390525"/>
            <a:ext cx="5010150" cy="3833813"/>
          </a:xfrm>
          <a:prstGeom prst="rect">
            <a:avLst/>
          </a:prstGeom>
          <a:noFill/>
          <a:ln>
            <a:miter lim="800000"/>
            <a:headEnd/>
            <a:tailEnd/>
          </a:ln>
        </p:spPr>
      </p:pic>
      <p:sp>
        <p:nvSpPr>
          <p:cNvPr id="29699" name="矩形 3"/>
          <p:cNvSpPr/>
          <p:nvPr/>
        </p:nvSpPr>
        <p:spPr>
          <a:xfrm>
            <a:off x="2087563" y="4213225"/>
            <a:ext cx="4968875" cy="730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相遇相知，结为夫妻。</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wipe(left)">
                                      <p:cBhvr>
                                        <p:cTn id="7" dur="500"/>
                                        <p:tgtEl>
                                          <p:spTgt spid="296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矩形 2"/>
          <p:cNvSpPr/>
          <p:nvPr/>
        </p:nvSpPr>
        <p:spPr>
          <a:xfrm>
            <a:off x="719138" y="1058863"/>
            <a:ext cx="7705725" cy="2968625"/>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514350" lvl="0" indent="-514350" eaLnBrk="1" hangingPunct="0">
              <a:lnSpc>
                <a:spcPct val="120000"/>
              </a:lnSpc>
              <a:buFont typeface="Calibri" panose="020F0502020204030204" pitchFamily="34" charset="0"/>
              <a:buAutoNum type="arabicPeriod"/>
            </a:pPr>
            <a:r>
              <a:rPr lang="zh-CN" altLang="en-US" sz="3200" b="1" spc="0">
                <a:latin typeface="宋体" panose="02010600030101010101" pitchFamily="2" charset="-122"/>
              </a:rPr>
              <a:t>读了上节课的内容，你一定急于知道牛郎和织女走到一起之后发生了什么事情，这节课我们继续学习本文。</a:t>
            </a:r>
            <a:endParaRPr lang="zh-CN" altLang="en-US" sz="3200" b="1">
              <a:latin typeface="宋体" panose="02010600030101010101" pitchFamily="2" charset="-122"/>
            </a:endParaRPr>
          </a:p>
          <a:p>
            <a:pPr marL="514350" lvl="0" indent="-514350" eaLnBrk="1" hangingPunct="0">
              <a:lnSpc>
                <a:spcPct val="120000"/>
              </a:lnSpc>
              <a:buFont typeface="Calibri" panose="020F0502020204030204" pitchFamily="34" charset="0"/>
              <a:buAutoNum type="arabicPeriod"/>
            </a:pPr>
            <a:r>
              <a:rPr lang="zh-CN" altLang="en-US" sz="3200" b="1" spc="0">
                <a:latin typeface="宋体" panose="02010600030101010101" pitchFamily="2" charset="-122"/>
              </a:rPr>
              <a:t>民间为什么会流传这个故事？这篇民间故事为什么有着那么大的魅力？</a:t>
            </a:r>
            <a:endParaRPr lang="zh-CN" altLang="en-US" sz="3200" b="1">
              <a:latin typeface="宋体" panose="02010600030101010101" pitchFamily="2" charset="-122"/>
            </a:endParaRPr>
          </a:p>
        </p:txBody>
      </p:sp>
      <p:sp>
        <p:nvSpPr>
          <p:cNvPr id="12291" name="标题 1"/>
          <p:cNvSpPr txBox="1"/>
          <p:nvPr/>
        </p:nvSpPr>
        <p:spPr>
          <a:xfrm>
            <a:off x="34925" y="-92075"/>
            <a:ext cx="739775" cy="2160588"/>
          </a:xfrm>
          <a:prstGeom prst="rect">
            <a:avLst/>
          </a:prstGeom>
          <a:noFill/>
          <a:ln>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r>
              <a:rPr lang="zh-CN" altLang="en-US" sz="3600" b="1">
                <a:solidFill>
                  <a:schemeClr val="bg1"/>
                </a:solidFill>
                <a:latin typeface="黑体" panose="02010609060101010101" pitchFamily="49" charset="-122"/>
                <a:ea typeface="黑体" panose="02010609060101010101" pitchFamily="49" charset="-122"/>
              </a:rPr>
              <a:t>激趣导入</a:t>
            </a:r>
            <a:endParaRPr lang="zh-CN" altLang="en-US" sz="3600" b="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randombar(horizontal)">
                                      <p:cBhvr>
                                        <p:cTn id="7" dur="500"/>
                                        <p:tgtEl>
                                          <p:spTgt spid="122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290">
                                            <p:txEl>
                                              <p:pRg st="1" end="1"/>
                                            </p:txEl>
                                          </p:spTgt>
                                        </p:tgtEl>
                                        <p:attrNameLst>
                                          <p:attrName>style.visibility</p:attrName>
                                        </p:attrNameLst>
                                      </p:cBhvr>
                                      <p:to>
                                        <p:strVal val="visible"/>
                                      </p:to>
                                    </p:set>
                                    <p:animEffect transition="in" filter="randombar(horizontal)">
                                      <p:cBhvr>
                                        <p:cTn id="12" dur="500"/>
                                        <p:tgtEl>
                                          <p:spTgt spid="1229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图片 2"/>
          <p:cNvPicPr>
            <a:picLocks noChangeAspect="1"/>
          </p:cNvPicPr>
          <p:nvPr/>
        </p:nvPicPr>
        <p:blipFill>
          <a:blip r:embed="rId1"/>
          <a:stretch>
            <a:fillRect/>
          </a:stretch>
        </p:blipFill>
        <p:spPr>
          <a:xfrm>
            <a:off x="1779588" y="438150"/>
            <a:ext cx="5584825" cy="3695700"/>
          </a:xfrm>
          <a:prstGeom prst="rect">
            <a:avLst/>
          </a:prstGeom>
          <a:noFill/>
          <a:ln>
            <a:miter lim="800000"/>
            <a:headEnd/>
            <a:tailEnd/>
          </a:ln>
        </p:spPr>
      </p:pic>
      <p:sp>
        <p:nvSpPr>
          <p:cNvPr id="30723" name="矩形 3"/>
          <p:cNvSpPr/>
          <p:nvPr/>
        </p:nvSpPr>
        <p:spPr>
          <a:xfrm>
            <a:off x="2087563" y="4162425"/>
            <a:ext cx="4968875" cy="731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男耕女织，生活幸福。</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wipe(left)">
                                      <p:cBhvr>
                                        <p:cTn id="7" dur="5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图片 2"/>
          <p:cNvPicPr>
            <a:picLocks noChangeAspect="1"/>
          </p:cNvPicPr>
          <p:nvPr/>
        </p:nvPicPr>
        <p:blipFill>
          <a:blip r:embed="rId1"/>
          <a:stretch>
            <a:fillRect/>
          </a:stretch>
        </p:blipFill>
        <p:spPr>
          <a:xfrm>
            <a:off x="2127250" y="609600"/>
            <a:ext cx="4889500" cy="3590925"/>
          </a:xfrm>
          <a:prstGeom prst="rect">
            <a:avLst/>
          </a:prstGeom>
          <a:noFill/>
          <a:ln>
            <a:miter lim="800000"/>
            <a:headEnd/>
            <a:tailEnd/>
          </a:ln>
        </p:spPr>
      </p:pic>
      <p:sp>
        <p:nvSpPr>
          <p:cNvPr id="31747" name="矩形 3"/>
          <p:cNvSpPr/>
          <p:nvPr/>
        </p:nvSpPr>
        <p:spPr>
          <a:xfrm>
            <a:off x="2087563" y="4162425"/>
            <a:ext cx="4968875" cy="731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老牛诀别，忍痛剥皮。</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wipe(left)">
                                      <p:cBhvr>
                                        <p:cTn id="7" dur="5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图片 2"/>
          <p:cNvPicPr>
            <a:picLocks noChangeAspect="1"/>
          </p:cNvPicPr>
          <p:nvPr/>
        </p:nvPicPr>
        <p:blipFill>
          <a:blip r:embed="rId1"/>
          <a:stretch>
            <a:fillRect/>
          </a:stretch>
        </p:blipFill>
        <p:spPr>
          <a:xfrm>
            <a:off x="2408238" y="384175"/>
            <a:ext cx="4327525" cy="3876675"/>
          </a:xfrm>
          <a:prstGeom prst="rect">
            <a:avLst/>
          </a:prstGeom>
          <a:noFill/>
          <a:ln>
            <a:miter lim="800000"/>
            <a:headEnd/>
            <a:tailEnd/>
          </a:ln>
        </p:spPr>
      </p:pic>
      <p:sp>
        <p:nvSpPr>
          <p:cNvPr id="32771" name="矩形 3"/>
          <p:cNvSpPr/>
          <p:nvPr/>
        </p:nvSpPr>
        <p:spPr>
          <a:xfrm>
            <a:off x="2087563" y="4168775"/>
            <a:ext cx="4968875" cy="731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织女被抓，骨肉分离。</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wipe(left)">
                                      <p:cBhvr>
                                        <p:cTn id="7" dur="500"/>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1"/>
          <p:cNvSpPr/>
          <p:nvPr/>
        </p:nvSpPr>
        <p:spPr>
          <a:xfrm>
            <a:off x="2087563" y="4168775"/>
            <a:ext cx="4968875" cy="731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披上牛皮，携子追赶。</a:t>
            </a:r>
            <a:endParaRPr lang="zh-CN" altLang="en-US" sz="3600" b="1">
              <a:solidFill>
                <a:srgbClr val="23736F"/>
              </a:solidFill>
              <a:latin typeface="楷体" panose="02010609060101010101" pitchFamily="49" charset="-122"/>
              <a:ea typeface="楷体" panose="02010609060101010101" pitchFamily="49" charset="-122"/>
            </a:endParaRPr>
          </a:p>
        </p:txBody>
      </p:sp>
      <p:pic>
        <p:nvPicPr>
          <p:cNvPr id="33795" name="图片 3"/>
          <p:cNvPicPr>
            <a:picLocks noChangeAspect="1"/>
          </p:cNvPicPr>
          <p:nvPr/>
        </p:nvPicPr>
        <p:blipFill>
          <a:blip r:embed="rId1"/>
          <a:stretch>
            <a:fillRect/>
          </a:stretch>
        </p:blipFill>
        <p:spPr>
          <a:xfrm>
            <a:off x="1993900" y="390525"/>
            <a:ext cx="5156200" cy="3889375"/>
          </a:xfrm>
          <a:prstGeom prst="rect">
            <a:avLst/>
          </a:prstGeom>
          <a:noFill/>
          <a:ln>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Effect transition="in" filter="wipe(left)">
                                      <p:cBhvr>
                                        <p:cTn id="7" dur="5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2"/>
          <p:cNvPicPr>
            <a:picLocks noChangeAspect="1"/>
          </p:cNvPicPr>
          <p:nvPr/>
        </p:nvPicPr>
        <p:blipFill>
          <a:blip r:embed="rId1"/>
          <a:stretch>
            <a:fillRect/>
          </a:stretch>
        </p:blipFill>
        <p:spPr>
          <a:xfrm>
            <a:off x="1962150" y="438150"/>
            <a:ext cx="5219700" cy="3756025"/>
          </a:xfrm>
          <a:prstGeom prst="rect">
            <a:avLst/>
          </a:prstGeom>
          <a:noFill/>
          <a:ln>
            <a:miter lim="800000"/>
            <a:headEnd/>
            <a:tailEnd/>
          </a:ln>
        </p:spPr>
      </p:pic>
      <p:sp>
        <p:nvSpPr>
          <p:cNvPr id="34819" name="矩形 3"/>
          <p:cNvSpPr/>
          <p:nvPr/>
        </p:nvSpPr>
        <p:spPr>
          <a:xfrm>
            <a:off x="2087563" y="4168775"/>
            <a:ext cx="4968875" cy="731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王母划河，牛郎被拦。</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wipe(left)">
                                      <p:cBhvr>
                                        <p:cTn id="7" dur="500"/>
                                        <p:tgtEl>
                                          <p:spTgt spid="348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图片 2"/>
          <p:cNvPicPr>
            <a:picLocks noChangeAspect="1"/>
          </p:cNvPicPr>
          <p:nvPr/>
        </p:nvPicPr>
        <p:blipFill>
          <a:blip r:embed="rId1"/>
          <a:stretch>
            <a:fillRect/>
          </a:stretch>
        </p:blipFill>
        <p:spPr>
          <a:xfrm>
            <a:off x="1858963" y="476250"/>
            <a:ext cx="5426075" cy="3681413"/>
          </a:xfrm>
          <a:prstGeom prst="rect">
            <a:avLst/>
          </a:prstGeom>
          <a:noFill/>
          <a:ln>
            <a:miter lim="800000"/>
            <a:headEnd/>
            <a:tailEnd/>
          </a:ln>
        </p:spPr>
      </p:pic>
      <p:sp>
        <p:nvSpPr>
          <p:cNvPr id="35843" name="矩形 3"/>
          <p:cNvSpPr/>
          <p:nvPr/>
        </p:nvSpPr>
        <p:spPr>
          <a:xfrm>
            <a:off x="2087563" y="4168775"/>
            <a:ext cx="4968875" cy="731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隔河相望，化作星辰。</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wipe(left)">
                                      <p:cBhvr>
                                        <p:cTn id="7" dur="500"/>
                                        <p:tgtEl>
                                          <p:spTgt spid="358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6" name="图片 2"/>
          <p:cNvPicPr>
            <a:picLocks noChangeAspect="1"/>
          </p:cNvPicPr>
          <p:nvPr/>
        </p:nvPicPr>
        <p:blipFill>
          <a:blip r:embed="rId1"/>
          <a:stretch>
            <a:fillRect/>
          </a:stretch>
        </p:blipFill>
        <p:spPr>
          <a:xfrm>
            <a:off x="2163763" y="407988"/>
            <a:ext cx="4816475" cy="3762375"/>
          </a:xfrm>
          <a:prstGeom prst="rect">
            <a:avLst/>
          </a:prstGeom>
          <a:noFill/>
          <a:ln>
            <a:miter lim="800000"/>
            <a:headEnd/>
            <a:tailEnd/>
          </a:ln>
        </p:spPr>
      </p:pic>
      <p:sp>
        <p:nvSpPr>
          <p:cNvPr id="36867" name="矩形 3"/>
          <p:cNvSpPr/>
          <p:nvPr/>
        </p:nvSpPr>
        <p:spPr>
          <a:xfrm>
            <a:off x="2087563" y="4168775"/>
            <a:ext cx="4968875" cy="731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35000"/>
              </a:lnSpc>
            </a:pPr>
            <a:r>
              <a:rPr lang="zh-CN" altLang="en-US" sz="3600" b="1">
                <a:solidFill>
                  <a:srgbClr val="23736F"/>
                </a:solidFill>
                <a:latin typeface="楷体" panose="02010609060101010101" pitchFamily="49" charset="-122"/>
                <a:ea typeface="楷体" panose="02010609060101010101" pitchFamily="49" charset="-122"/>
              </a:rPr>
              <a:t>不肯死心，七夕相会。</a:t>
            </a:r>
            <a:endParaRPr lang="zh-CN" altLang="en-US" sz="3600" b="1">
              <a:solidFill>
                <a:srgbClr val="23736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wipe(left)">
                                      <p:cBhvr>
                                        <p:cTn id="7" dur="5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1"/>
          <p:cNvSpPr txBox="1"/>
          <p:nvPr/>
        </p:nvSpPr>
        <p:spPr>
          <a:xfrm>
            <a:off x="52388" y="120650"/>
            <a:ext cx="633412" cy="18637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80000"/>
              </a:lnSpc>
            </a:pPr>
            <a:r>
              <a:rPr lang="zh-CN" altLang="en-US" sz="3600" b="1">
                <a:solidFill>
                  <a:srgbClr val="FFCE8E"/>
                </a:solidFill>
                <a:latin typeface="黑体" panose="02010609060101010101" pitchFamily="49" charset="-122"/>
                <a:ea typeface="黑体" panose="02010609060101010101" pitchFamily="49" charset="-122"/>
              </a:rPr>
              <a:t>课堂小结</a:t>
            </a:r>
            <a:endParaRPr lang="zh-CN" altLang="en-US" sz="3600" b="1">
              <a:solidFill>
                <a:srgbClr val="FFCE8E"/>
              </a:solidFill>
              <a:latin typeface="黑体" panose="02010609060101010101" pitchFamily="49" charset="-122"/>
              <a:ea typeface="黑体" panose="02010609060101010101" pitchFamily="49" charset="-122"/>
            </a:endParaRPr>
          </a:p>
        </p:txBody>
      </p:sp>
      <p:sp>
        <p:nvSpPr>
          <p:cNvPr id="37891" name="矩形 2"/>
          <p:cNvSpPr/>
          <p:nvPr/>
        </p:nvSpPr>
        <p:spPr>
          <a:xfrm>
            <a:off x="695325" y="771525"/>
            <a:ext cx="8135938" cy="3643313"/>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en-US" altLang="zh-CN" sz="2800" b="1" spc="0">
                <a:latin typeface="宋体" panose="02010600030101010101" pitchFamily="2" charset="-122"/>
              </a:rPr>
              <a:t>    《</a:t>
            </a:r>
            <a:r>
              <a:rPr lang="zh-CN" altLang="en-US" sz="2800" b="1" spc="0">
                <a:latin typeface="宋体" panose="02010600030101010101" pitchFamily="2" charset="-122"/>
              </a:rPr>
              <a:t>牛郎织女</a:t>
            </a:r>
            <a:r>
              <a:rPr lang="en-US" altLang="zh-CN" sz="2800" b="1" spc="0">
                <a:latin typeface="宋体" panose="02010600030101010101" pitchFamily="2" charset="-122"/>
              </a:rPr>
              <a:t>》</a:t>
            </a:r>
            <a:r>
              <a:rPr lang="zh-CN" altLang="en-US" sz="2800" b="1" spc="0">
                <a:latin typeface="宋体" panose="02010600030101010101" pitchFamily="2" charset="-122"/>
              </a:rPr>
              <a:t>的故事在民间流传十分广泛，可以说是家喻户晓。穷苦的牛郎，通过老牛的指点遇到偷偷下凡游玩的织女，他们结婚了。王母娘娘发现织女在人间结了婚，强行将织女抓回天庭。牛郎披上老牛的皮，带着两个儿女飞上天追织女。王母娘娘用玉簪划出天河，将牛郎织女分开，只有每年的农历七月七日两人才能在鹊桥相会。</a:t>
            </a:r>
            <a:endParaRPr lang="zh-CN" altLang="en-US" sz="2800" b="1">
              <a:latin typeface="宋体" panose="02010600030101010101" pitchFamily="2"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1"/>
          <p:cNvSpPr/>
          <p:nvPr/>
        </p:nvSpPr>
        <p:spPr>
          <a:xfrm>
            <a:off x="576263" y="987425"/>
            <a:ext cx="7991475" cy="3343275"/>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000" b="1" spc="0">
                <a:latin typeface="宋体" panose="02010600030101010101" pitchFamily="2" charset="-122"/>
              </a:rPr>
              <a:t>    故事想象丰富，曲折动人，感人至深，是民间故事中的精品。中国的民间故事还有很多，如</a:t>
            </a:r>
            <a:r>
              <a:rPr lang="en-US" altLang="zh-CN" sz="3000" b="1" spc="0">
                <a:latin typeface="宋体" panose="02010600030101010101" pitchFamily="2" charset="-122"/>
              </a:rPr>
              <a:t>《</a:t>
            </a:r>
            <a:r>
              <a:rPr lang="zh-CN" altLang="en-US" sz="3000" b="1" spc="0">
                <a:latin typeface="宋体" panose="02010600030101010101" pitchFamily="2" charset="-122"/>
              </a:rPr>
              <a:t>白蛇传</a:t>
            </a:r>
            <a:r>
              <a:rPr lang="en-US" altLang="zh-CN" sz="3000" b="1" spc="0">
                <a:latin typeface="宋体" panose="02010600030101010101" pitchFamily="2" charset="-122"/>
              </a:rPr>
              <a:t>》《</a:t>
            </a:r>
            <a:r>
              <a:rPr lang="zh-CN" altLang="en-US" sz="3000" b="1" spc="0">
                <a:latin typeface="宋体" panose="02010600030101010101" pitchFamily="2" charset="-122"/>
              </a:rPr>
              <a:t>梁山伯与祝英台</a:t>
            </a:r>
            <a:r>
              <a:rPr lang="en-US" altLang="zh-CN" sz="3000" b="1" spc="0">
                <a:latin typeface="宋体" panose="02010600030101010101" pitchFamily="2" charset="-122"/>
              </a:rPr>
              <a:t>》《</a:t>
            </a:r>
            <a:r>
              <a:rPr lang="zh-CN" altLang="en-US" sz="3000" b="1" spc="0">
                <a:latin typeface="宋体" panose="02010600030101010101" pitchFamily="2" charset="-122"/>
              </a:rPr>
              <a:t>孟姜女</a:t>
            </a:r>
            <a:r>
              <a:rPr lang="en-US" altLang="zh-CN" sz="3000" b="1" spc="0">
                <a:latin typeface="宋体" panose="02010600030101010101" pitchFamily="2" charset="-122"/>
              </a:rPr>
              <a:t>》</a:t>
            </a:r>
            <a:r>
              <a:rPr lang="zh-CN" altLang="en-US" sz="3000" b="1" spc="0">
                <a:latin typeface="宋体" panose="02010600030101010101" pitchFamily="2" charset="-122"/>
              </a:rPr>
              <a:t>等，希望大家能多读一读，感受一下祖先留下的宝贵遗产。我们读完这些故事，还可以绘制故事连环画，使自己对故事理解更加深刻。</a:t>
            </a:r>
            <a:endParaRPr lang="zh-CN" altLang="en-US" sz="3000" b="1">
              <a:latin typeface="宋体" panose="02010600030101010101" pitchFamily="2"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左大括号 2"/>
          <p:cNvSpPr/>
          <p:nvPr/>
        </p:nvSpPr>
        <p:spPr>
          <a:xfrm>
            <a:off x="1370013" y="852488"/>
            <a:ext cx="287337" cy="3438525"/>
          </a:xfrm>
          <a:prstGeom prst="leftBrace">
            <a:avLst>
              <a:gd name="adj1" fmla="val 50638"/>
              <a:gd name="adj2" fmla="val 50000"/>
            </a:avLst>
          </a:prstGeom>
          <a:noFill/>
          <a:ln w="12700">
            <a:solidFill>
              <a:srgbClr val="41C6C1"/>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hangingPunct="0"/>
            <a:endParaRPr lang="zh-CN" altLang="en-US"/>
          </a:p>
        </p:txBody>
      </p:sp>
      <p:sp>
        <p:nvSpPr>
          <p:cNvPr id="39939" name="矩形 3"/>
          <p:cNvSpPr/>
          <p:nvPr/>
        </p:nvSpPr>
        <p:spPr>
          <a:xfrm>
            <a:off x="3552825" y="833438"/>
            <a:ext cx="1954213" cy="603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hangingPunct="1">
              <a:lnSpc>
                <a:spcPct val="120000"/>
              </a:lnSpc>
            </a:pPr>
            <a:r>
              <a:rPr lang="zh-CN" altLang="en-US" sz="3200" b="1">
                <a:latin typeface="楷体" panose="02010609060101010101" pitchFamily="49" charset="-122"/>
                <a:ea typeface="楷体" panose="02010609060101010101" pitchFamily="49" charset="-122"/>
              </a:rPr>
              <a:t>美满生活</a:t>
            </a:r>
            <a:endParaRPr lang="zh-CN" altLang="en-US" sz="3200" b="1">
              <a:latin typeface="楷体" panose="02010609060101010101" pitchFamily="49" charset="-122"/>
              <a:ea typeface="楷体" panose="02010609060101010101" pitchFamily="49" charset="-122"/>
            </a:endParaRPr>
          </a:p>
        </p:txBody>
      </p:sp>
      <p:sp>
        <p:nvSpPr>
          <p:cNvPr id="39940" name="矩形 3"/>
          <p:cNvSpPr/>
          <p:nvPr/>
        </p:nvSpPr>
        <p:spPr>
          <a:xfrm>
            <a:off x="687388" y="808038"/>
            <a:ext cx="696912" cy="3536950"/>
          </a:xfrm>
          <a:prstGeom prst="rect">
            <a:avLst/>
          </a:prstGeom>
          <a:noFill/>
          <a:ln>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hangingPunct="1">
              <a:lnSpc>
                <a:spcPct val="120000"/>
              </a:lnSpc>
            </a:pPr>
            <a:r>
              <a:rPr lang="zh-CN" altLang="en-US" sz="3200" b="1">
                <a:solidFill>
                  <a:srgbClr val="0000B8"/>
                </a:solidFill>
                <a:latin typeface="楷体" panose="02010609060101010101" pitchFamily="49" charset="-122"/>
                <a:ea typeface="楷体" panose="02010609060101010101" pitchFamily="49" charset="-122"/>
              </a:rPr>
              <a:t>牛郎织女（二）</a:t>
            </a:r>
            <a:endParaRPr lang="zh-CN" altLang="en-US" sz="3200" b="1">
              <a:solidFill>
                <a:srgbClr val="0000B8"/>
              </a:solidFill>
              <a:latin typeface="楷体" panose="02010609060101010101" pitchFamily="49" charset="-122"/>
              <a:ea typeface="楷体" panose="02010609060101010101" pitchFamily="49" charset="-122"/>
            </a:endParaRPr>
          </a:p>
        </p:txBody>
      </p:sp>
      <p:sp>
        <p:nvSpPr>
          <p:cNvPr id="39941" name="矩形 3"/>
          <p:cNvSpPr/>
          <p:nvPr/>
        </p:nvSpPr>
        <p:spPr>
          <a:xfrm>
            <a:off x="1362075" y="1389063"/>
            <a:ext cx="6335713" cy="603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hangingPunct="1">
              <a:lnSpc>
                <a:spcPct val="120000"/>
              </a:lnSpc>
            </a:pPr>
            <a:r>
              <a:rPr lang="zh-CN" altLang="en-US" sz="3200" b="1">
                <a:latin typeface="楷体" panose="02010609060101010101" pitchFamily="49" charset="-122"/>
                <a:ea typeface="楷体" panose="02010609060101010101" pitchFamily="49" charset="-122"/>
              </a:rPr>
              <a:t>（男耕女织 生儿育女 天伦之乐）</a:t>
            </a:r>
            <a:endParaRPr lang="zh-CN" altLang="en-US" sz="3200" b="1">
              <a:latin typeface="楷体" panose="02010609060101010101" pitchFamily="49" charset="-122"/>
              <a:ea typeface="楷体" panose="02010609060101010101" pitchFamily="49" charset="-122"/>
            </a:endParaRPr>
          </a:p>
        </p:txBody>
      </p:sp>
      <p:sp>
        <p:nvSpPr>
          <p:cNvPr id="39942" name="矩形 3"/>
          <p:cNvSpPr/>
          <p:nvPr/>
        </p:nvSpPr>
        <p:spPr>
          <a:xfrm>
            <a:off x="3552825" y="2005013"/>
            <a:ext cx="1954213" cy="6064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hangingPunct="1">
              <a:lnSpc>
                <a:spcPct val="120000"/>
              </a:lnSpc>
            </a:pPr>
            <a:r>
              <a:rPr lang="zh-CN" altLang="en-US" sz="3200" b="1">
                <a:latin typeface="楷体" panose="02010609060101010101" pitchFamily="49" charset="-122"/>
                <a:ea typeface="楷体" panose="02010609060101010101" pitchFamily="49" charset="-122"/>
              </a:rPr>
              <a:t>王母破坏</a:t>
            </a:r>
            <a:endParaRPr lang="zh-CN" altLang="en-US" sz="3200" b="1">
              <a:latin typeface="楷体" panose="02010609060101010101" pitchFamily="49" charset="-122"/>
              <a:ea typeface="楷体" panose="02010609060101010101" pitchFamily="49" charset="-122"/>
            </a:endParaRPr>
          </a:p>
        </p:txBody>
      </p:sp>
      <p:sp>
        <p:nvSpPr>
          <p:cNvPr id="39943" name="矩形 3"/>
          <p:cNvSpPr/>
          <p:nvPr/>
        </p:nvSpPr>
        <p:spPr>
          <a:xfrm>
            <a:off x="1362075" y="2566988"/>
            <a:ext cx="6335713" cy="6064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hangingPunct="1">
              <a:lnSpc>
                <a:spcPct val="120000"/>
              </a:lnSpc>
            </a:pPr>
            <a:r>
              <a:rPr lang="zh-CN" altLang="en-US" sz="3200" b="1">
                <a:latin typeface="楷体" panose="02010609060101010101" pitchFamily="49" charset="-122"/>
                <a:ea typeface="楷体" panose="02010609060101010101" pitchFamily="49" charset="-122"/>
              </a:rPr>
              <a:t>（发誓惩罚 察访捉拿 天河阻隔）</a:t>
            </a:r>
            <a:endParaRPr lang="zh-CN" altLang="en-US" sz="3200" b="1">
              <a:latin typeface="楷体" panose="02010609060101010101" pitchFamily="49" charset="-122"/>
              <a:ea typeface="楷体" panose="02010609060101010101" pitchFamily="49" charset="-122"/>
            </a:endParaRPr>
          </a:p>
        </p:txBody>
      </p:sp>
      <p:sp>
        <p:nvSpPr>
          <p:cNvPr id="39944" name="矩形 3"/>
          <p:cNvSpPr/>
          <p:nvPr/>
        </p:nvSpPr>
        <p:spPr>
          <a:xfrm>
            <a:off x="3552825" y="3186113"/>
            <a:ext cx="1954213" cy="603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hangingPunct="1">
              <a:lnSpc>
                <a:spcPct val="120000"/>
              </a:lnSpc>
            </a:pPr>
            <a:r>
              <a:rPr lang="zh-CN" altLang="en-US" sz="3200" b="1">
                <a:latin typeface="楷体" panose="02010609060101010101" pitchFamily="49" charset="-122"/>
                <a:ea typeface="楷体" panose="02010609060101010101" pitchFamily="49" charset="-122"/>
              </a:rPr>
              <a:t>鹊桥相会</a:t>
            </a:r>
            <a:endParaRPr lang="zh-CN" altLang="en-US" sz="3200" b="1">
              <a:latin typeface="楷体" panose="02010609060101010101" pitchFamily="49" charset="-122"/>
              <a:ea typeface="楷体" panose="02010609060101010101" pitchFamily="49" charset="-122"/>
            </a:endParaRPr>
          </a:p>
        </p:txBody>
      </p:sp>
      <p:sp>
        <p:nvSpPr>
          <p:cNvPr id="39945" name="矩形 3"/>
          <p:cNvSpPr/>
          <p:nvPr/>
        </p:nvSpPr>
        <p:spPr>
          <a:xfrm>
            <a:off x="1362075" y="3748088"/>
            <a:ext cx="6335713" cy="603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hangingPunct="1">
              <a:lnSpc>
                <a:spcPct val="120000"/>
              </a:lnSpc>
            </a:pPr>
            <a:r>
              <a:rPr lang="zh-CN" altLang="en-US" sz="3200" b="1">
                <a:latin typeface="楷体" panose="02010609060101010101" pitchFamily="49" charset="-122"/>
                <a:ea typeface="楷体" panose="02010609060101010101" pitchFamily="49" charset="-122"/>
              </a:rPr>
              <a:t>（严厉惩罚 真情感动 喜鹊搭桥）</a:t>
            </a:r>
            <a:endParaRPr lang="zh-CN" altLang="en-US" sz="3200" b="1">
              <a:latin typeface="楷体" panose="02010609060101010101" pitchFamily="49" charset="-122"/>
              <a:ea typeface="楷体" panose="02010609060101010101" pitchFamily="49" charset="-122"/>
            </a:endParaRPr>
          </a:p>
        </p:txBody>
      </p:sp>
      <p:sp>
        <p:nvSpPr>
          <p:cNvPr id="39946" name="左大括号 45"/>
          <p:cNvSpPr/>
          <p:nvPr/>
        </p:nvSpPr>
        <p:spPr>
          <a:xfrm rot="10800000">
            <a:off x="7416800" y="852488"/>
            <a:ext cx="287338" cy="3438525"/>
          </a:xfrm>
          <a:prstGeom prst="leftBrace">
            <a:avLst>
              <a:gd name="adj1" fmla="val 50637"/>
              <a:gd name="adj2" fmla="val 50000"/>
            </a:avLst>
          </a:prstGeom>
          <a:noFill/>
          <a:ln w="12700">
            <a:solidFill>
              <a:srgbClr val="41C6C1"/>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hangingPunct="0"/>
            <a:endParaRPr lang="zh-CN" altLang="en-US"/>
          </a:p>
        </p:txBody>
      </p:sp>
      <p:sp>
        <p:nvSpPr>
          <p:cNvPr id="39947" name="矩形 3"/>
          <p:cNvSpPr/>
          <p:nvPr/>
        </p:nvSpPr>
        <p:spPr>
          <a:xfrm>
            <a:off x="7562850" y="798513"/>
            <a:ext cx="1287463" cy="3538537"/>
          </a:xfrm>
          <a:prstGeom prst="rect">
            <a:avLst/>
          </a:prstGeom>
          <a:noFill/>
          <a:ln>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hangingPunct="1">
              <a:lnSpc>
                <a:spcPct val="120000"/>
              </a:lnSpc>
            </a:pPr>
            <a:r>
              <a:rPr lang="zh-CN" altLang="en-US" sz="3200" b="1">
                <a:solidFill>
                  <a:srgbClr val="0000B8"/>
                </a:solidFill>
                <a:latin typeface="楷体" panose="02010609060101010101" pitchFamily="49" charset="-122"/>
                <a:ea typeface="楷体" panose="02010609060101010101" pitchFamily="49" charset="-122"/>
              </a:rPr>
              <a:t>渴望美好生活</a:t>
            </a:r>
            <a:endParaRPr lang="en-US" altLang="zh-CN" sz="3200" b="1">
              <a:solidFill>
                <a:srgbClr val="0000B8"/>
              </a:solidFill>
              <a:latin typeface="楷体" panose="02010609060101010101" pitchFamily="49" charset="-122"/>
              <a:ea typeface="楷体" panose="02010609060101010101" pitchFamily="49" charset="-122"/>
            </a:endParaRPr>
          </a:p>
          <a:p>
            <a:pPr marL="0" lvl="0" indent="0" algn="ctr" hangingPunct="1">
              <a:lnSpc>
                <a:spcPct val="120000"/>
              </a:lnSpc>
            </a:pPr>
            <a:r>
              <a:rPr lang="zh-CN" altLang="en-US" sz="3200" b="1">
                <a:solidFill>
                  <a:srgbClr val="0000B8"/>
                </a:solidFill>
                <a:latin typeface="楷体" panose="02010609060101010101" pitchFamily="49" charset="-122"/>
                <a:ea typeface="楷体" panose="02010609060101010101" pitchFamily="49" charset="-122"/>
              </a:rPr>
              <a:t>追求自由幸福</a:t>
            </a:r>
            <a:endParaRPr lang="zh-CN" altLang="en-US" sz="3200" b="1">
              <a:solidFill>
                <a:srgbClr val="0000B8"/>
              </a:solidFill>
              <a:latin typeface="楷体" panose="02010609060101010101" pitchFamily="49" charset="-122"/>
              <a:ea typeface="楷体" panose="02010609060101010101" pitchFamily="49" charset="-122"/>
            </a:endParaRPr>
          </a:p>
        </p:txBody>
      </p:sp>
      <p:sp>
        <p:nvSpPr>
          <p:cNvPr id="39948" name="标题 1"/>
          <p:cNvSpPr txBox="1"/>
          <p:nvPr/>
        </p:nvSpPr>
        <p:spPr>
          <a:xfrm>
            <a:off x="50800" y="-85725"/>
            <a:ext cx="633413" cy="18653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80000"/>
              </a:lnSpc>
            </a:pPr>
            <a:r>
              <a:rPr lang="zh-CN" altLang="en-US" sz="3600" b="1">
                <a:solidFill>
                  <a:schemeClr val="bg1"/>
                </a:solidFill>
                <a:latin typeface="黑体" panose="02010609060101010101" pitchFamily="49" charset="-122"/>
                <a:ea typeface="黑体" panose="02010609060101010101" pitchFamily="49" charset="-122"/>
              </a:rPr>
              <a:t>板书设计</a:t>
            </a:r>
            <a:endParaRPr lang="zh-CN" altLang="en-US" sz="3600" b="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wipe(left)">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9939"/>
                                        </p:tgtEl>
                                        <p:attrNameLst>
                                          <p:attrName>style.visibility</p:attrName>
                                        </p:attrNameLst>
                                      </p:cBhvr>
                                      <p:to>
                                        <p:strVal val="visible"/>
                                      </p:to>
                                    </p:set>
                                    <p:animEffect transition="in" filter="randombar(horizontal)">
                                      <p:cBhvr>
                                        <p:cTn id="12" dur="500"/>
                                        <p:tgtEl>
                                          <p:spTgt spid="3993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9941"/>
                                        </p:tgtEl>
                                        <p:attrNameLst>
                                          <p:attrName>style.visibility</p:attrName>
                                        </p:attrNameLst>
                                      </p:cBhvr>
                                      <p:to>
                                        <p:strVal val="visible"/>
                                      </p:to>
                                    </p:set>
                                    <p:animEffect transition="in" filter="randombar(horizontal)">
                                      <p:cBhvr>
                                        <p:cTn id="17" dur="500"/>
                                        <p:tgtEl>
                                          <p:spTgt spid="3994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9942"/>
                                        </p:tgtEl>
                                        <p:attrNameLst>
                                          <p:attrName>style.visibility</p:attrName>
                                        </p:attrNameLst>
                                      </p:cBhvr>
                                      <p:to>
                                        <p:strVal val="visible"/>
                                      </p:to>
                                    </p:set>
                                    <p:animEffect transition="in" filter="randombar(horizontal)">
                                      <p:cBhvr>
                                        <p:cTn id="22" dur="500"/>
                                        <p:tgtEl>
                                          <p:spTgt spid="3994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9943"/>
                                        </p:tgtEl>
                                        <p:attrNameLst>
                                          <p:attrName>style.visibility</p:attrName>
                                        </p:attrNameLst>
                                      </p:cBhvr>
                                      <p:to>
                                        <p:strVal val="visible"/>
                                      </p:to>
                                    </p:set>
                                    <p:animEffect transition="in" filter="randombar(horizontal)">
                                      <p:cBhvr>
                                        <p:cTn id="27" dur="500"/>
                                        <p:tgtEl>
                                          <p:spTgt spid="3994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9944"/>
                                        </p:tgtEl>
                                        <p:attrNameLst>
                                          <p:attrName>style.visibility</p:attrName>
                                        </p:attrNameLst>
                                      </p:cBhvr>
                                      <p:to>
                                        <p:strVal val="visible"/>
                                      </p:to>
                                    </p:set>
                                    <p:animEffect transition="in" filter="randombar(horizontal)">
                                      <p:cBhvr>
                                        <p:cTn id="32" dur="500"/>
                                        <p:tgtEl>
                                          <p:spTgt spid="3994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9945"/>
                                        </p:tgtEl>
                                        <p:attrNameLst>
                                          <p:attrName>style.visibility</p:attrName>
                                        </p:attrNameLst>
                                      </p:cBhvr>
                                      <p:to>
                                        <p:strVal val="visible"/>
                                      </p:to>
                                    </p:set>
                                    <p:animEffect transition="in" filter="randombar(horizontal)">
                                      <p:cBhvr>
                                        <p:cTn id="37" dur="500"/>
                                        <p:tgtEl>
                                          <p:spTgt spid="3994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9946"/>
                                        </p:tgtEl>
                                        <p:attrNameLst>
                                          <p:attrName>style.visibility</p:attrName>
                                        </p:attrNameLst>
                                      </p:cBhvr>
                                      <p:to>
                                        <p:strVal val="visible"/>
                                      </p:to>
                                    </p:set>
                                    <p:animEffect transition="in" filter="wipe(left)">
                                      <p:cBhvr>
                                        <p:cTn id="42" dur="500"/>
                                        <p:tgtEl>
                                          <p:spTgt spid="3994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39947"/>
                                        </p:tgtEl>
                                        <p:attrNameLst>
                                          <p:attrName>style.visibility</p:attrName>
                                        </p:attrNameLst>
                                      </p:cBhvr>
                                      <p:to>
                                        <p:strVal val="visible"/>
                                      </p:to>
                                    </p:set>
                                    <p:animEffect transition="in" filter="barn(outHorizontal)">
                                      <p:cBhvr>
                                        <p:cTn id="47" dur="500"/>
                                        <p:tgtEl>
                                          <p:spTgt spid="399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P spid="39939" grpId="0"/>
      <p:bldP spid="39941" grpId="0"/>
      <p:bldP spid="39942" grpId="0"/>
      <p:bldP spid="39943" grpId="0"/>
      <p:bldP spid="39944" grpId="0"/>
      <p:bldP spid="39945" grpId="0"/>
      <p:bldP spid="39946" grpId="0" animBg="1"/>
      <p:bldP spid="399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txBox="1"/>
          <p:nvPr/>
        </p:nvSpPr>
        <p:spPr bwMode="auto">
          <a:xfrm>
            <a:off x="107950" y="107950"/>
            <a:ext cx="58420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Calibri" panose="020F0502020204030204" pitchFamily="34" charset="0"/>
                <a:ea typeface="宋体" panose="02010600030101010101" pitchFamily="2" charset="-122"/>
              </a:defRPr>
            </a:lvl9pPr>
          </a:lstStyle>
          <a:p>
            <a:pPr marL="0" lvl="0" indent="0" algn="ctr" eaLnBrk="1" hangingPunct="0">
              <a:lnSpc>
                <a:spcPct val="80000"/>
              </a:lnSpc>
            </a:pPr>
            <a:r>
              <a:rPr lang="zh-CN" altLang="en-US" sz="3600" b="1" spc="-300">
                <a:solidFill>
                  <a:schemeClr val="bg1"/>
                </a:solidFill>
                <a:latin typeface="黑体" panose="02010609060101010101" pitchFamily="49" charset="-122"/>
                <a:ea typeface="黑体" panose="02010609060101010101" pitchFamily="49" charset="-122"/>
              </a:rPr>
              <a:t>初读课文</a:t>
            </a:r>
            <a:endParaRPr lang="zh-CN" altLang="en-US" sz="3600" b="1">
              <a:solidFill>
                <a:schemeClr val="bg1"/>
              </a:solidFill>
              <a:latin typeface="黑体" panose="02010609060101010101" pitchFamily="49" charset="-122"/>
              <a:ea typeface="黑体" panose="02010609060101010101" pitchFamily="49" charset="-122"/>
            </a:endParaRPr>
          </a:p>
        </p:txBody>
      </p:sp>
      <p:sp>
        <p:nvSpPr>
          <p:cNvPr id="13315" name="矩形 2"/>
          <p:cNvSpPr/>
          <p:nvPr/>
        </p:nvSpPr>
        <p:spPr>
          <a:xfrm>
            <a:off x="1160463" y="344488"/>
            <a:ext cx="6534150" cy="1274762"/>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200" b="1" spc="0">
                <a:latin typeface="宋体" panose="02010600030101010101" pitchFamily="2" charset="-122"/>
              </a:rPr>
              <a:t>同学们课前都预习了课文，那这些生字都会读了吗？</a:t>
            </a:r>
            <a:endParaRPr lang="zh-CN" altLang="en-US" sz="3200" b="1">
              <a:latin typeface="宋体" panose="02010600030101010101" pitchFamily="2" charset="-122"/>
            </a:endParaRPr>
          </a:p>
        </p:txBody>
      </p:sp>
      <p:sp>
        <p:nvSpPr>
          <p:cNvPr id="13316" name="矩形 3"/>
          <p:cNvSpPr/>
          <p:nvPr/>
        </p:nvSpPr>
        <p:spPr>
          <a:xfrm>
            <a:off x="547688" y="1528763"/>
            <a:ext cx="7759700" cy="2135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150000"/>
              </a:lnSpc>
            </a:pPr>
            <a:r>
              <a:rPr lang="zh-CN" altLang="en-US" sz="4800" b="1">
                <a:solidFill>
                  <a:srgbClr val="0000FF"/>
                </a:solidFill>
                <a:latin typeface="楷体" panose="02010609060101010101" pitchFamily="49" charset="-122"/>
                <a:ea typeface="楷体" panose="02010609060101010101" pitchFamily="49" charset="-122"/>
              </a:rPr>
              <a:t>俭   皇   偎   衰   泰</a:t>
            </a:r>
            <a:endParaRPr lang="zh-CN" altLang="en-US" sz="4800" b="1">
              <a:solidFill>
                <a:srgbClr val="0000FF"/>
              </a:solidFill>
              <a:latin typeface="楷体" panose="02010609060101010101" pitchFamily="49" charset="-122"/>
              <a:ea typeface="楷体" panose="02010609060101010101" pitchFamily="49" charset="-122"/>
            </a:endParaRPr>
          </a:p>
          <a:p>
            <a:pPr marL="0" lvl="0" indent="0" algn="ctr" eaLnBrk="1" hangingPunct="1">
              <a:lnSpc>
                <a:spcPct val="150000"/>
              </a:lnSpc>
            </a:pPr>
            <a:r>
              <a:rPr lang="zh-CN" altLang="en-US" sz="4800" b="1">
                <a:solidFill>
                  <a:srgbClr val="0000FF"/>
                </a:solidFill>
                <a:latin typeface="楷体" panose="02010609060101010101" pitchFamily="49" charset="-122"/>
                <a:ea typeface="楷体" panose="02010609060101010101" pitchFamily="49" charset="-122"/>
              </a:rPr>
              <a:t>珊   瑚   礁   筐   拗</a:t>
            </a:r>
            <a:endParaRPr lang="zh-CN" altLang="en-US" sz="4800" b="1">
              <a:solidFill>
                <a:srgbClr val="0000FF"/>
              </a:solidFill>
              <a:latin typeface="楷体" panose="02010609060101010101" pitchFamily="49" charset="-122"/>
              <a:ea typeface="楷体" panose="02010609060101010101" pitchFamily="49" charset="-122"/>
            </a:endParaRPr>
          </a:p>
        </p:txBody>
      </p:sp>
      <p:sp>
        <p:nvSpPr>
          <p:cNvPr id="13317" name="矩形 4"/>
          <p:cNvSpPr/>
          <p:nvPr/>
        </p:nvSpPr>
        <p:spPr>
          <a:xfrm>
            <a:off x="5364163" y="1304925"/>
            <a:ext cx="1285875" cy="60483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0">
              <a:lnSpc>
                <a:spcPct val="120000"/>
              </a:lnSpc>
            </a:pPr>
            <a:r>
              <a:rPr lang="en-US" altLang="zh-CN" sz="3200" b="1" spc="0">
                <a:solidFill>
                  <a:srgbClr val="FF0000"/>
                </a:solidFill>
                <a:latin typeface="宋体" panose="02010600030101010101" pitchFamily="2" charset="-122"/>
              </a:rPr>
              <a:t>shuāi</a:t>
            </a:r>
            <a:endParaRPr lang="zh-CN" altLang="en-US" sz="3200" b="1">
              <a:solidFill>
                <a:srgbClr val="FF0000"/>
              </a:solidFill>
              <a:latin typeface="宋体" panose="02010600030101010101" pitchFamily="2" charset="-122"/>
            </a:endParaRPr>
          </a:p>
        </p:txBody>
      </p:sp>
      <p:sp>
        <p:nvSpPr>
          <p:cNvPr id="13318" name="矩形 5"/>
          <p:cNvSpPr/>
          <p:nvPr/>
        </p:nvSpPr>
        <p:spPr>
          <a:xfrm>
            <a:off x="741363" y="2424113"/>
            <a:ext cx="1287462" cy="604837"/>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0">
              <a:lnSpc>
                <a:spcPct val="120000"/>
              </a:lnSpc>
            </a:pPr>
            <a:r>
              <a:rPr lang="en-US" altLang="zh-CN" sz="3200" b="1" spc="0">
                <a:solidFill>
                  <a:srgbClr val="FF0000"/>
                </a:solidFill>
                <a:latin typeface="宋体" panose="02010600030101010101" pitchFamily="2" charset="-122"/>
              </a:rPr>
              <a:t>shān</a:t>
            </a:r>
            <a:endParaRPr lang="zh-CN" altLang="en-US" sz="3200" b="1">
              <a:solidFill>
                <a:srgbClr val="FF0000"/>
              </a:solidFill>
              <a:latin typeface="宋体" panose="02010600030101010101" pitchFamily="2" charset="-122"/>
            </a:endParaRPr>
          </a:p>
        </p:txBody>
      </p:sp>
      <p:sp>
        <p:nvSpPr>
          <p:cNvPr id="13319" name="矩形 6"/>
          <p:cNvSpPr/>
          <p:nvPr/>
        </p:nvSpPr>
        <p:spPr>
          <a:xfrm>
            <a:off x="5240338" y="2424113"/>
            <a:ext cx="1457325" cy="604837"/>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0">
              <a:lnSpc>
                <a:spcPct val="120000"/>
              </a:lnSpc>
            </a:pPr>
            <a:r>
              <a:rPr lang="en-US" altLang="zh-CN" sz="3200" b="1" spc="0">
                <a:solidFill>
                  <a:srgbClr val="FF0000"/>
                </a:solidFill>
                <a:latin typeface="宋体" panose="02010600030101010101" pitchFamily="2" charset="-122"/>
              </a:rPr>
              <a:t>kuānɡ</a:t>
            </a:r>
            <a:endParaRPr lang="zh-CN" altLang="en-US" sz="3200" b="1">
              <a:solidFill>
                <a:srgbClr val="FF0000"/>
              </a:solidFill>
              <a:latin typeface="宋体" panose="02010600030101010101" pitchFamily="2" charset="-122"/>
            </a:endParaRPr>
          </a:p>
        </p:txBody>
      </p:sp>
      <p:sp>
        <p:nvSpPr>
          <p:cNvPr id="13320" name="矩形 7"/>
          <p:cNvSpPr/>
          <p:nvPr/>
        </p:nvSpPr>
        <p:spPr>
          <a:xfrm>
            <a:off x="6788150" y="2424113"/>
            <a:ext cx="1458913" cy="604837"/>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0">
              <a:lnSpc>
                <a:spcPct val="120000"/>
              </a:lnSpc>
            </a:pPr>
            <a:r>
              <a:rPr lang="en-US" altLang="zh-CN" sz="3200" b="1" spc="0">
                <a:solidFill>
                  <a:srgbClr val="FF0000"/>
                </a:solidFill>
                <a:latin typeface="宋体" panose="02010600030101010101" pitchFamily="2" charset="-122"/>
              </a:rPr>
              <a:t>ni</a:t>
            </a:r>
            <a:r>
              <a:rPr lang="en-US" altLang="zh-CN" sz="3200" b="1">
                <a:solidFill>
                  <a:srgbClr val="FF0000"/>
                </a:solidFill>
                <a:latin typeface="宋体" panose="02010600030101010101" pitchFamily="2" charset="-122"/>
              </a:rPr>
              <a:t>ù</a:t>
            </a:r>
            <a:endParaRPr lang="zh-CN" altLang="en-US" sz="3200" b="1">
              <a:solidFill>
                <a:srgbClr val="FF0000"/>
              </a:solidFill>
              <a:latin typeface="宋体" panose="02010600030101010101" pitchFamily="2" charset="-122"/>
            </a:endParaRPr>
          </a:p>
        </p:txBody>
      </p:sp>
      <p:grpSp>
        <p:nvGrpSpPr>
          <p:cNvPr id="13321" name="组合 13"/>
          <p:cNvGrpSpPr/>
          <p:nvPr/>
        </p:nvGrpSpPr>
        <p:grpSpPr>
          <a:xfrm>
            <a:off x="4435475" y="3646488"/>
            <a:ext cx="3389313" cy="1166812"/>
            <a:chOff x="4495329" y="3688487"/>
            <a:chExt cx="3389038" cy="1166754"/>
          </a:xfrm>
        </p:grpSpPr>
        <p:sp>
          <p:nvSpPr>
            <p:cNvPr id="13324" name="矩形 8"/>
            <p:cNvSpPr/>
            <p:nvPr/>
          </p:nvSpPr>
          <p:spPr>
            <a:xfrm>
              <a:off x="4495329" y="3962176"/>
              <a:ext cx="803425" cy="707886"/>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r>
                <a:rPr lang="zh-CN" altLang="en-US" sz="4000" b="1">
                  <a:solidFill>
                    <a:srgbClr val="0000FF"/>
                  </a:solidFill>
                  <a:latin typeface="楷体" panose="02010609060101010101" pitchFamily="49" charset="-122"/>
                  <a:ea typeface="楷体" panose="02010609060101010101" pitchFamily="49" charset="-122"/>
                </a:rPr>
                <a:t>拗</a:t>
              </a:r>
              <a:endParaRPr lang="zh-CN" altLang="en-US" sz="4000" b="1">
                <a:solidFill>
                  <a:srgbClr val="0000FF"/>
                </a:solidFill>
                <a:latin typeface="楷体" panose="02010609060101010101" pitchFamily="49" charset="-122"/>
                <a:ea typeface="楷体" panose="02010609060101010101" pitchFamily="49" charset="-122"/>
              </a:endParaRPr>
            </a:p>
          </p:txBody>
        </p:sp>
        <p:sp>
          <p:nvSpPr>
            <p:cNvPr id="13325" name="右大括号 9"/>
            <p:cNvSpPr/>
            <p:nvPr/>
          </p:nvSpPr>
          <p:spPr>
            <a:xfrm flipH="1">
              <a:off x="5198535" y="3832942"/>
              <a:ext cx="200009" cy="966740"/>
            </a:xfrm>
            <a:prstGeom prst="rightBrace">
              <a:avLst>
                <a:gd name="adj1" fmla="val 20990"/>
                <a:gd name="adj2" fmla="val 50000"/>
              </a:avLst>
            </a:prstGeom>
            <a:noFill/>
            <a:ln w="12700">
              <a:solidFill>
                <a:srgbClr val="4B0500"/>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hangingPunct="0"/>
              <a:endParaRPr lang="zh-CN" altLang="en-US"/>
            </a:p>
          </p:txBody>
        </p:sp>
        <p:sp>
          <p:nvSpPr>
            <p:cNvPr id="13326" name="矩形 10"/>
            <p:cNvSpPr/>
            <p:nvPr/>
          </p:nvSpPr>
          <p:spPr>
            <a:xfrm>
              <a:off x="5304888" y="3688487"/>
              <a:ext cx="2579479" cy="604807"/>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en-US" altLang="zh-CN" sz="3200" b="1" spc="0">
                  <a:latin typeface="宋体" panose="02010600030101010101" pitchFamily="2" charset="-122"/>
                </a:rPr>
                <a:t>ni</a:t>
              </a:r>
              <a:r>
                <a:rPr lang="en-US" altLang="zh-CN" sz="3200" b="1" spc="0">
                  <a:latin typeface="宋体" panose="02010600030101010101" pitchFamily="2" charset="-122"/>
                </a:rPr>
                <a:t>ù</a:t>
              </a:r>
              <a:r>
                <a:rPr lang="zh-CN" altLang="en-US" sz="3200" b="1">
                  <a:latin typeface="宋体" panose="02010600030101010101" pitchFamily="2" charset="-122"/>
                </a:rPr>
                <a:t>（    ）</a:t>
              </a:r>
              <a:endParaRPr lang="zh-CN" altLang="en-US" sz="3200" b="1">
                <a:latin typeface="宋体" panose="02010600030101010101" pitchFamily="2" charset="-122"/>
              </a:endParaRPr>
            </a:p>
          </p:txBody>
        </p:sp>
        <p:sp>
          <p:nvSpPr>
            <p:cNvPr id="13327" name="矩形 11"/>
            <p:cNvSpPr/>
            <p:nvPr/>
          </p:nvSpPr>
          <p:spPr>
            <a:xfrm>
              <a:off x="5304888" y="4250434"/>
              <a:ext cx="2579479" cy="604807"/>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en-US" altLang="zh-CN" sz="3200" b="1" spc="0">
                  <a:latin typeface="宋体" panose="02010600030101010101" pitchFamily="2" charset="-122"/>
                </a:rPr>
                <a:t>à</a:t>
              </a:r>
              <a:r>
                <a:rPr lang="en-US" altLang="zh-CN" sz="3200" b="1" spc="0">
                  <a:latin typeface="宋体" panose="02010600030101010101" pitchFamily="2" charset="-122"/>
                </a:rPr>
                <a:t>o </a:t>
              </a:r>
              <a:r>
                <a:rPr lang="zh-CN" altLang="en-US" sz="3200" b="1" spc="0">
                  <a:latin typeface="宋体" panose="02010600030101010101" pitchFamily="2" charset="-122"/>
                </a:rPr>
                <a:t>（    ）</a:t>
              </a:r>
              <a:endParaRPr lang="zh-CN" altLang="en-US" sz="3200" b="1">
                <a:latin typeface="宋体" panose="02010600030101010101" pitchFamily="2" charset="-122"/>
              </a:endParaRPr>
            </a:p>
          </p:txBody>
        </p:sp>
      </p:grpSp>
      <p:sp>
        <p:nvSpPr>
          <p:cNvPr id="13322" name="矩形 12"/>
          <p:cNvSpPr/>
          <p:nvPr/>
        </p:nvSpPr>
        <p:spPr>
          <a:xfrm>
            <a:off x="6045200" y="3616325"/>
            <a:ext cx="1458913" cy="60483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0">
              <a:lnSpc>
                <a:spcPct val="120000"/>
              </a:lnSpc>
            </a:pPr>
            <a:r>
              <a:rPr lang="zh-CN" altLang="en-US" sz="3200" b="1" spc="0">
                <a:solidFill>
                  <a:srgbClr val="FF0000"/>
                </a:solidFill>
                <a:latin typeface="宋体" panose="02010600030101010101" pitchFamily="2" charset="-122"/>
              </a:rPr>
              <a:t>执拗</a:t>
            </a:r>
            <a:endParaRPr lang="zh-CN" altLang="en-US" sz="3200" b="1">
              <a:solidFill>
                <a:srgbClr val="FF0000"/>
              </a:solidFill>
              <a:latin typeface="宋体" panose="02010600030101010101" pitchFamily="2" charset="-122"/>
            </a:endParaRPr>
          </a:p>
        </p:txBody>
      </p:sp>
      <p:sp>
        <p:nvSpPr>
          <p:cNvPr id="13323" name="矩形 14"/>
          <p:cNvSpPr/>
          <p:nvPr/>
        </p:nvSpPr>
        <p:spPr>
          <a:xfrm>
            <a:off x="6045200" y="4202113"/>
            <a:ext cx="1458913" cy="604837"/>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0">
              <a:lnSpc>
                <a:spcPct val="120000"/>
              </a:lnSpc>
            </a:pPr>
            <a:r>
              <a:rPr lang="zh-CN" altLang="en-US" sz="3200" b="1" spc="0">
                <a:solidFill>
                  <a:srgbClr val="FF0000"/>
                </a:solidFill>
                <a:latin typeface="宋体" panose="02010600030101010101" pitchFamily="2" charset="-122"/>
              </a:rPr>
              <a:t>拗口</a:t>
            </a:r>
            <a:endParaRPr lang="zh-CN" altLang="en-US" sz="32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fade">
                                      <p:cBhvr>
                                        <p:cTn id="7" dur="1000"/>
                                        <p:tgtEl>
                                          <p:spTgt spid="13316"/>
                                        </p:tgtEl>
                                      </p:cBhvr>
                                    </p:animEffect>
                                    <p:anim calcmode="lin" valueType="num">
                                      <p:cBhvr>
                                        <p:cTn id="8" dur="1000" fill="hold"/>
                                        <p:tgtEl>
                                          <p:spTgt spid="13316"/>
                                        </p:tgtEl>
                                        <p:attrNameLst>
                                          <p:attrName>ppt_x</p:attrName>
                                        </p:attrNameLst>
                                      </p:cBhvr>
                                      <p:tavLst>
                                        <p:tav tm="0">
                                          <p:val>
                                            <p:strVal val="#ppt_x"/>
                                          </p:val>
                                        </p:tav>
                                        <p:tav tm="100000">
                                          <p:val>
                                            <p:strVal val="#ppt_x"/>
                                          </p:val>
                                        </p:tav>
                                      </p:tavLst>
                                    </p:anim>
                                    <p:anim calcmode="lin" valueType="num">
                                      <p:cBhvr>
                                        <p:cTn id="9" dur="1000" fill="hold"/>
                                        <p:tgtEl>
                                          <p:spTgt spid="133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3317"/>
                                        </p:tgtEl>
                                        <p:attrNameLst>
                                          <p:attrName>style.visibility</p:attrName>
                                        </p:attrNameLst>
                                      </p:cBhvr>
                                      <p:to>
                                        <p:strVal val="visible"/>
                                      </p:to>
                                    </p:set>
                                    <p:animEffect transition="in" filter="barn(inVertical)">
                                      <p:cBhvr>
                                        <p:cTn id="14" dur="500"/>
                                        <p:tgtEl>
                                          <p:spTgt spid="1331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318"/>
                                        </p:tgtEl>
                                        <p:attrNameLst>
                                          <p:attrName>style.visibility</p:attrName>
                                        </p:attrNameLst>
                                      </p:cBhvr>
                                      <p:to>
                                        <p:strVal val="visible"/>
                                      </p:to>
                                    </p:set>
                                    <p:animEffect transition="in" filter="barn(inVertical)">
                                      <p:cBhvr>
                                        <p:cTn id="19" dur="500"/>
                                        <p:tgtEl>
                                          <p:spTgt spid="1331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319"/>
                                        </p:tgtEl>
                                        <p:attrNameLst>
                                          <p:attrName>style.visibility</p:attrName>
                                        </p:attrNameLst>
                                      </p:cBhvr>
                                      <p:to>
                                        <p:strVal val="visible"/>
                                      </p:to>
                                    </p:set>
                                    <p:animEffect transition="in" filter="barn(inVertical)">
                                      <p:cBhvr>
                                        <p:cTn id="24" dur="500"/>
                                        <p:tgtEl>
                                          <p:spTgt spid="1331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3320"/>
                                        </p:tgtEl>
                                        <p:attrNameLst>
                                          <p:attrName>style.visibility</p:attrName>
                                        </p:attrNameLst>
                                      </p:cBhvr>
                                      <p:to>
                                        <p:strVal val="visible"/>
                                      </p:to>
                                    </p:set>
                                    <p:animEffect transition="in" filter="barn(inVertical)">
                                      <p:cBhvr>
                                        <p:cTn id="29" dur="500"/>
                                        <p:tgtEl>
                                          <p:spTgt spid="13320"/>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3321"/>
                                        </p:tgtEl>
                                        <p:attrNameLst>
                                          <p:attrName>style.visibility</p:attrName>
                                        </p:attrNameLst>
                                      </p:cBhvr>
                                      <p:to>
                                        <p:strVal val="visible"/>
                                      </p:to>
                                    </p:set>
                                    <p:animEffect transition="in" filter="randombar(horizontal)">
                                      <p:cBhvr>
                                        <p:cTn id="34" dur="500"/>
                                        <p:tgtEl>
                                          <p:spTgt spid="1332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3322"/>
                                        </p:tgtEl>
                                        <p:attrNameLst>
                                          <p:attrName>style.visibility</p:attrName>
                                        </p:attrNameLst>
                                      </p:cBhvr>
                                      <p:to>
                                        <p:strVal val="visible"/>
                                      </p:to>
                                    </p:set>
                                    <p:animEffect transition="in" filter="barn(inVertical)">
                                      <p:cBhvr>
                                        <p:cTn id="39" dur="500"/>
                                        <p:tgtEl>
                                          <p:spTgt spid="13322"/>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3323"/>
                                        </p:tgtEl>
                                        <p:attrNameLst>
                                          <p:attrName>style.visibility</p:attrName>
                                        </p:attrNameLst>
                                      </p:cBhvr>
                                      <p:to>
                                        <p:strVal val="visible"/>
                                      </p:to>
                                    </p:set>
                                    <p:animEffect transition="in" filter="barn(inVertical)">
                                      <p:cBhvr>
                                        <p:cTn id="44" dur="5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P spid="13318" grpId="0"/>
      <p:bldP spid="13319" grpId="0"/>
      <p:bldP spid="13320" grpId="0"/>
      <p:bldP spid="13322" grpId="0"/>
      <p:bldP spid="133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矩形 1"/>
          <p:cNvSpPr/>
          <p:nvPr/>
        </p:nvSpPr>
        <p:spPr>
          <a:xfrm>
            <a:off x="955675" y="679450"/>
            <a:ext cx="7777163" cy="66833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600" b="1" spc="0">
                <a:solidFill>
                  <a:schemeClr val="bg1"/>
                </a:solidFill>
                <a:latin typeface="宋体" panose="02010600030101010101" pitchFamily="2" charset="-122"/>
              </a:rPr>
              <a:t>这篇课文各个自然段主要讲了什么。</a:t>
            </a:r>
            <a:endParaRPr lang="zh-CN" altLang="en-US" sz="3600" b="1">
              <a:solidFill>
                <a:schemeClr val="bg1"/>
              </a:solidFill>
              <a:latin typeface="宋体" panose="02010600030101010101" pitchFamily="2" charset="-122"/>
            </a:endParaRPr>
          </a:p>
        </p:txBody>
      </p:sp>
      <p:sp>
        <p:nvSpPr>
          <p:cNvPr id="14339" name="矩形 2"/>
          <p:cNvSpPr/>
          <p:nvPr/>
        </p:nvSpPr>
        <p:spPr>
          <a:xfrm>
            <a:off x="971550" y="1347788"/>
            <a:ext cx="7273925" cy="30829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35000"/>
              </a:lnSpc>
            </a:pPr>
            <a:r>
              <a:rPr lang="zh-CN" altLang="en-US" sz="3600" b="1">
                <a:solidFill>
                  <a:srgbClr val="FAEA89"/>
                </a:solidFill>
                <a:latin typeface="楷体" panose="02010609060101010101" pitchFamily="49" charset="-122"/>
                <a:ea typeface="楷体" panose="02010609060101010101" pitchFamily="49" charset="-122"/>
              </a:rPr>
              <a:t>第</a:t>
            </a:r>
            <a:r>
              <a:rPr lang="en-US" altLang="zh-CN" sz="3600" b="1">
                <a:solidFill>
                  <a:srgbClr val="FAEA89"/>
                </a:solidFill>
                <a:latin typeface="楷体" panose="02010609060101010101" pitchFamily="49" charset="-122"/>
                <a:ea typeface="楷体" panose="02010609060101010101" pitchFamily="49" charset="-122"/>
              </a:rPr>
              <a:t>1</a:t>
            </a:r>
            <a:r>
              <a:rPr lang="zh-CN" altLang="en-US" sz="3600" b="1">
                <a:solidFill>
                  <a:srgbClr val="FAEA89"/>
                </a:solidFill>
                <a:latin typeface="楷体" panose="02010609060101010101" pitchFamily="49" charset="-122"/>
                <a:ea typeface="楷体" panose="02010609060101010101" pitchFamily="49" charset="-122"/>
              </a:rPr>
              <a:t>自然段：</a:t>
            </a:r>
            <a:r>
              <a:rPr lang="zh-CN" altLang="en-US" sz="3600" b="1">
                <a:solidFill>
                  <a:srgbClr val="FFA488"/>
                </a:solidFill>
                <a:latin typeface="楷体" panose="02010609060101010101" pitchFamily="49" charset="-122"/>
                <a:ea typeface="楷体" panose="02010609060101010101" pitchFamily="49" charset="-122"/>
              </a:rPr>
              <a:t>男耕女织，儿女双全。</a:t>
            </a:r>
            <a:endParaRPr lang="zh-CN" altLang="en-US" sz="3600" b="1">
              <a:solidFill>
                <a:srgbClr val="FFA488"/>
              </a:solidFill>
              <a:latin typeface="楷体" panose="02010609060101010101" pitchFamily="49" charset="-122"/>
              <a:ea typeface="楷体" panose="02010609060101010101" pitchFamily="49" charset="-122"/>
            </a:endParaRPr>
          </a:p>
          <a:p>
            <a:pPr marL="0" lvl="0" indent="0" eaLnBrk="1" hangingPunct="1">
              <a:lnSpc>
                <a:spcPct val="135000"/>
              </a:lnSpc>
            </a:pPr>
            <a:r>
              <a:rPr lang="zh-CN" altLang="en-US" sz="3600" b="1">
                <a:solidFill>
                  <a:srgbClr val="FAEA89"/>
                </a:solidFill>
                <a:latin typeface="楷体" panose="02010609060101010101" pitchFamily="49" charset="-122"/>
                <a:ea typeface="楷体" panose="02010609060101010101" pitchFamily="49" charset="-122"/>
              </a:rPr>
              <a:t>第</a:t>
            </a:r>
            <a:r>
              <a:rPr lang="en-US" altLang="zh-CN" sz="3600" b="1">
                <a:solidFill>
                  <a:srgbClr val="FAEA89"/>
                </a:solidFill>
                <a:latin typeface="楷体" panose="02010609060101010101" pitchFamily="49" charset="-122"/>
                <a:ea typeface="楷体" panose="02010609060101010101" pitchFamily="49" charset="-122"/>
              </a:rPr>
              <a:t>2</a:t>
            </a:r>
            <a:r>
              <a:rPr lang="zh-CN" altLang="en-US" sz="3600" b="1">
                <a:solidFill>
                  <a:srgbClr val="FAEA89"/>
                </a:solidFill>
                <a:latin typeface="楷体" panose="02010609060101010101" pitchFamily="49" charset="-122"/>
                <a:ea typeface="楷体" panose="02010609060101010101" pitchFamily="49" charset="-122"/>
              </a:rPr>
              <a:t>自然段：</a:t>
            </a:r>
            <a:r>
              <a:rPr lang="zh-CN" altLang="en-US" sz="3600" b="1">
                <a:solidFill>
                  <a:srgbClr val="FFA488"/>
                </a:solidFill>
                <a:latin typeface="楷体" panose="02010609060101010101" pitchFamily="49" charset="-122"/>
                <a:ea typeface="楷体" panose="02010609060101010101" pitchFamily="49" charset="-122"/>
              </a:rPr>
              <a:t>老牛诀别，忍痛剥皮。</a:t>
            </a:r>
            <a:endParaRPr lang="zh-CN" altLang="en-US" sz="3600" b="1">
              <a:solidFill>
                <a:srgbClr val="FFA488"/>
              </a:solidFill>
              <a:latin typeface="楷体" panose="02010609060101010101" pitchFamily="49" charset="-122"/>
              <a:ea typeface="楷体" panose="02010609060101010101" pitchFamily="49" charset="-122"/>
            </a:endParaRPr>
          </a:p>
          <a:p>
            <a:pPr marL="0" lvl="0" indent="0" eaLnBrk="1" hangingPunct="1">
              <a:lnSpc>
                <a:spcPct val="135000"/>
              </a:lnSpc>
            </a:pPr>
            <a:r>
              <a:rPr lang="zh-CN" altLang="en-US" sz="3600" b="1">
                <a:solidFill>
                  <a:srgbClr val="FAEA89"/>
                </a:solidFill>
                <a:latin typeface="楷体" panose="02010609060101010101" pitchFamily="49" charset="-122"/>
                <a:ea typeface="楷体" panose="02010609060101010101" pitchFamily="49" charset="-122"/>
              </a:rPr>
              <a:t>第</a:t>
            </a:r>
            <a:r>
              <a:rPr lang="en-US" altLang="zh-CN" sz="3600" b="1">
                <a:solidFill>
                  <a:srgbClr val="FAEA89"/>
                </a:solidFill>
                <a:latin typeface="楷体" panose="02010609060101010101" pitchFamily="49" charset="-122"/>
                <a:ea typeface="楷体" panose="02010609060101010101" pitchFamily="49" charset="-122"/>
              </a:rPr>
              <a:t>3</a:t>
            </a:r>
            <a:r>
              <a:rPr lang="zh-CN" altLang="en-US" sz="3600" b="1">
                <a:solidFill>
                  <a:srgbClr val="FAEA89"/>
                </a:solidFill>
                <a:latin typeface="楷体" panose="02010609060101010101" pitchFamily="49" charset="-122"/>
                <a:ea typeface="楷体" panose="02010609060101010101" pitchFamily="49" charset="-122"/>
              </a:rPr>
              <a:t>自然段：</a:t>
            </a:r>
            <a:r>
              <a:rPr lang="zh-CN" altLang="en-US" sz="3600" b="1">
                <a:solidFill>
                  <a:srgbClr val="FFA488"/>
                </a:solidFill>
                <a:latin typeface="楷体" panose="02010609060101010101" pitchFamily="49" charset="-122"/>
                <a:ea typeface="楷体" panose="02010609060101010101" pitchFamily="49" charset="-122"/>
              </a:rPr>
              <a:t>王母知情，发誓追回。</a:t>
            </a:r>
            <a:endParaRPr lang="zh-CN" altLang="en-US" sz="3600" b="1">
              <a:solidFill>
                <a:srgbClr val="FFA488"/>
              </a:solidFill>
              <a:latin typeface="楷体" panose="02010609060101010101" pitchFamily="49" charset="-122"/>
              <a:ea typeface="楷体" panose="02010609060101010101" pitchFamily="49" charset="-122"/>
            </a:endParaRPr>
          </a:p>
          <a:p>
            <a:pPr marL="0" lvl="0" indent="0" eaLnBrk="1" hangingPunct="1">
              <a:lnSpc>
                <a:spcPct val="135000"/>
              </a:lnSpc>
            </a:pPr>
            <a:r>
              <a:rPr lang="zh-CN" altLang="en-US" sz="3600" b="1">
                <a:solidFill>
                  <a:srgbClr val="FAEA89"/>
                </a:solidFill>
                <a:latin typeface="楷体" panose="02010609060101010101" pitchFamily="49" charset="-122"/>
                <a:ea typeface="楷体" panose="02010609060101010101" pitchFamily="49" charset="-122"/>
              </a:rPr>
              <a:t>第</a:t>
            </a:r>
            <a:r>
              <a:rPr lang="en-US" altLang="zh-CN" sz="3600" b="1">
                <a:solidFill>
                  <a:srgbClr val="FAEA89"/>
                </a:solidFill>
                <a:latin typeface="楷体" panose="02010609060101010101" pitchFamily="49" charset="-122"/>
                <a:ea typeface="楷体" panose="02010609060101010101" pitchFamily="49" charset="-122"/>
              </a:rPr>
              <a:t>4</a:t>
            </a:r>
            <a:r>
              <a:rPr lang="zh-CN" altLang="en-US" sz="3600" b="1">
                <a:solidFill>
                  <a:srgbClr val="FAEA89"/>
                </a:solidFill>
                <a:latin typeface="楷体" panose="02010609060101010101" pitchFamily="49" charset="-122"/>
                <a:ea typeface="楷体" panose="02010609060101010101" pitchFamily="49" charset="-122"/>
              </a:rPr>
              <a:t>自然段：</a:t>
            </a:r>
            <a:r>
              <a:rPr lang="zh-CN" altLang="en-US" sz="3600" b="1">
                <a:solidFill>
                  <a:srgbClr val="FFA488"/>
                </a:solidFill>
                <a:latin typeface="楷体" panose="02010609060101010101" pitchFamily="49" charset="-122"/>
                <a:ea typeface="楷体" panose="02010609060101010101" pitchFamily="49" charset="-122"/>
              </a:rPr>
              <a:t>织女被抓，骨肉分离。</a:t>
            </a:r>
            <a:endParaRPr lang="zh-CN" altLang="en-US" sz="3600" b="1">
              <a:solidFill>
                <a:srgbClr val="FFA488"/>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wipe(left)">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wipe(left)">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wipe(left)">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wipe(left)">
                                      <p:cBhvr>
                                        <p:cTn id="22" dur="500"/>
                                        <p:tgtEl>
                                          <p:spTgt spid="143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1"/>
          <p:cNvSpPr/>
          <p:nvPr/>
        </p:nvSpPr>
        <p:spPr>
          <a:xfrm>
            <a:off x="971550" y="987425"/>
            <a:ext cx="7488238" cy="30845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35000"/>
              </a:lnSpc>
            </a:pPr>
            <a:r>
              <a:rPr lang="zh-CN" altLang="en-US" sz="3600" b="1">
                <a:solidFill>
                  <a:srgbClr val="FAEA89"/>
                </a:solidFill>
                <a:latin typeface="楷体" panose="02010609060101010101" pitchFamily="49" charset="-122"/>
                <a:ea typeface="楷体" panose="02010609060101010101" pitchFamily="49" charset="-122"/>
              </a:rPr>
              <a:t>第</a:t>
            </a:r>
            <a:r>
              <a:rPr lang="en-US" altLang="zh-CN" sz="3600" b="1">
                <a:solidFill>
                  <a:srgbClr val="FAEA89"/>
                </a:solidFill>
                <a:latin typeface="楷体" panose="02010609060101010101" pitchFamily="49" charset="-122"/>
                <a:ea typeface="楷体" panose="02010609060101010101" pitchFamily="49" charset="-122"/>
              </a:rPr>
              <a:t>5</a:t>
            </a:r>
            <a:r>
              <a:rPr lang="zh-CN" altLang="en-US" sz="3600" b="1">
                <a:solidFill>
                  <a:srgbClr val="FAEA89"/>
                </a:solidFill>
                <a:latin typeface="楷体" panose="02010609060101010101" pitchFamily="49" charset="-122"/>
                <a:ea typeface="楷体" panose="02010609060101010101" pitchFamily="49" charset="-122"/>
              </a:rPr>
              <a:t>自然段：</a:t>
            </a:r>
            <a:r>
              <a:rPr lang="zh-CN" altLang="en-US" sz="3600" b="1">
                <a:solidFill>
                  <a:srgbClr val="FFA488"/>
                </a:solidFill>
                <a:latin typeface="楷体" panose="02010609060101010101" pitchFamily="49" charset="-122"/>
                <a:ea typeface="楷体" panose="02010609060101010101" pitchFamily="49" charset="-122"/>
              </a:rPr>
              <a:t>携子追赶，牛郎被拦。</a:t>
            </a:r>
            <a:endParaRPr lang="zh-CN" altLang="en-US" sz="3600" b="1">
              <a:solidFill>
                <a:srgbClr val="FFA488"/>
              </a:solidFill>
              <a:latin typeface="楷体" panose="02010609060101010101" pitchFamily="49" charset="-122"/>
              <a:ea typeface="楷体" panose="02010609060101010101" pitchFamily="49" charset="-122"/>
            </a:endParaRPr>
          </a:p>
          <a:p>
            <a:pPr marL="0" lvl="0" indent="0" eaLnBrk="1" hangingPunct="1">
              <a:lnSpc>
                <a:spcPct val="135000"/>
              </a:lnSpc>
            </a:pPr>
            <a:r>
              <a:rPr lang="zh-CN" altLang="en-US" sz="3600" b="1">
                <a:solidFill>
                  <a:srgbClr val="FAEA89"/>
                </a:solidFill>
                <a:latin typeface="楷体" panose="02010609060101010101" pitchFamily="49" charset="-122"/>
                <a:ea typeface="楷体" panose="02010609060101010101" pitchFamily="49" charset="-122"/>
              </a:rPr>
              <a:t>第</a:t>
            </a:r>
            <a:r>
              <a:rPr lang="en-US" altLang="zh-CN" sz="3600" b="1">
                <a:solidFill>
                  <a:srgbClr val="FAEA89"/>
                </a:solidFill>
                <a:latin typeface="楷体" panose="02010609060101010101" pitchFamily="49" charset="-122"/>
                <a:ea typeface="楷体" panose="02010609060101010101" pitchFamily="49" charset="-122"/>
              </a:rPr>
              <a:t>6</a:t>
            </a:r>
            <a:r>
              <a:rPr lang="zh-CN" altLang="en-US" sz="3600" b="1">
                <a:solidFill>
                  <a:srgbClr val="FAEA89"/>
                </a:solidFill>
                <a:latin typeface="楷体" panose="02010609060101010101" pitchFamily="49" charset="-122"/>
                <a:ea typeface="楷体" panose="02010609060101010101" pitchFamily="49" charset="-122"/>
              </a:rPr>
              <a:t>自然段：</a:t>
            </a:r>
            <a:r>
              <a:rPr lang="zh-CN" altLang="en-US" sz="3600" b="1">
                <a:solidFill>
                  <a:srgbClr val="FFA488"/>
                </a:solidFill>
                <a:latin typeface="楷体" panose="02010609060101010101" pitchFamily="49" charset="-122"/>
                <a:ea typeface="楷体" panose="02010609060101010101" pitchFamily="49" charset="-122"/>
              </a:rPr>
              <a:t>隔河相望，化作星辰。</a:t>
            </a:r>
            <a:endParaRPr lang="en-US" altLang="en-US" sz="3600" b="1">
              <a:solidFill>
                <a:srgbClr val="FFA488"/>
              </a:solidFill>
              <a:latin typeface="楷体" panose="02010609060101010101" pitchFamily="49" charset="-122"/>
            </a:endParaRPr>
          </a:p>
          <a:p>
            <a:pPr marL="0" lvl="0" indent="0" eaLnBrk="1" hangingPunct="1">
              <a:lnSpc>
                <a:spcPct val="135000"/>
              </a:lnSpc>
            </a:pPr>
            <a:r>
              <a:rPr lang="zh-CN" altLang="en-US" sz="3600" b="1">
                <a:solidFill>
                  <a:srgbClr val="FAEA89"/>
                </a:solidFill>
                <a:latin typeface="楷体" panose="02010609060101010101" pitchFamily="49" charset="-122"/>
                <a:ea typeface="楷体" panose="02010609060101010101" pitchFamily="49" charset="-122"/>
              </a:rPr>
              <a:t>第</a:t>
            </a:r>
            <a:r>
              <a:rPr lang="en-US" altLang="zh-CN" sz="3600" b="1">
                <a:solidFill>
                  <a:srgbClr val="FAEA89"/>
                </a:solidFill>
                <a:latin typeface="楷体" panose="02010609060101010101" pitchFamily="49" charset="-122"/>
                <a:ea typeface="楷体" panose="02010609060101010101" pitchFamily="49" charset="-122"/>
              </a:rPr>
              <a:t>7</a:t>
            </a:r>
            <a:r>
              <a:rPr lang="zh-CN" altLang="en-US" sz="3600" b="1">
                <a:solidFill>
                  <a:srgbClr val="FAEA89"/>
                </a:solidFill>
                <a:latin typeface="楷体" panose="02010609060101010101" pitchFamily="49" charset="-122"/>
                <a:ea typeface="楷体" panose="02010609060101010101" pitchFamily="49" charset="-122"/>
              </a:rPr>
              <a:t>自然段：</a:t>
            </a:r>
            <a:r>
              <a:rPr lang="zh-CN" altLang="en-US" sz="3600" b="1">
                <a:solidFill>
                  <a:srgbClr val="FFA488"/>
                </a:solidFill>
                <a:latin typeface="楷体" panose="02010609060101010101" pitchFamily="49" charset="-122"/>
                <a:ea typeface="楷体" panose="02010609060101010101" pitchFamily="49" charset="-122"/>
              </a:rPr>
              <a:t>不肯死心，允许相会。</a:t>
            </a:r>
            <a:endParaRPr lang="zh-CN" altLang="en-US" sz="3600" b="1">
              <a:solidFill>
                <a:srgbClr val="FFA488"/>
              </a:solidFill>
              <a:latin typeface="楷体" panose="02010609060101010101" pitchFamily="49" charset="-122"/>
              <a:ea typeface="楷体" panose="02010609060101010101" pitchFamily="49" charset="-122"/>
            </a:endParaRPr>
          </a:p>
          <a:p>
            <a:pPr marL="0" lvl="0" indent="0" eaLnBrk="1" hangingPunct="1">
              <a:lnSpc>
                <a:spcPct val="135000"/>
              </a:lnSpc>
            </a:pPr>
            <a:r>
              <a:rPr lang="zh-CN" altLang="en-US" sz="3600" b="1">
                <a:solidFill>
                  <a:srgbClr val="FAEA89"/>
                </a:solidFill>
                <a:latin typeface="楷体" panose="02010609060101010101" pitchFamily="49" charset="-122"/>
                <a:ea typeface="楷体" panose="02010609060101010101" pitchFamily="49" charset="-122"/>
              </a:rPr>
              <a:t>第</a:t>
            </a:r>
            <a:r>
              <a:rPr lang="en-US" altLang="zh-CN" sz="3600" b="1">
                <a:solidFill>
                  <a:srgbClr val="FAEA89"/>
                </a:solidFill>
                <a:latin typeface="楷体" panose="02010609060101010101" pitchFamily="49" charset="-122"/>
                <a:ea typeface="楷体" panose="02010609060101010101" pitchFamily="49" charset="-122"/>
              </a:rPr>
              <a:t>8</a:t>
            </a:r>
            <a:r>
              <a:rPr lang="zh-CN" altLang="en-US" sz="3600" b="1">
                <a:solidFill>
                  <a:srgbClr val="FAEA89"/>
                </a:solidFill>
                <a:latin typeface="楷体" panose="02010609060101010101" pitchFamily="49" charset="-122"/>
                <a:ea typeface="楷体" panose="02010609060101010101" pitchFamily="49" charset="-122"/>
              </a:rPr>
              <a:t>自然段：</a:t>
            </a:r>
            <a:r>
              <a:rPr lang="zh-CN" altLang="en-US" sz="3600" b="1">
                <a:solidFill>
                  <a:srgbClr val="FFA488"/>
                </a:solidFill>
                <a:latin typeface="楷体" panose="02010609060101010101" pitchFamily="49" charset="-122"/>
                <a:ea typeface="楷体" panose="02010609060101010101" pitchFamily="49" charset="-122"/>
              </a:rPr>
              <a:t>喜鹊搭桥，七夕相会。</a:t>
            </a:r>
            <a:endParaRPr lang="zh-CN" altLang="en-US" sz="3600" b="1">
              <a:solidFill>
                <a:srgbClr val="FFA488"/>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wipe(left)">
                                      <p:cBhvr>
                                        <p:cTn id="7" dur="500"/>
                                        <p:tgtEl>
                                          <p:spTgt spid="153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362">
                                            <p:txEl>
                                              <p:pRg st="1" end="1"/>
                                            </p:txEl>
                                          </p:spTgt>
                                        </p:tgtEl>
                                        <p:attrNameLst>
                                          <p:attrName>style.visibility</p:attrName>
                                        </p:attrNameLst>
                                      </p:cBhvr>
                                      <p:to>
                                        <p:strVal val="visible"/>
                                      </p:to>
                                    </p:set>
                                    <p:animEffect transition="in" filter="wipe(left)">
                                      <p:cBhvr>
                                        <p:cTn id="12" dur="500"/>
                                        <p:tgtEl>
                                          <p:spTgt spid="1536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362">
                                            <p:txEl>
                                              <p:pRg st="2" end="2"/>
                                            </p:txEl>
                                          </p:spTgt>
                                        </p:tgtEl>
                                        <p:attrNameLst>
                                          <p:attrName>style.visibility</p:attrName>
                                        </p:attrNameLst>
                                      </p:cBhvr>
                                      <p:to>
                                        <p:strVal val="visible"/>
                                      </p:to>
                                    </p:set>
                                    <p:animEffect transition="in" filter="wipe(left)">
                                      <p:cBhvr>
                                        <p:cTn id="17" dur="500"/>
                                        <p:tgtEl>
                                          <p:spTgt spid="1536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362">
                                            <p:txEl>
                                              <p:pRg st="3" end="3"/>
                                            </p:txEl>
                                          </p:spTgt>
                                        </p:tgtEl>
                                        <p:attrNameLst>
                                          <p:attrName>style.visibility</p:attrName>
                                        </p:attrNameLst>
                                      </p:cBhvr>
                                      <p:to>
                                        <p:strVal val="visible"/>
                                      </p:to>
                                    </p:set>
                                    <p:animEffect transition="in" filter="wipe(left)">
                                      <p:cBhvr>
                                        <p:cTn id="22" dur="500"/>
                                        <p:tgtEl>
                                          <p:spTgt spid="1536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1"/>
          <p:cNvSpPr/>
          <p:nvPr/>
        </p:nvSpPr>
        <p:spPr>
          <a:xfrm>
            <a:off x="611188" y="268288"/>
            <a:ext cx="6408737" cy="641350"/>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30000"/>
              </a:lnSpc>
            </a:pPr>
            <a:r>
              <a:rPr lang="zh-CN" altLang="en-US" sz="3200" b="1" spc="0">
                <a:solidFill>
                  <a:schemeClr val="bg1"/>
                </a:solidFill>
                <a:latin typeface="宋体" panose="02010600030101010101" pitchFamily="2" charset="-122"/>
              </a:rPr>
              <a:t>思考这篇课文主要写了什么？</a:t>
            </a:r>
            <a:endParaRPr lang="zh-CN" altLang="en-US" sz="3200" b="1">
              <a:solidFill>
                <a:schemeClr val="bg1"/>
              </a:solidFill>
              <a:latin typeface="宋体" panose="02010600030101010101" pitchFamily="2" charset="-122"/>
            </a:endParaRPr>
          </a:p>
        </p:txBody>
      </p:sp>
      <p:sp>
        <p:nvSpPr>
          <p:cNvPr id="16387" name="矩形 2"/>
          <p:cNvSpPr/>
          <p:nvPr/>
        </p:nvSpPr>
        <p:spPr>
          <a:xfrm>
            <a:off x="600075" y="909638"/>
            <a:ext cx="7991475" cy="35591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200" b="1">
                <a:solidFill>
                  <a:srgbClr val="FAEA89"/>
                </a:solidFill>
                <a:latin typeface="楷体" panose="02010609060101010101" pitchFamily="49" charset="-122"/>
                <a:ea typeface="楷体" panose="02010609060101010101" pitchFamily="49" charset="-122"/>
              </a:rPr>
              <a:t>    本文叙述了牛郎织女婚后美满生活和织女被王母娘娘无情地抓回天宫，但牛郎织女的决心让王母娘娘最终妥协，允许他们每年农历七月初七在鹊桥相会的故事。歌颂了劳动人民反对压迫、争取自由幸福的精神，反映了他们对美好生活的向往、追求。</a:t>
            </a:r>
            <a:endParaRPr lang="zh-CN" altLang="en-US" sz="3200" b="1">
              <a:solidFill>
                <a:srgbClr val="FAEA89"/>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arn(inVertical)">
                                      <p:cBhvr>
                                        <p:cTn id="7"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2"/>
          <p:cNvSpPr/>
          <p:nvPr/>
        </p:nvSpPr>
        <p:spPr>
          <a:xfrm>
            <a:off x="827088" y="374650"/>
            <a:ext cx="6507162" cy="137318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514350" lvl="0" indent="-514350" eaLnBrk="1" hangingPunct="0">
              <a:lnSpc>
                <a:spcPct val="130000"/>
              </a:lnSpc>
              <a:buFont typeface="Calibri" panose="020F0502020204030204" pitchFamily="34" charset="0"/>
              <a:buAutoNum type="arabicPeriod"/>
            </a:pPr>
            <a:r>
              <a:rPr lang="zh-CN" altLang="en-US" sz="3200" b="1" spc="0">
                <a:latin typeface="宋体" panose="02010600030101010101" pitchFamily="2" charset="-122"/>
              </a:rPr>
              <a:t>牛郎和织女婚后的生活怎么样？主要表现在哪里？</a:t>
            </a:r>
            <a:endParaRPr lang="zh-CN" altLang="en-US" sz="3200" b="1">
              <a:latin typeface="宋体" panose="02010600030101010101" pitchFamily="2" charset="-122"/>
            </a:endParaRPr>
          </a:p>
        </p:txBody>
      </p:sp>
      <p:sp>
        <p:nvSpPr>
          <p:cNvPr id="17411" name="标题 1"/>
          <p:cNvSpPr txBox="1"/>
          <p:nvPr/>
        </p:nvSpPr>
        <p:spPr>
          <a:xfrm>
            <a:off x="69850" y="123825"/>
            <a:ext cx="647700" cy="18653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lnSpc>
                <a:spcPct val="80000"/>
              </a:lnSpc>
            </a:pPr>
            <a:r>
              <a:rPr lang="zh-CN" altLang="en-US" sz="3600" b="1">
                <a:solidFill>
                  <a:schemeClr val="bg1"/>
                </a:solidFill>
                <a:latin typeface="黑体" panose="02010609060101010101" pitchFamily="49" charset="-122"/>
                <a:ea typeface="黑体" panose="02010609060101010101" pitchFamily="49" charset="-122"/>
              </a:rPr>
              <a:t>课文讲解</a:t>
            </a:r>
            <a:endParaRPr lang="zh-CN" altLang="en-US" sz="3600" b="1">
              <a:solidFill>
                <a:schemeClr val="bg1"/>
              </a:solidFill>
              <a:latin typeface="黑体" panose="02010609060101010101" pitchFamily="49" charset="-122"/>
              <a:ea typeface="黑体" panose="02010609060101010101" pitchFamily="49" charset="-122"/>
            </a:endParaRPr>
          </a:p>
        </p:txBody>
      </p:sp>
      <p:sp>
        <p:nvSpPr>
          <p:cNvPr id="17412" name="矩形 4"/>
          <p:cNvSpPr/>
          <p:nvPr/>
        </p:nvSpPr>
        <p:spPr>
          <a:xfrm>
            <a:off x="468313" y="1671638"/>
            <a:ext cx="8207375" cy="17859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200" b="1">
                <a:latin typeface="楷体" panose="02010609060101010101" pitchFamily="49" charset="-122"/>
                <a:ea typeface="楷体" panose="02010609060101010101" pitchFamily="49" charset="-122"/>
              </a:rPr>
              <a:t>　　从此牛郎在地里耕种，织女在家里纺织。有时候，织女也帮助牛郎干些地里的活。两个人勤劳节俭，日子过得挺美满。</a:t>
            </a:r>
            <a:endParaRPr lang="zh-CN" altLang="en-US" sz="3200" b="1">
              <a:latin typeface="楷体" panose="02010609060101010101" pitchFamily="49" charset="-122"/>
              <a:ea typeface="楷体" panose="02010609060101010101" pitchFamily="49" charset="-122"/>
            </a:endParaRPr>
          </a:p>
        </p:txBody>
      </p:sp>
      <p:sp>
        <p:nvSpPr>
          <p:cNvPr id="17413" name="矩形 6"/>
          <p:cNvSpPr/>
          <p:nvPr/>
        </p:nvSpPr>
        <p:spPr>
          <a:xfrm>
            <a:off x="6661150" y="2867025"/>
            <a:ext cx="2089150" cy="604838"/>
          </a:xfrm>
          <a:prstGeom prst="rect">
            <a:avLst/>
          </a:prstGeom>
          <a:ln w="19050">
            <a:solidFill>
              <a:srgbClr val="4B0500"/>
            </a:solid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200" b="1" spc="0">
                <a:solidFill>
                  <a:srgbClr val="4B0500"/>
                </a:solidFill>
                <a:latin typeface="宋体" panose="02010600030101010101" pitchFamily="2" charset="-122"/>
              </a:rPr>
              <a:t>美好圆满。</a:t>
            </a:r>
            <a:endParaRPr lang="zh-CN" altLang="en-US" sz="3200" b="1">
              <a:solidFill>
                <a:srgbClr val="4B0500"/>
              </a:solidFill>
              <a:latin typeface="宋体" panose="02010600030101010101" pitchFamily="2" charset="-122"/>
            </a:endParaRPr>
          </a:p>
        </p:txBody>
      </p:sp>
      <p:cxnSp>
        <p:nvCxnSpPr>
          <p:cNvPr id="17414" name="直接连接符 8"/>
          <p:cNvCxnSpPr/>
          <p:nvPr/>
        </p:nvCxnSpPr>
        <p:spPr>
          <a:xfrm>
            <a:off x="5429250" y="3405188"/>
            <a:ext cx="942975" cy="0"/>
          </a:xfrm>
          <a:prstGeom prst="line">
            <a:avLst/>
          </a:prstGeom>
          <a:noFill/>
          <a:ln w="12700">
            <a:solidFill>
              <a:srgbClr val="4B0500"/>
            </a:solidFill>
            <a:miter lim="800000"/>
          </a:ln>
        </p:spPr>
      </p:cxnSp>
      <p:sp>
        <p:nvSpPr>
          <p:cNvPr id="17415" name="矩形 11"/>
          <p:cNvSpPr/>
          <p:nvPr/>
        </p:nvSpPr>
        <p:spPr>
          <a:xfrm>
            <a:off x="625475" y="3536950"/>
            <a:ext cx="7632700" cy="119538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200" b="1" spc="0">
                <a:solidFill>
                  <a:srgbClr val="0000B8"/>
                </a:solidFill>
                <a:latin typeface="宋体" panose="02010600030101010101" pitchFamily="2" charset="-122"/>
              </a:rPr>
              <a:t>    说明牛郎织女靠自己勤劳的双手，日子不仅过得富足了，而且一家人团团圆圆。</a:t>
            </a:r>
            <a:endParaRPr lang="zh-CN" altLang="en-US" sz="3200" b="1">
              <a:solidFill>
                <a:srgbClr val="0000B8"/>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randombar(horizontal)">
                                      <p:cBhvr>
                                        <p:cTn id="7" dur="500"/>
                                        <p:tgtEl>
                                          <p:spTgt spid="174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7414"/>
                                        </p:tgtEl>
                                        <p:attrNameLst>
                                          <p:attrName>style.visibility</p:attrName>
                                        </p:attrNameLst>
                                      </p:cBhvr>
                                      <p:to>
                                        <p:strVal val="visible"/>
                                      </p:to>
                                    </p:set>
                                    <p:animEffect transition="in" filter="barn(inVertical)">
                                      <p:cBhvr>
                                        <p:cTn id="12" dur="500"/>
                                        <p:tgtEl>
                                          <p:spTgt spid="174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413"/>
                                        </p:tgtEl>
                                        <p:attrNameLst>
                                          <p:attrName>style.visibility</p:attrName>
                                        </p:attrNameLst>
                                      </p:cBhvr>
                                      <p:to>
                                        <p:strVal val="visible"/>
                                      </p:to>
                                    </p:set>
                                    <p:animEffect transition="in" filter="barn(inVertical)">
                                      <p:cBhvr>
                                        <p:cTn id="17" dur="500"/>
                                        <p:tgtEl>
                                          <p:spTgt spid="174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415"/>
                                        </p:tgtEl>
                                        <p:attrNameLst>
                                          <p:attrName>style.visibility</p:attrName>
                                        </p:attrNameLst>
                                      </p:cBhvr>
                                      <p:to>
                                        <p:strVal val="visible"/>
                                      </p:to>
                                    </p:set>
                                    <p:animEffect transition="in" filter="randombar(horizontal)">
                                      <p:cBhvr>
                                        <p:cTn id="22"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animBg="1"/>
      <p:bldP spid="174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1"/>
          <p:cNvSpPr/>
          <p:nvPr/>
        </p:nvSpPr>
        <p:spPr>
          <a:xfrm>
            <a:off x="576263" y="706438"/>
            <a:ext cx="7991475" cy="2968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200" b="1">
                <a:latin typeface="楷体" panose="02010609060101010101" pitchFamily="49" charset="-122"/>
                <a:ea typeface="楷体" panose="02010609060101010101" pitchFamily="49" charset="-122"/>
              </a:rPr>
              <a:t>    天上虽然富丽堂皇，可是没有自由，她不喜欢。她喜欢人间的生活：跟牛郎一块儿干活，她喜欢；逗着兄妹俩玩，她喜欢；看门前小溪的水活泼地流过去，她喜欢；听晓风晚风轻轻地吹过树林，她喜欢。</a:t>
            </a:r>
            <a:endParaRPr lang="zh-CN" altLang="en-US" sz="3200" b="1">
              <a:latin typeface="楷体" panose="02010609060101010101" pitchFamily="49" charset="-122"/>
              <a:ea typeface="楷体" panose="02010609060101010101" pitchFamily="49" charset="-122"/>
            </a:endParaRPr>
          </a:p>
        </p:txBody>
      </p:sp>
      <p:sp>
        <p:nvSpPr>
          <p:cNvPr id="18435" name="矩形 2"/>
          <p:cNvSpPr/>
          <p:nvPr/>
        </p:nvSpPr>
        <p:spPr>
          <a:xfrm>
            <a:off x="576263" y="3651250"/>
            <a:ext cx="7991475" cy="1196975"/>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0">
              <a:lnSpc>
                <a:spcPct val="120000"/>
              </a:lnSpc>
            </a:pPr>
            <a:r>
              <a:rPr lang="zh-CN" altLang="en-US" sz="3200" b="1" spc="0">
                <a:solidFill>
                  <a:srgbClr val="0000FF"/>
                </a:solidFill>
                <a:latin typeface="宋体" panose="02010600030101010101" pitchFamily="2" charset="-122"/>
              </a:rPr>
              <a:t>    </a:t>
            </a:r>
            <a:r>
              <a:rPr lang="zh-CN" altLang="en-US" sz="3200" b="1" spc="0">
                <a:solidFill>
                  <a:srgbClr val="0000B8"/>
                </a:solidFill>
                <a:latin typeface="宋体" panose="02010600030101010101" pitchFamily="2" charset="-122"/>
              </a:rPr>
              <a:t>采用了</a:t>
            </a:r>
            <a:r>
              <a:rPr lang="zh-CN" altLang="en-US" sz="3200" b="1" spc="0">
                <a:solidFill>
                  <a:srgbClr val="41C6C1"/>
                </a:solidFill>
                <a:latin typeface="宋体" panose="02010600030101010101" pitchFamily="2" charset="-122"/>
              </a:rPr>
              <a:t>排比</a:t>
            </a:r>
            <a:r>
              <a:rPr lang="zh-CN" altLang="en-US" sz="3200" b="1" spc="0">
                <a:solidFill>
                  <a:srgbClr val="0000B8"/>
                </a:solidFill>
                <a:latin typeface="宋体" panose="02010600030101010101" pitchFamily="2" charset="-122"/>
              </a:rPr>
              <a:t>的修辞手法，衬托出织女热爱人间生活的情感。</a:t>
            </a:r>
            <a:endParaRPr lang="zh-CN" altLang="en-US" sz="3200" b="1">
              <a:solidFill>
                <a:srgbClr val="0000B8"/>
              </a:solidFill>
              <a:latin typeface="宋体" panose="02010600030101010101" pitchFamily="2" charset="-122"/>
            </a:endParaRPr>
          </a:p>
        </p:txBody>
      </p:sp>
      <p:cxnSp>
        <p:nvCxnSpPr>
          <p:cNvPr id="18436" name="直接连接符 3"/>
          <p:cNvCxnSpPr/>
          <p:nvPr/>
        </p:nvCxnSpPr>
        <p:spPr>
          <a:xfrm>
            <a:off x="5940425" y="1851025"/>
            <a:ext cx="2519363" cy="0"/>
          </a:xfrm>
          <a:prstGeom prst="line">
            <a:avLst/>
          </a:prstGeom>
          <a:noFill/>
          <a:ln w="12700">
            <a:solidFill>
              <a:srgbClr val="4B0500"/>
            </a:solidFill>
            <a:miter lim="800000"/>
          </a:ln>
        </p:spPr>
      </p:cxnSp>
      <p:cxnSp>
        <p:nvCxnSpPr>
          <p:cNvPr id="18437" name="直接连接符 5"/>
          <p:cNvCxnSpPr/>
          <p:nvPr/>
        </p:nvCxnSpPr>
        <p:spPr>
          <a:xfrm>
            <a:off x="696913" y="2446338"/>
            <a:ext cx="7770812" cy="0"/>
          </a:xfrm>
          <a:prstGeom prst="line">
            <a:avLst/>
          </a:prstGeom>
          <a:noFill/>
          <a:ln w="12700">
            <a:solidFill>
              <a:srgbClr val="4B0500"/>
            </a:solidFill>
            <a:miter lim="800000"/>
          </a:ln>
        </p:spPr>
      </p:cxnSp>
      <p:cxnSp>
        <p:nvCxnSpPr>
          <p:cNvPr id="18438" name="直接连接符 7"/>
          <p:cNvCxnSpPr/>
          <p:nvPr/>
        </p:nvCxnSpPr>
        <p:spPr>
          <a:xfrm>
            <a:off x="696913" y="3030538"/>
            <a:ext cx="7770812" cy="0"/>
          </a:xfrm>
          <a:prstGeom prst="line">
            <a:avLst/>
          </a:prstGeom>
          <a:noFill/>
          <a:ln w="12700">
            <a:solidFill>
              <a:srgbClr val="4B0500"/>
            </a:solidFill>
            <a:miter lim="800000"/>
          </a:ln>
        </p:spPr>
      </p:cxnSp>
      <p:cxnSp>
        <p:nvCxnSpPr>
          <p:cNvPr id="18439" name="直接连接符 8"/>
          <p:cNvCxnSpPr/>
          <p:nvPr/>
        </p:nvCxnSpPr>
        <p:spPr>
          <a:xfrm>
            <a:off x="696913" y="3613150"/>
            <a:ext cx="5891212" cy="0"/>
          </a:xfrm>
          <a:prstGeom prst="line">
            <a:avLst/>
          </a:prstGeom>
          <a:noFill/>
          <a:ln w="12700">
            <a:solidFill>
              <a:srgbClr val="4B0500"/>
            </a:solidFill>
            <a:miter lim="800000"/>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arn(inVertical)">
                                      <p:cBhvr>
                                        <p:cTn id="7" dur="500"/>
                                        <p:tgtEl>
                                          <p:spTgt spid="18436"/>
                                        </p:tgtEl>
                                      </p:cBhvr>
                                    </p:animEffect>
                                  </p:childTnLst>
                                </p:cTn>
                              </p:par>
                              <p:par>
                                <p:cTn id="8" presetID="16" presetClass="entr" presetSubtype="21" fill="hold" nodeType="withEffect">
                                  <p:stCondLst>
                                    <p:cond delay="0"/>
                                  </p:stCondLst>
                                  <p:childTnLst>
                                    <p:set>
                                      <p:cBhvr>
                                        <p:cTn id="9" dur="1" fill="hold">
                                          <p:stCondLst>
                                            <p:cond delay="0"/>
                                          </p:stCondLst>
                                        </p:cTn>
                                        <p:tgtEl>
                                          <p:spTgt spid="18437"/>
                                        </p:tgtEl>
                                        <p:attrNameLst>
                                          <p:attrName>style.visibility</p:attrName>
                                        </p:attrNameLst>
                                      </p:cBhvr>
                                      <p:to>
                                        <p:strVal val="visible"/>
                                      </p:to>
                                    </p:set>
                                    <p:animEffect transition="in" filter="barn(inVertical)">
                                      <p:cBhvr>
                                        <p:cTn id="10" dur="500"/>
                                        <p:tgtEl>
                                          <p:spTgt spid="18437"/>
                                        </p:tgtEl>
                                      </p:cBhvr>
                                    </p:animEffect>
                                  </p:childTnLst>
                                </p:cTn>
                              </p:par>
                              <p:par>
                                <p:cTn id="11" presetID="16" presetClass="entr" presetSubtype="21" fill="hold" nodeType="withEffect">
                                  <p:stCondLst>
                                    <p:cond delay="0"/>
                                  </p:stCondLst>
                                  <p:childTnLst>
                                    <p:set>
                                      <p:cBhvr>
                                        <p:cTn id="12" dur="1" fill="hold">
                                          <p:stCondLst>
                                            <p:cond delay="0"/>
                                          </p:stCondLst>
                                        </p:cTn>
                                        <p:tgtEl>
                                          <p:spTgt spid="18438"/>
                                        </p:tgtEl>
                                        <p:attrNameLst>
                                          <p:attrName>style.visibility</p:attrName>
                                        </p:attrNameLst>
                                      </p:cBhvr>
                                      <p:to>
                                        <p:strVal val="visible"/>
                                      </p:to>
                                    </p:set>
                                    <p:animEffect transition="in" filter="barn(inVertical)">
                                      <p:cBhvr>
                                        <p:cTn id="13" dur="500"/>
                                        <p:tgtEl>
                                          <p:spTgt spid="18438"/>
                                        </p:tgtEl>
                                      </p:cBhvr>
                                    </p:animEffect>
                                  </p:childTnLst>
                                </p:cTn>
                              </p:par>
                              <p:par>
                                <p:cTn id="14" presetID="16" presetClass="entr" presetSubtype="21" fill="hold" nodeType="withEffect">
                                  <p:stCondLst>
                                    <p:cond delay="0"/>
                                  </p:stCondLst>
                                  <p:childTnLst>
                                    <p:set>
                                      <p:cBhvr>
                                        <p:cTn id="15" dur="1" fill="hold">
                                          <p:stCondLst>
                                            <p:cond delay="0"/>
                                          </p:stCondLst>
                                        </p:cTn>
                                        <p:tgtEl>
                                          <p:spTgt spid="18439"/>
                                        </p:tgtEl>
                                        <p:attrNameLst>
                                          <p:attrName>style.visibility</p:attrName>
                                        </p:attrNameLst>
                                      </p:cBhvr>
                                      <p:to>
                                        <p:strVal val="visible"/>
                                      </p:to>
                                    </p:set>
                                    <p:animEffect transition="in" filter="barn(inVertical)">
                                      <p:cBhvr>
                                        <p:cTn id="16" dur="500"/>
                                        <p:tgtEl>
                                          <p:spTgt spid="18439"/>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8435"/>
                                        </p:tgtEl>
                                        <p:attrNameLst>
                                          <p:attrName>style.visibility</p:attrName>
                                        </p:attrNameLst>
                                      </p:cBhvr>
                                      <p:to>
                                        <p:strVal val="visible"/>
                                      </p:to>
                                    </p:set>
                                    <p:animEffect transition="in" filter="randombar(horizontal)">
                                      <p:cBhvr>
                                        <p:cTn id="21"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1"/>
          <p:cNvSpPr/>
          <p:nvPr/>
        </p:nvSpPr>
        <p:spPr>
          <a:xfrm>
            <a:off x="539750" y="395288"/>
            <a:ext cx="5761038" cy="641350"/>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514350" lvl="0" indent="-514350" eaLnBrk="1" hangingPunct="0">
              <a:lnSpc>
                <a:spcPct val="130000"/>
              </a:lnSpc>
              <a:buFont typeface="Calibri" panose="020F0502020204030204" pitchFamily="34" charset="0"/>
              <a:buAutoNum type="arabicPeriod" startAt="2"/>
            </a:pPr>
            <a:r>
              <a:rPr lang="zh-CN" altLang="en-US" sz="3200" b="1" spc="0">
                <a:latin typeface="宋体" panose="02010600030101010101" pitchFamily="2" charset="-122"/>
              </a:rPr>
              <a:t>王母娘娘酒醒后会怎样？</a:t>
            </a:r>
            <a:endParaRPr lang="zh-CN" altLang="en-US" sz="3200" b="1">
              <a:latin typeface="宋体" panose="02010600030101010101" pitchFamily="2" charset="-122"/>
            </a:endParaRPr>
          </a:p>
        </p:txBody>
      </p:sp>
      <p:sp>
        <p:nvSpPr>
          <p:cNvPr id="19459" name="矩形 2"/>
          <p:cNvSpPr/>
          <p:nvPr/>
        </p:nvSpPr>
        <p:spPr>
          <a:xfrm>
            <a:off x="539750" y="1065213"/>
            <a:ext cx="8064500" cy="35607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lnSpc>
                <a:spcPct val="120000"/>
              </a:lnSpc>
            </a:pPr>
            <a:r>
              <a:rPr lang="zh-CN" altLang="en-US" sz="3200" b="1">
                <a:latin typeface="楷体" panose="02010609060101010101" pitchFamily="49" charset="-122"/>
                <a:ea typeface="楷体" panose="02010609060101010101" pitchFamily="49" charset="-122"/>
              </a:rPr>
              <a:t>    王母娘娘罚她们，把她们关在黑屋子里。她尤其恨织女，竟敢留在人间不回来，简直是有意败坏她的门风，损害她的尊严。她发誓要把织女捉回来，哪怕织女藏在泰山底下的石缝里，大海中心的珊瑚礁上，也一定要抓回来，给她顶厉害的惩罚。</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randombar(horizontal)">
                                      <p:cBhvr>
                                        <p:cTn id="7"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tags/tag1.xml><?xml version="1.0" encoding="utf-8"?>
<p:tagLst xmlns:p="http://schemas.openxmlformats.org/presentationml/2006/main">
  <p:tag name="AS_NET" val="4.0.30319.42000"/>
  <p:tag name="AS_OS" val="Microsoft Windows NT 6.1.7601 Service Pack 1"/>
  <p:tag name="AS_RELEASE_DATE" val="2023.07.14"/>
  <p:tag name="AS_TITLE" val="Aspose.Slides for .NET 4.0 Client Profile"/>
  <p:tag name="AS_VERSION" val="23.7"/>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Calibri"/>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Calibri"/>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1921</Words>
  <Application>WPS 演示</Application>
  <PresentationFormat>全屏显示(16:9)</PresentationFormat>
  <Paragraphs>152</Paragraphs>
  <Slides>30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30</vt:i4>
      </vt:variant>
    </vt:vector>
  </HeadingPairs>
  <TitlesOfParts>
    <vt:vector size="45" baseType="lpstr">
      <vt:lpstr>Arial</vt:lpstr>
      <vt:lpstr>宋体</vt:lpstr>
      <vt:lpstr>Wingdings</vt:lpstr>
      <vt:lpstr>Calibri</vt:lpstr>
      <vt:lpstr>楷体</vt:lpstr>
      <vt:lpstr>黑体</vt:lpstr>
      <vt:lpstr>微软雅黑</vt:lpstr>
      <vt:lpstr>Arial Unicode MS</vt:lpstr>
      <vt:lpstr>Microsoft Yi Baiti</vt:lpstr>
      <vt:lpstr>等线</vt:lpstr>
      <vt:lpstr>Cambria</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上帝掷骰子吗</cp:lastModifiedBy>
  <cp:revision>718</cp:revision>
  <dcterms:created xsi:type="dcterms:W3CDTF">2016-10-29T08:56:00Z</dcterms:created>
  <dcterms:modified xsi:type="dcterms:W3CDTF">2023-09-25T17:15:50Z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
    <vt:lpwstr>状元成才路系列</vt:lpwstr>
  </property>
  <property fmtid="{D5CDD505-2E9C-101B-9397-08002B2CF9AE}" pid="3" name="KSOProductBuildVer">
    <vt:lpwstr>2052-12.1.0.15374</vt:lpwstr>
  </property>
  <property fmtid="{D5CDD505-2E9C-101B-9397-08002B2CF9AE}" pid="4" name="ICV">
    <vt:lpwstr>CEBD7AD34A1C46F794C6A067A9F009A1_12</vt:lpwstr>
  </property>
</Properties>
</file>