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323850" y="3068638"/>
            <a:ext cx="8540750" cy="1143000"/>
          </a:xfrm>
        </p:spPr>
        <p:txBody>
          <a:bodyPr anchor="ctr" anchorCtr="0"/>
          <a:p>
            <a:r>
              <a:rPr lang="en-US" altLang="zh-CN" sz="4000" b="1"/>
              <a:t>Lesson 21  </a:t>
            </a:r>
            <a:br>
              <a:rPr lang="en-US" altLang="zh-CN" sz="4000" b="1"/>
            </a:br>
            <a:br>
              <a:rPr lang="en-US" altLang="zh-CN" sz="4000" b="1"/>
            </a:br>
            <a:r>
              <a:rPr lang="en-US" altLang="zh-CN" sz="4000" b="1"/>
              <a:t>Christmas  Cards</a:t>
            </a:r>
            <a:endParaRPr lang="en-US" altLang="zh-CN" sz="4000" b="1"/>
          </a:p>
        </p:txBody>
      </p:sp>
      <p:sp>
        <p:nvSpPr>
          <p:cNvPr id="5124" name="文本框 5123"/>
          <p:cNvSpPr txBox="1"/>
          <p:nvPr/>
        </p:nvSpPr>
        <p:spPr>
          <a:xfrm>
            <a:off x="827088" y="765175"/>
            <a:ext cx="70580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684213" y="692150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冀教版小学英语六年级第七册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4000" b="1" dirty="0"/>
              <a:t>教学过程（二）</a:t>
            </a:r>
            <a:br>
              <a:rPr lang="zh-CN" altLang="en-US" sz="4000" b="1"/>
            </a:br>
            <a:br>
              <a:rPr lang="zh-CN" altLang="en-US" sz="4000"/>
            </a:br>
            <a:r>
              <a:rPr lang="zh-CN" altLang="en-US" sz="4000" b="1" dirty="0">
                <a:solidFill>
                  <a:schemeClr val="tx1"/>
                </a:solidFill>
              </a:rPr>
              <a:t>用动词的适当形式填空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sz="half" idx="1"/>
          </p:nvPr>
        </p:nvSpPr>
        <p:spPr>
          <a:xfrm>
            <a:off x="395288" y="2492375"/>
            <a:ext cx="4194175" cy="3886200"/>
          </a:xfrm>
        </p:spPr>
        <p:txBody>
          <a:bodyPr/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Yesterday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came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helped 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>
              <a:buClrTx/>
              <a:buSzTx/>
              <a:buFontTx/>
            </a:pPr>
            <a:endParaRPr lang="en-US" altLang="zh-CN" sz="2800" b="1"/>
          </a:p>
          <a:p>
            <a:pPr>
              <a:buClrTx/>
              <a:buSzTx/>
              <a:buFontTx/>
            </a:pPr>
            <a:endParaRPr lang="en-US" altLang="zh-CN" sz="2800"/>
          </a:p>
        </p:txBody>
      </p:sp>
      <p:sp>
        <p:nvSpPr>
          <p:cNvPr id="14340" name="文本占位符 14339"/>
          <p:cNvSpPr>
            <a:spLocks noGrp="1"/>
          </p:cNvSpPr>
          <p:nvPr>
            <p:ph type="body" sz="half" idx="2"/>
          </p:nvPr>
        </p:nvSpPr>
        <p:spPr>
          <a:xfrm>
            <a:off x="4500563" y="2492375"/>
            <a:ext cx="4194175" cy="3886200"/>
          </a:xfrm>
        </p:spPr>
        <p:txBody>
          <a:bodyPr/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Today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walk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eat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r>
              <a:rPr lang="en-US" altLang="zh-CN" sz="2800" b="1"/>
              <a:t>go </a:t>
            </a: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  <a:p>
            <a:pPr algn="ctr">
              <a:buClrTx/>
              <a:buSzTx/>
              <a:buFontTx/>
              <a:buNone/>
            </a:pPr>
            <a:endParaRPr lang="en-US" altLang="zh-CN" sz="2800" b="1"/>
          </a:p>
        </p:txBody>
      </p:sp>
      <p:sp>
        <p:nvSpPr>
          <p:cNvPr id="14341" name="直接连接符 14340"/>
          <p:cNvSpPr/>
          <p:nvPr/>
        </p:nvSpPr>
        <p:spPr>
          <a:xfrm>
            <a:off x="1979613" y="4005263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2" name="直接连接符 14341"/>
          <p:cNvSpPr/>
          <p:nvPr/>
        </p:nvSpPr>
        <p:spPr>
          <a:xfrm>
            <a:off x="1979613" y="4508500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3" name="直接连接符 14342"/>
          <p:cNvSpPr/>
          <p:nvPr/>
        </p:nvSpPr>
        <p:spPr>
          <a:xfrm>
            <a:off x="1979613" y="5013325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4" name="直接连接符 14343"/>
          <p:cNvSpPr/>
          <p:nvPr/>
        </p:nvSpPr>
        <p:spPr>
          <a:xfrm>
            <a:off x="6156325" y="3500438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45" name="直接连接符 14344"/>
          <p:cNvSpPr/>
          <p:nvPr/>
        </p:nvSpPr>
        <p:spPr>
          <a:xfrm>
            <a:off x="6156325" y="5516563"/>
            <a:ext cx="10080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教学过程（三）</a:t>
            </a:r>
            <a:endParaRPr lang="zh-CN" altLang="en-US" b="1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讲授新课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播放第一部分录音，学生看书跟读，自行理解各个句子，以小组为单位，学生自己说说有什么发现，有什么不懂得问题提出来，大家一起探讨解决。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                         Often</a:t>
            </a:r>
            <a:endParaRPr lang="en-US" altLang="zh-CN"/>
          </a:p>
        </p:txBody>
      </p:sp>
      <p:sp>
        <p:nvSpPr>
          <p:cNvPr id="16387" name="文本占位符 16386"/>
          <p:cNvSpPr>
            <a:spLocks noGrp="1"/>
          </p:cNvSpPr>
          <p:nvPr>
            <p:ph type="body" sz="half" idx="1"/>
          </p:nvPr>
        </p:nvSpPr>
        <p:spPr>
          <a:xfrm>
            <a:off x="4643438" y="1700213"/>
            <a:ext cx="4194175" cy="4246562"/>
          </a:xfrm>
        </p:spPr>
        <p:txBody>
          <a:bodyPr/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1</a:t>
            </a:r>
            <a:r>
              <a:rPr lang="zh-CN" altLang="en-US" sz="2800" b="1" dirty="0"/>
              <a:t>、</a:t>
            </a:r>
            <a:r>
              <a:rPr lang="en-US" altLang="zh-CN" sz="2800" b="1"/>
              <a:t>Jenny  often  </a:t>
            </a:r>
            <a:r>
              <a:rPr lang="en-US" altLang="zh-CN" sz="2800" b="1" u="sng">
                <a:solidFill>
                  <a:schemeClr val="accent2"/>
                </a:solidFill>
              </a:rPr>
              <a:t>eats</a:t>
            </a:r>
            <a:r>
              <a:rPr lang="en-US" altLang="zh-CN" sz="2800" b="1"/>
              <a:t>  toast and jam.</a:t>
            </a:r>
            <a:endParaRPr lang="en-US" altLang="zh-CN" sz="2800" b="1"/>
          </a:p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2</a:t>
            </a:r>
            <a:r>
              <a:rPr lang="zh-CN" altLang="en-US" sz="2800" b="1" dirty="0"/>
              <a:t>、</a:t>
            </a:r>
            <a:r>
              <a:rPr lang="en-US" altLang="zh-CN" sz="2800" b="1"/>
              <a:t>Danny  often  </a:t>
            </a:r>
            <a:r>
              <a:rPr lang="en-US" altLang="zh-CN" sz="2800" b="1" u="sng"/>
              <a:t> </a:t>
            </a:r>
            <a:r>
              <a:rPr lang="en-US" altLang="zh-CN" sz="2800" b="1" u="sng">
                <a:solidFill>
                  <a:schemeClr val="accent2"/>
                </a:solidFill>
              </a:rPr>
              <a:t>walks</a:t>
            </a:r>
            <a:r>
              <a:rPr lang="en-US" altLang="zh-CN" sz="2800" b="1"/>
              <a:t> to the bus stop.</a:t>
            </a:r>
            <a:endParaRPr lang="en-US" altLang="zh-CN" sz="2800" b="1"/>
          </a:p>
          <a:p>
            <a:pPr>
              <a:lnSpc>
                <a:spcPct val="150000"/>
              </a:lnSpc>
              <a:buClrTx/>
              <a:buSzTx/>
              <a:buFontTx/>
            </a:pPr>
            <a:r>
              <a:rPr lang="en-US" altLang="zh-CN" sz="2800" b="1"/>
              <a:t>3</a:t>
            </a:r>
            <a:r>
              <a:rPr lang="zh-CN" altLang="en-US" sz="2800" b="1" dirty="0"/>
              <a:t>、</a:t>
            </a:r>
            <a:r>
              <a:rPr lang="en-US" altLang="zh-CN" sz="2800" b="1"/>
              <a:t>I </a:t>
            </a:r>
            <a:r>
              <a:rPr lang="en-US" altLang="zh-CN" sz="2800" b="1" u="sng">
                <a:solidFill>
                  <a:schemeClr val="accent2"/>
                </a:solidFill>
              </a:rPr>
              <a:t>bring</a:t>
            </a:r>
            <a:r>
              <a:rPr lang="en-US" altLang="zh-CN" sz="2800" b="1"/>
              <a:t> lights for the Christmas tree.</a:t>
            </a:r>
            <a:endParaRPr lang="en-US" altLang="zh-CN" sz="2800" b="1"/>
          </a:p>
        </p:txBody>
      </p:sp>
      <p:graphicFrame>
        <p:nvGraphicFramePr>
          <p:cNvPr id="16388" name="内容占位符 16387"/>
          <p:cNvGraphicFramePr/>
          <p:nvPr>
            <p:ph sz="half" idx="2"/>
          </p:nvPr>
        </p:nvGraphicFramePr>
        <p:xfrm>
          <a:off x="323850" y="1412875"/>
          <a:ext cx="4105275" cy="496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6153150" imgH="4572000" progId="Paint.Picture">
                  <p:embed/>
                </p:oleObj>
              </mc:Choice>
              <mc:Fallback>
                <p:oleObj name="" r:id="rId1" imgW="6153150" imgH="45720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1412875"/>
                        <a:ext cx="4105275" cy="49625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7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7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7">
                                            <p:txEl>
                                              <p:charRg st="37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7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87">
                                            <p:txEl>
                                              <p:charRg st="77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l"/>
            <a:r>
              <a:rPr lang="en-US" altLang="zh-CN"/>
              <a:t>    Yesterday</a:t>
            </a:r>
            <a:endParaRPr lang="en-US" altLang="zh-CN"/>
          </a:p>
        </p:txBody>
      </p:sp>
      <p:sp>
        <p:nvSpPr>
          <p:cNvPr id="17411" name="文本占位符 17410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41775" cy="4525963"/>
          </a:xfrm>
        </p:spPr>
        <p:txBody>
          <a:bodyPr/>
          <a:p>
            <a:pPr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/>
              <a:t>1</a:t>
            </a:r>
            <a:r>
              <a:rPr lang="zh-CN" altLang="en-US" sz="2800" b="1" dirty="0"/>
              <a:t>、 </a:t>
            </a:r>
            <a:r>
              <a:rPr lang="en-US" altLang="zh-CN" sz="2800" b="1"/>
              <a:t>Yesterday    Danny    </a:t>
            </a:r>
            <a:r>
              <a:rPr lang="en-US" altLang="zh-CN" sz="2800" b="1" u="sng">
                <a:solidFill>
                  <a:schemeClr val="accent2"/>
                </a:solidFill>
              </a:rPr>
              <a:t>walked</a:t>
            </a:r>
            <a:r>
              <a:rPr lang="en-US" altLang="zh-CN" sz="2800" b="1">
                <a:solidFill>
                  <a:schemeClr val="accent2"/>
                </a:solidFill>
              </a:rPr>
              <a:t>  </a:t>
            </a:r>
            <a:r>
              <a:rPr lang="en-US" altLang="zh-CN" sz="2800" b="1"/>
              <a:t>to  school.</a:t>
            </a:r>
            <a:endParaRPr lang="en-US" alt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/>
              <a:t>2</a:t>
            </a:r>
            <a:r>
              <a:rPr lang="zh-CN" altLang="en-US" sz="2800" b="1" dirty="0"/>
              <a:t>、</a:t>
            </a:r>
            <a:r>
              <a:rPr lang="en-US" altLang="zh-CN" sz="2800" b="1"/>
              <a:t>Yesterday  I  </a:t>
            </a:r>
            <a:r>
              <a:rPr lang="en-US" altLang="zh-CN" sz="2800" b="1" u="sng">
                <a:solidFill>
                  <a:schemeClr val="accent2"/>
                </a:solidFill>
              </a:rPr>
              <a:t>brought</a:t>
            </a:r>
            <a:r>
              <a:rPr lang="en-US" altLang="zh-CN" sz="2800" b="1"/>
              <a:t>   a Christmas tree to school.</a:t>
            </a:r>
            <a:endParaRPr lang="en-US" alt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/>
              <a:t>3</a:t>
            </a:r>
            <a:r>
              <a:rPr lang="zh-CN" altLang="en-US" sz="2800" b="1" dirty="0"/>
              <a:t>、</a:t>
            </a:r>
            <a:r>
              <a:rPr lang="en-US" altLang="zh-CN" sz="2800" b="1"/>
              <a:t>Jenny  </a:t>
            </a:r>
            <a:r>
              <a:rPr lang="en-US" altLang="zh-CN" sz="2800" b="1" u="sng">
                <a:solidFill>
                  <a:schemeClr val="accent2"/>
                </a:solidFill>
              </a:rPr>
              <a:t>ate</a:t>
            </a:r>
            <a:r>
              <a:rPr lang="en-US" altLang="zh-CN" sz="2800" b="1"/>
              <a:t>  cereal for breakfast.</a:t>
            </a:r>
            <a:endParaRPr lang="en-US" altLang="zh-CN" sz="2800" b="1"/>
          </a:p>
        </p:txBody>
      </p:sp>
      <p:graphicFrame>
        <p:nvGraphicFramePr>
          <p:cNvPr id="17412" name="内容占位符 17411"/>
          <p:cNvGraphicFramePr/>
          <p:nvPr>
            <p:ph sz="half" idx="2"/>
          </p:nvPr>
        </p:nvGraphicFramePr>
        <p:xfrm>
          <a:off x="4651375" y="0"/>
          <a:ext cx="4194175" cy="652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134100" imgH="4610100" progId="Paint.Picture">
                  <p:embed/>
                </p:oleObj>
              </mc:Choice>
              <mc:Fallback>
                <p:oleObj name="" r:id="rId1" imgW="6134100" imgH="461010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51375" y="0"/>
                        <a:ext cx="4194175" cy="6524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1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45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1">
                                            <p:txEl>
                                              <p:charRg st="45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9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charRg st="9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                 Tomorrow</a:t>
            </a:r>
            <a:endParaRPr lang="en-US" altLang="zh-CN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3862388" y="1700213"/>
            <a:ext cx="5281612" cy="4465637"/>
          </a:xfrm>
        </p:spPr>
        <p:txBody>
          <a:bodyPr/>
          <a:p>
            <a:pPr>
              <a:buNone/>
            </a:pPr>
            <a:r>
              <a:rPr lang="en-US" altLang="zh-CN" b="1"/>
              <a:t>1.Tomorrow Jenny </a:t>
            </a:r>
            <a:r>
              <a:rPr lang="en-US" altLang="zh-CN" b="1" u="sng">
                <a:solidFill>
                  <a:srgbClr val="FF0000"/>
                </a:solidFill>
              </a:rPr>
              <a:t>is going to eat</a:t>
            </a:r>
            <a:r>
              <a:rPr lang="en-US" altLang="zh-CN" b="1"/>
              <a:t>  eggs.</a:t>
            </a:r>
            <a:endParaRPr lang="en-US" altLang="zh-CN" b="1"/>
          </a:p>
          <a:p>
            <a:pPr>
              <a:buNone/>
            </a:pPr>
            <a:r>
              <a:rPr lang="en-US" altLang="zh-CN" b="1"/>
              <a:t>2. Tomorrow Danny </a:t>
            </a:r>
            <a:r>
              <a:rPr lang="en-US" altLang="zh-CN" b="1" u="sng">
                <a:solidFill>
                  <a:srgbClr val="FF0000"/>
                </a:solidFill>
              </a:rPr>
              <a:t>is going to walk</a:t>
            </a:r>
            <a:r>
              <a:rPr lang="en-US" altLang="zh-CN" b="1"/>
              <a:t> to the park.  </a:t>
            </a:r>
            <a:endParaRPr lang="en-US" altLang="zh-CN" b="1"/>
          </a:p>
          <a:p>
            <a:pPr>
              <a:buNone/>
            </a:pPr>
            <a:r>
              <a:rPr lang="en-US" altLang="zh-CN" b="1"/>
              <a:t>3.I </a:t>
            </a:r>
            <a:r>
              <a:rPr lang="en-US" altLang="zh-CN" b="1" u="sng">
                <a:solidFill>
                  <a:srgbClr val="FF0000"/>
                </a:solidFill>
              </a:rPr>
              <a:t>am going to bring</a:t>
            </a:r>
            <a:r>
              <a:rPr lang="en-US" altLang="zh-CN" b="1"/>
              <a:t> a star for the tree.</a:t>
            </a:r>
            <a:endParaRPr lang="en-US" altLang="zh-CN" b="1"/>
          </a:p>
          <a:p>
            <a:endParaRPr lang="en-US" altLang="zh-CN" b="1" dirty="0"/>
          </a:p>
        </p:txBody>
      </p:sp>
      <p:pic>
        <p:nvPicPr>
          <p:cNvPr id="18436" name="图片 18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12875"/>
            <a:ext cx="3810000" cy="4968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5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4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5">
                                            <p:txEl>
                                              <p:charRg st="4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90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35">
                                            <p:txEl>
                                              <p:charRg st="90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323850" y="404813"/>
            <a:ext cx="8540750" cy="1143000"/>
          </a:xfrm>
        </p:spPr>
        <p:txBody>
          <a:bodyPr anchor="ctr" anchorCtr="0"/>
          <a:p>
            <a:r>
              <a:rPr lang="en-US" altLang="zh-CN" dirty="0"/>
              <a:t>                          </a:t>
            </a:r>
            <a:r>
              <a:rPr lang="zh-CN" altLang="en-US" dirty="0"/>
              <a:t>不同时态的区别</a:t>
            </a:r>
            <a:endParaRPr lang="zh-CN" altLang="en-US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140200" y="1628775"/>
            <a:ext cx="4705350" cy="4537075"/>
          </a:xfrm>
        </p:spPr>
        <p:txBody>
          <a:bodyPr/>
          <a:p>
            <a:pPr>
              <a:lnSpc>
                <a:spcPct val="150000"/>
              </a:lnSpc>
              <a:buNone/>
            </a:pPr>
            <a:r>
              <a:rPr lang="en-US" altLang="zh-CN" sz="2800" b="1"/>
              <a:t>1</a:t>
            </a:r>
            <a:r>
              <a:rPr lang="zh-CN" altLang="en-US" sz="2800" b="1" dirty="0"/>
              <a:t>、 </a:t>
            </a:r>
            <a:r>
              <a:rPr lang="en-US" altLang="zh-CN" sz="2800" b="1"/>
              <a:t>Jenny  often  </a:t>
            </a:r>
            <a:r>
              <a:rPr lang="en-US" altLang="zh-CN" sz="2800" b="1" u="sng">
                <a:solidFill>
                  <a:srgbClr val="FF0000"/>
                </a:solidFill>
              </a:rPr>
              <a:t>eats</a:t>
            </a:r>
            <a:r>
              <a:rPr lang="en-US" altLang="zh-CN" sz="2800" b="1"/>
              <a:t>  toast and jam.</a:t>
            </a:r>
            <a:endParaRPr lang="en-US" altLang="zh-CN" sz="2800" b="1"/>
          </a:p>
          <a:p>
            <a:pPr>
              <a:lnSpc>
                <a:spcPct val="150000"/>
              </a:lnSpc>
              <a:buNone/>
            </a:pPr>
            <a:r>
              <a:rPr lang="en-US" altLang="zh-CN" sz="2800" b="1"/>
              <a:t>2</a:t>
            </a:r>
            <a:r>
              <a:rPr lang="zh-CN" altLang="en-US" sz="2800" b="1" dirty="0"/>
              <a:t>、</a:t>
            </a:r>
            <a:r>
              <a:rPr lang="en-US" altLang="zh-CN" sz="2800" b="1"/>
              <a:t>Jenny  </a:t>
            </a:r>
            <a:r>
              <a:rPr lang="en-US" altLang="zh-CN" sz="2800" b="1" u="sng">
                <a:solidFill>
                  <a:srgbClr val="FF0000"/>
                </a:solidFill>
              </a:rPr>
              <a:t>ate</a:t>
            </a:r>
            <a:r>
              <a:rPr lang="en-US" altLang="zh-CN" sz="2800" b="1"/>
              <a:t>  cereal for breakfast.</a:t>
            </a:r>
            <a:endParaRPr lang="en-US" altLang="zh-CN" sz="2800" b="1"/>
          </a:p>
          <a:p>
            <a:pPr>
              <a:lnSpc>
                <a:spcPct val="150000"/>
              </a:lnSpc>
              <a:buNone/>
            </a:pPr>
            <a:r>
              <a:rPr lang="en-US" altLang="zh-CN" sz="2800" b="1"/>
              <a:t>3</a:t>
            </a:r>
            <a:r>
              <a:rPr lang="zh-CN" altLang="en-US" sz="2800" b="1" dirty="0"/>
              <a:t>、</a:t>
            </a:r>
            <a:r>
              <a:rPr lang="en-US" altLang="zh-CN" sz="2800" b="1"/>
              <a:t>Tomorrow Jenny </a:t>
            </a:r>
            <a:r>
              <a:rPr lang="en-US" altLang="zh-CN" sz="2800" b="1" u="sng">
                <a:solidFill>
                  <a:srgbClr val="FF0000"/>
                </a:solidFill>
              </a:rPr>
              <a:t>is going to eat</a:t>
            </a:r>
            <a:r>
              <a:rPr lang="en-US" altLang="zh-CN" sz="2800" b="1"/>
              <a:t>  eggs.</a:t>
            </a:r>
            <a:endParaRPr lang="en-US" altLang="zh-CN" sz="2800" b="1"/>
          </a:p>
        </p:txBody>
      </p:sp>
      <p:pic>
        <p:nvPicPr>
          <p:cNvPr id="19460" name="图片 19459" descr="SC20041020103206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908050"/>
            <a:ext cx="3649662" cy="504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59">
                                            <p:txEl>
                                              <p:charRg st="38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74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59">
                                            <p:txEl>
                                              <p:charRg st="74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教学过程（四）</a:t>
            </a:r>
            <a:endParaRPr lang="zh-CN" altLang="en-US" b="1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dirty="0"/>
              <a:t> </a:t>
            </a:r>
            <a:r>
              <a:rPr lang="zh-CN" altLang="en-US" b="1" dirty="0"/>
              <a:t>小组为单位，以竞赛的形式抢答问题。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多媒体出示一些以前学过的动词及它们的过去式，学生以小组为单位，尝试用这些单词写句子。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小组上台展示，其它小组以竞赛的形式抢答该小组所说句子的时态</a:t>
            </a:r>
            <a:r>
              <a:rPr lang="en-US" altLang="zh-CN" b="1"/>
              <a:t>,</a:t>
            </a:r>
            <a:r>
              <a:rPr lang="zh-CN" altLang="en-US" b="1" dirty="0"/>
              <a:t>并重复该句子。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教学过程（五）</a:t>
            </a:r>
            <a:endParaRPr lang="zh-CN" altLang="en-US" b="1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304800" y="1981200"/>
            <a:ext cx="8659813" cy="4616450"/>
          </a:xfrm>
        </p:spPr>
        <p:txBody>
          <a:bodyPr/>
          <a:p>
            <a:pPr>
              <a:lnSpc>
                <a:spcPct val="130000"/>
              </a:lnSpc>
            </a:pPr>
            <a:r>
              <a:rPr lang="en-US" altLang="zh-CN" dirty="0"/>
              <a:t> </a:t>
            </a:r>
            <a:r>
              <a:rPr lang="en-US" altLang="zh-CN" b="1"/>
              <a:t>Homework</a:t>
            </a:r>
            <a:endParaRPr lang="en-US" altLang="zh-CN" b="1"/>
          </a:p>
          <a:p>
            <a:pPr>
              <a:lnSpc>
                <a:spcPct val="130000"/>
              </a:lnSpc>
              <a:buNone/>
            </a:pPr>
            <a:r>
              <a:rPr lang="en-US" altLang="zh-CN" b="1"/>
              <a:t>    </a:t>
            </a:r>
            <a:r>
              <a:rPr lang="zh-CN" altLang="en-US" b="1" dirty="0"/>
              <a:t>用</a:t>
            </a:r>
            <a:r>
              <a:rPr lang="en-US" altLang="zh-CN" b="1"/>
              <a:t>Yesterday   I                                     .</a:t>
            </a:r>
            <a:endParaRPr lang="en-US" altLang="zh-CN" b="1"/>
          </a:p>
          <a:p>
            <a:pPr>
              <a:lnSpc>
                <a:spcPct val="130000"/>
              </a:lnSpc>
              <a:buNone/>
            </a:pPr>
            <a:r>
              <a:rPr lang="en-US" altLang="zh-CN" b="1"/>
              <a:t>        Today   I                                           .</a:t>
            </a:r>
            <a:endParaRPr lang="en-US" altLang="zh-CN" b="1"/>
          </a:p>
          <a:p>
            <a:pPr>
              <a:lnSpc>
                <a:spcPct val="130000"/>
              </a:lnSpc>
              <a:buNone/>
            </a:pPr>
            <a:r>
              <a:rPr lang="en-US" altLang="zh-CN" b="1"/>
              <a:t>       Tomorrow   I                                      .</a:t>
            </a:r>
            <a:endParaRPr lang="en-US" altLang="zh-CN" b="1"/>
          </a:p>
          <a:p>
            <a:pPr>
              <a:lnSpc>
                <a:spcPct val="130000"/>
              </a:lnSpc>
              <a:buNone/>
            </a:pPr>
            <a:r>
              <a:rPr lang="en-US" altLang="zh-CN" b="1"/>
              <a:t>    </a:t>
            </a:r>
            <a:r>
              <a:rPr lang="zh-CN" altLang="en-US" b="1" dirty="0"/>
              <a:t>写三个句子。</a:t>
            </a:r>
            <a:endParaRPr lang="zh-CN" altLang="en-US" b="1" dirty="0"/>
          </a:p>
          <a:p>
            <a:pPr>
              <a:buNone/>
            </a:pPr>
            <a:r>
              <a:rPr lang="zh-CN" altLang="en-US"/>
              <a:t>        </a:t>
            </a:r>
            <a:endParaRPr lang="zh-CN" altLang="en-US"/>
          </a:p>
        </p:txBody>
      </p:sp>
      <p:sp>
        <p:nvSpPr>
          <p:cNvPr id="21508" name="直接连接符 21507"/>
          <p:cNvSpPr/>
          <p:nvPr/>
        </p:nvSpPr>
        <p:spPr>
          <a:xfrm>
            <a:off x="3924300" y="3357563"/>
            <a:ext cx="374332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09" name="直接连接符 21508"/>
          <p:cNvSpPr/>
          <p:nvPr/>
        </p:nvSpPr>
        <p:spPr>
          <a:xfrm>
            <a:off x="3132138" y="4076700"/>
            <a:ext cx="4535487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0" name="直接连接符 21509"/>
          <p:cNvSpPr/>
          <p:nvPr/>
        </p:nvSpPr>
        <p:spPr>
          <a:xfrm>
            <a:off x="3851275" y="4797425"/>
            <a:ext cx="381635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1" name="十字星 21510">
            <a:hlinkClick r:id="rId1" action="ppaction://hlinksldjump"/>
          </p:cNvPr>
          <p:cNvSpPr/>
          <p:nvPr/>
        </p:nvSpPr>
        <p:spPr>
          <a:xfrm>
            <a:off x="8459788" y="6165850"/>
            <a:ext cx="433387" cy="4318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板书设计</a:t>
            </a:r>
            <a:endParaRPr lang="zh-CN" altLang="en-US" b="1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304800" y="1981200"/>
            <a:ext cx="8540750" cy="4471988"/>
          </a:xfrm>
        </p:spPr>
        <p:txBody>
          <a:bodyPr/>
          <a:p>
            <a:pPr algn="ctr">
              <a:buNone/>
            </a:pPr>
            <a:r>
              <a:rPr lang="en-US" altLang="zh-CN"/>
              <a:t> Lesson 26   Christmas  Cards </a:t>
            </a:r>
            <a:endParaRPr lang="en-US" altLang="zh-CN"/>
          </a:p>
          <a:p>
            <a:pPr>
              <a:buNone/>
            </a:pPr>
            <a:r>
              <a:rPr lang="en-US" altLang="zh-CN"/>
              <a:t> </a:t>
            </a:r>
            <a:endParaRPr lang="en-US" altLang="zh-CN"/>
          </a:p>
          <a:p>
            <a:pPr>
              <a:lnSpc>
                <a:spcPct val="150000"/>
              </a:lnSpc>
              <a:buNone/>
            </a:pPr>
            <a:r>
              <a:rPr lang="en-US" altLang="zh-CN"/>
              <a:t>     Yesterday          Today      Tomorrow</a:t>
            </a:r>
            <a:endParaRPr lang="en-US" altLang="zh-CN"/>
          </a:p>
          <a:p>
            <a:pPr>
              <a:lnSpc>
                <a:spcPct val="150000"/>
              </a:lnSpc>
              <a:buNone/>
            </a:pPr>
            <a:r>
              <a:rPr lang="en-US" altLang="zh-CN"/>
              <a:t>      v - </a:t>
            </a:r>
            <a:r>
              <a:rPr lang="en-US" altLang="zh-CN" err="1"/>
              <a:t>ed</a:t>
            </a:r>
            <a:r>
              <a:rPr lang="en-US" altLang="zh-CN"/>
              <a:t>               v, v - s       be going  to + v</a:t>
            </a:r>
            <a:endParaRPr lang="en-US" altLang="zh-CN"/>
          </a:p>
          <a:p>
            <a:pPr>
              <a:lnSpc>
                <a:spcPct val="150000"/>
              </a:lnSpc>
              <a:buNone/>
            </a:pPr>
            <a:r>
              <a:rPr lang="en-US" altLang="zh-CN"/>
              <a:t>      ate                     eat           be going  to  eat</a:t>
            </a:r>
            <a:endParaRPr lang="en-US" altLang="zh-CN"/>
          </a:p>
        </p:txBody>
      </p:sp>
      <p:sp>
        <p:nvSpPr>
          <p:cNvPr id="22532" name="十字星 22531">
            <a:hlinkClick r:id="rId1" action="ppaction://hlinksldjump"/>
          </p:cNvPr>
          <p:cNvSpPr/>
          <p:nvPr/>
        </p:nvSpPr>
        <p:spPr>
          <a:xfrm>
            <a:off x="8459788" y="6165850"/>
            <a:ext cx="433387" cy="4318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教学反思</a:t>
            </a:r>
            <a:endParaRPr lang="zh-CN" altLang="en-US" b="1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304800" y="1981200"/>
            <a:ext cx="8540750" cy="4327525"/>
          </a:xfrm>
        </p:spPr>
        <p:txBody>
          <a:bodyPr/>
          <a:p>
            <a:r>
              <a:rPr lang="zh-CN" altLang="en-US" sz="2800" b="1" dirty="0"/>
              <a:t>这是一节典型的小学英语语法课。在这节课的设计上我注重小学英语知识性与趣味性的结合，但是，由于自己的教学经验不足，又是初次尝试讲语法课，我也感到很困惑，在这节课中一定存在着大量的不足与遗憾，为了让我能从教学中不断成长起来，希望每位老师都能直言不讳的为我提出您的宝贵意见与建议，指出我的不足，我也会在以后更加严格要求自己，规范课堂用语的使用，期待向每位老师学习！谢谢大家！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ctrTitle"/>
          </p:nvPr>
        </p:nvSpPr>
        <p:spPr>
          <a:xfrm>
            <a:off x="4246563" y="404813"/>
            <a:ext cx="4897437" cy="5545137"/>
          </a:xfrm>
        </p:spPr>
        <p:txBody>
          <a:bodyPr anchor="ctr" anchorCtr="0"/>
          <a:p>
            <a:pPr algn="l" defTabSz="914400">
              <a:lnSpc>
                <a:spcPct val="130000"/>
              </a:lnSpc>
              <a:buClrTx/>
              <a:buSzTx/>
              <a:buFontTx/>
              <a:buNone/>
            </a:pP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一、说教材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</a:b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2" action="ppaction://hlinksldjump"/>
              </a:rPr>
              <a:t>二、说教法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sldjump"/>
              </a:rPr>
              <a:t>三、说学法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4" action="ppaction://hlinksldjump"/>
              </a:rPr>
              <a:t>四、说教学过程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5" action="ppaction://hlinksldjump"/>
              </a:rPr>
              <a:t>五、板书设计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  <a:hlinkClick r:id="rId6" action="ppaction://hlinksldjump"/>
              </a:rPr>
              <a:t>六、教学反思</a:t>
            </a:r>
            <a:b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0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0" name="矩形 24579"/>
          <p:cNvSpPr/>
          <p:nvPr/>
        </p:nvSpPr>
        <p:spPr>
          <a:xfrm>
            <a:off x="533400" y="1628775"/>
            <a:ext cx="8229600" cy="3671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you!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教材分析</a:t>
            </a:r>
            <a:endParaRPr lang="zh-CN" altLang="en-US" b="1"/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本册讲述李明来到加拿大学习英语和</a:t>
            </a:r>
            <a:r>
              <a:rPr lang="en-US" altLang="zh-CN" b="1"/>
              <a:t>Jenny</a:t>
            </a:r>
            <a:r>
              <a:rPr lang="zh-CN" altLang="en-US" b="1" dirty="0"/>
              <a:t>一家住在一起，并接触了加拿大的饮食文化、学校教育及民族风情。</a:t>
            </a:r>
            <a:endParaRPr lang="zh-CN" altLang="en-US" b="1" dirty="0"/>
          </a:p>
          <a:p>
            <a:r>
              <a:rPr lang="zh-CN" altLang="en-US" b="1" dirty="0"/>
              <a:t>本单元主要介绍圣诞节的基本知识，让学生学习与圣诞节相关的词汇和句子。</a:t>
            </a:r>
            <a:endParaRPr lang="zh-CN" altLang="en-US" b="1" dirty="0"/>
          </a:p>
          <a:p>
            <a:r>
              <a:rPr lang="zh-CN" altLang="en-US" b="1" dirty="0"/>
              <a:t>本课主要介绍了三种时态以及圣诞卡片的写法。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教学目标</a:t>
            </a:r>
            <a:endParaRPr lang="zh-CN" altLang="en-US" b="1" dirty="0"/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知识目标：掌握</a:t>
            </a:r>
            <a:r>
              <a:rPr lang="en-US" altLang="zh-CN" b="1"/>
              <a:t>3</a:t>
            </a:r>
            <a:r>
              <a:rPr lang="zh-CN" altLang="en-US" b="1" dirty="0"/>
              <a:t>个四会单词</a:t>
            </a:r>
            <a:r>
              <a:rPr lang="en-US" altLang="zh-CN" b="1"/>
              <a:t>yesterday, today, tomorrow</a:t>
            </a:r>
            <a:r>
              <a:rPr lang="zh-CN" altLang="en-US" b="1" dirty="0"/>
              <a:t>并能进行简单运用；</a:t>
            </a:r>
            <a:endParaRPr lang="zh-CN" altLang="en-US" b="1" dirty="0"/>
          </a:p>
          <a:p>
            <a:r>
              <a:rPr lang="zh-CN" altLang="en-US" b="1" dirty="0"/>
              <a:t>能力目标：熟练地描述某人昨天做了什么事情；今天做什么事情；明天打算做什么事情。</a:t>
            </a:r>
            <a:endParaRPr lang="zh-CN" altLang="en-US" b="1" dirty="0"/>
          </a:p>
          <a:p>
            <a:r>
              <a:rPr lang="zh-CN" altLang="en-US" b="1" dirty="0"/>
              <a:t>情感目标：了解中西方文化的不同，尊重不同民族的风俗文化，激发学生学习英语的兴趣。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教学重点难点</a:t>
            </a:r>
            <a:endParaRPr lang="zh-CN" altLang="en-US" b="1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lnSpc>
                <a:spcPct val="150000"/>
              </a:lnSpc>
            </a:pPr>
            <a:r>
              <a:rPr lang="zh-CN" altLang="en-US" b="1" dirty="0"/>
              <a:t>重点：掌握</a:t>
            </a:r>
            <a:r>
              <a:rPr lang="en-US" altLang="zh-CN" b="1"/>
              <a:t>yesterday, today, tomorrow </a:t>
            </a:r>
            <a:r>
              <a:rPr lang="zh-CN" altLang="en-US" b="1" dirty="0"/>
              <a:t>并理解其代表的意义。</a:t>
            </a:r>
            <a:endParaRPr lang="zh-CN" altLang="en-US" b="1" dirty="0"/>
          </a:p>
          <a:p>
            <a:pPr>
              <a:lnSpc>
                <a:spcPct val="150000"/>
              </a:lnSpc>
            </a:pPr>
            <a:r>
              <a:rPr lang="zh-CN" altLang="en-US" b="1" dirty="0"/>
              <a:t>难点：理解并能运用所学描述不同的时态。</a:t>
            </a:r>
            <a:endParaRPr lang="zh-CN" altLang="en-US" b="1" dirty="0"/>
          </a:p>
        </p:txBody>
      </p:sp>
      <p:sp>
        <p:nvSpPr>
          <p:cNvPr id="9220" name="十字星 9219">
            <a:hlinkClick r:id="rId1" action="ppaction://hlinksldjump"/>
          </p:cNvPr>
          <p:cNvSpPr/>
          <p:nvPr/>
        </p:nvSpPr>
        <p:spPr>
          <a:xfrm>
            <a:off x="8459788" y="6165850"/>
            <a:ext cx="433387" cy="4318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说教法</a:t>
            </a:r>
            <a:endParaRPr lang="zh-CN" altLang="en-US" b="1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250825" y="1628775"/>
            <a:ext cx="8659813" cy="4543425"/>
          </a:xfrm>
        </p:spPr>
        <p:txBody>
          <a:bodyPr/>
          <a:p>
            <a:pPr>
              <a:lnSpc>
                <a:spcPct val="160000"/>
              </a:lnSpc>
              <a:spcBef>
                <a:spcPct val="0"/>
              </a:spcBef>
            </a:pPr>
            <a:r>
              <a:rPr lang="zh-CN" altLang="en-US" b="1" dirty="0"/>
              <a:t>情境教学法</a:t>
            </a:r>
            <a:endParaRPr lang="zh-CN" altLang="en-US" b="1" dirty="0"/>
          </a:p>
          <a:p>
            <a:pPr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b="1" dirty="0"/>
              <a:t>   通过设置良好的情境，激发学生情感，使学生以最佳的情绪、状态，主动投入、参与到教学活动中，通过真实情景，强化学生的主体意识。</a:t>
            </a:r>
            <a:endParaRPr lang="zh-CN" altLang="en-US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  </a:t>
            </a:r>
            <a:endParaRPr lang="zh-CN" altLang="en-US" sz="2400" dirty="0"/>
          </a:p>
          <a:p>
            <a:pPr>
              <a:lnSpc>
                <a:spcPct val="80000"/>
              </a:lnSpc>
              <a:buNone/>
            </a:pPr>
            <a:r>
              <a:rPr lang="zh-CN" altLang="en-US" sz="2400" dirty="0"/>
              <a:t> </a:t>
            </a:r>
            <a:endParaRPr lang="zh-CN" altLang="en-US" sz="2400" dirty="0"/>
          </a:p>
        </p:txBody>
      </p:sp>
      <p:sp>
        <p:nvSpPr>
          <p:cNvPr id="10244" name="十字星 10243">
            <a:hlinkClick r:id="rId1" action="ppaction://hlinksldjump"/>
          </p:cNvPr>
          <p:cNvSpPr/>
          <p:nvPr/>
        </p:nvSpPr>
        <p:spPr>
          <a:xfrm>
            <a:off x="8459788" y="6165850"/>
            <a:ext cx="433387" cy="4318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说学法</a:t>
            </a:r>
            <a:endParaRPr lang="zh-CN" altLang="en-US" b="1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小组学习法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合理的有效分组，每</a:t>
            </a:r>
            <a:r>
              <a:rPr lang="en-US" altLang="zh-CN" b="1"/>
              <a:t>4</a:t>
            </a:r>
            <a:r>
              <a:rPr lang="zh-CN" altLang="en-US" b="1" dirty="0"/>
              <a:t>人一组，用于对话操练，互相检查。把大部分的课堂时间留给学生，使学生在操练中拓宽学习思考方向，把握自己的学习策略，建造知识和能力转化的桥梁，体会劳动的快乐和学习的快乐。</a:t>
            </a:r>
            <a:endParaRPr lang="zh-CN" altLang="en-US" b="1" dirty="0"/>
          </a:p>
        </p:txBody>
      </p:sp>
      <p:sp>
        <p:nvSpPr>
          <p:cNvPr id="11268" name="十字星 11267">
            <a:hlinkClick r:id="rId1" action="ppaction://hlinksldjump"/>
          </p:cNvPr>
          <p:cNvSpPr/>
          <p:nvPr/>
        </p:nvSpPr>
        <p:spPr>
          <a:xfrm>
            <a:off x="8459788" y="6165850"/>
            <a:ext cx="433387" cy="4318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教学过程（一）</a:t>
            </a:r>
            <a:endParaRPr lang="zh-CN" altLang="en-US" b="1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情境导入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通过提问今天，昨天，明天的日期，引出</a:t>
            </a:r>
            <a:r>
              <a:rPr lang="en-US" altLang="zh-CN" b="1"/>
              <a:t>yesterday, today, tomorrow</a:t>
            </a:r>
            <a:r>
              <a:rPr lang="zh-CN" altLang="en-US" b="1" dirty="0"/>
              <a:t>三个四会单词，很自然地进入语言环境，通过问好与学生拉近距离活跃课堂气氛，激发学生学习兴趣。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323850" y="765175"/>
            <a:ext cx="8540750" cy="1143000"/>
          </a:xfrm>
        </p:spPr>
        <p:txBody>
          <a:bodyPr anchor="ctr" anchorCtr="0"/>
          <a:p>
            <a:r>
              <a:rPr lang="en-US" altLang="zh-CN" sz="4000">
                <a:solidFill>
                  <a:schemeClr val="tx1"/>
                </a:solidFill>
              </a:rPr>
              <a:t>What  is  the  date  </a:t>
            </a:r>
            <a:r>
              <a:rPr lang="en-US" altLang="zh-CN" sz="4000">
                <a:solidFill>
                  <a:srgbClr val="FF0000"/>
                </a:solidFill>
              </a:rPr>
              <a:t>today</a:t>
            </a:r>
            <a:r>
              <a:rPr lang="en-US" altLang="zh-CN" sz="4000">
                <a:solidFill>
                  <a:schemeClr val="tx1"/>
                </a:solidFill>
              </a:rPr>
              <a:t>?</a:t>
            </a:r>
            <a:br>
              <a:rPr lang="en-US" altLang="zh-CN" sz="4000">
                <a:solidFill>
                  <a:schemeClr val="tx1"/>
                </a:solidFill>
              </a:rPr>
            </a:br>
            <a:r>
              <a:rPr lang="en-US" altLang="zh-CN" sz="4000">
                <a:solidFill>
                  <a:schemeClr val="tx1"/>
                </a:solidFill>
              </a:rPr>
              <a:t>It  is November  twenty-second.</a:t>
            </a:r>
            <a:br>
              <a:rPr lang="en-US" altLang="zh-CN" sz="4000">
                <a:solidFill>
                  <a:schemeClr val="tx1"/>
                </a:solidFill>
              </a:rPr>
            </a:br>
            <a:endParaRPr lang="en-US" altLang="zh-CN" sz="4000">
              <a:solidFill>
                <a:schemeClr val="tx1"/>
              </a:solidFill>
            </a:endParaRPr>
          </a:p>
        </p:txBody>
      </p:sp>
      <p:pic>
        <p:nvPicPr>
          <p:cNvPr id="13315" name="文本占位符 13314" descr="QQ截图20131030150327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116013" y="1916113"/>
            <a:ext cx="6821487" cy="4756150"/>
          </a:xfrm>
        </p:spPr>
      </p:pic>
      <p:sp>
        <p:nvSpPr>
          <p:cNvPr id="13316" name="矩形 13315"/>
          <p:cNvSpPr/>
          <p:nvPr/>
        </p:nvSpPr>
        <p:spPr>
          <a:xfrm>
            <a:off x="5940425" y="4652963"/>
            <a:ext cx="1008063" cy="647700"/>
          </a:xfrm>
          <a:prstGeom prst="rect">
            <a:avLst/>
          </a:prstGeom>
          <a:solidFill>
            <a:srgbClr val="00FF00">
              <a:alpha val="48000"/>
            </a:srgb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2212</Words>
  <Application>WPS 演示</Application>
  <PresentationFormat>在屏幕上显示</PresentationFormat>
  <Paragraphs>125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Paint.Picture</vt:lpstr>
      <vt:lpstr>Paint.Picture</vt:lpstr>
      <vt:lpstr>Lesson 21    Christmas  Cards</vt:lpstr>
      <vt:lpstr>一、说教材 二、说教法 三、说学法 四、说教学过程 五、板书设计 六、教学反思 </vt:lpstr>
      <vt:lpstr>教材分析</vt:lpstr>
      <vt:lpstr>教学目标</vt:lpstr>
      <vt:lpstr>教学重点难点</vt:lpstr>
      <vt:lpstr>说教法</vt:lpstr>
      <vt:lpstr>说学法</vt:lpstr>
      <vt:lpstr>教学过程（一）</vt:lpstr>
      <vt:lpstr>What  is  the  date  today? It  is November  twenty-second. </vt:lpstr>
      <vt:lpstr>教学过程（二）  用动词的适当形式填空</vt:lpstr>
      <vt:lpstr>教学过程（三）</vt:lpstr>
      <vt:lpstr>                         Often</vt:lpstr>
      <vt:lpstr>    Yesterday</vt:lpstr>
      <vt:lpstr>                 Tomorrow</vt:lpstr>
      <vt:lpstr>                          不同时态的区别</vt:lpstr>
      <vt:lpstr>教学过程（四）</vt:lpstr>
      <vt:lpstr>教学过程（五）</vt:lpstr>
      <vt:lpstr>板书设计</vt:lpstr>
      <vt:lpstr>教学反思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4</cp:revision>
  <dcterms:created xsi:type="dcterms:W3CDTF">2016-07-08T08:00:00Z</dcterms:created>
  <dcterms:modified xsi:type="dcterms:W3CDTF">2023-09-30T11:43:55Z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DB7C29AB86E0453FA2D0BBBCF0F332D3_13</vt:lpwstr>
  </property>
  <property fmtid="{D5CDD505-2E9C-101B-9397-08002B2CF9AE}" pid="4" name="KSOProductBuildVer">
    <vt:lpwstr>2052-12.1.0.15374</vt:lpwstr>
  </property>
</Properties>
</file>