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3"/>
  </p:notesMasterIdLst>
  <p:sldIdLst>
    <p:sldId id="256" r:id="rId4"/>
    <p:sldId id="271" r:id="rId5"/>
    <p:sldId id="307" r:id="rId6"/>
    <p:sldId id="308" r:id="rId7"/>
    <p:sldId id="312" r:id="rId8"/>
    <p:sldId id="354" r:id="rId9"/>
    <p:sldId id="373" r:id="rId10"/>
    <p:sldId id="374" r:id="rId11"/>
    <p:sldId id="314" r:id="rId12"/>
    <p:sldId id="355" r:id="rId13"/>
    <p:sldId id="375" r:id="rId14"/>
    <p:sldId id="376" r:id="rId15"/>
    <p:sldId id="322" r:id="rId16"/>
    <p:sldId id="356" r:id="rId17"/>
    <p:sldId id="357" r:id="rId18"/>
    <p:sldId id="358" r:id="rId19"/>
    <p:sldId id="359" r:id="rId20"/>
    <p:sldId id="327" r:id="rId21"/>
    <p:sldId id="385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文本框 1"/>
          <p:cNvSpPr txBox="1"/>
          <p:nvPr/>
        </p:nvSpPr>
        <p:spPr>
          <a:xfrm>
            <a:off x="-3175" y="4202113"/>
            <a:ext cx="9164638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标题 1"/>
          <p:cNvSpPr>
            <a:spLocks noGrp="1"/>
          </p:cNvSpPr>
          <p:nvPr>
            <p:ph type="ctrTitle" idx="4294967295"/>
          </p:nvPr>
        </p:nvSpPr>
        <p:spPr>
          <a:xfrm>
            <a:off x="2822575" y="4187825"/>
            <a:ext cx="4486275" cy="717550"/>
          </a:xfrm>
        </p:spPr>
        <p:txBody>
          <a:bodyPr lIns="91440" tIns="45720" rIns="91440" bIns="45720" anchor="t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4300" b="1" dirty="0">
                <a:latin typeface="楷体_GB2312" pitchFamily="49" charset="-122"/>
                <a:ea typeface="楷体_GB2312" pitchFamily="49" charset="-122"/>
              </a:rPr>
              <a:t>23 </a:t>
            </a:r>
            <a:r>
              <a:rPr lang="zh-CN" altLang="en-US" sz="4300" b="1" dirty="0">
                <a:latin typeface="楷体_GB2312" pitchFamily="49" charset="-122"/>
                <a:ea typeface="楷体_GB2312" pitchFamily="49" charset="-122"/>
              </a:rPr>
              <a:t>周亚夫军细柳</a:t>
            </a:r>
            <a:endParaRPr lang="zh-CN" altLang="en-US" sz="43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6" name="副标题 2"/>
          <p:cNvSpPr>
            <a:spLocks noGrp="1"/>
          </p:cNvSpPr>
          <p:nvPr>
            <p:ph type="subTitle" idx="4294967295"/>
          </p:nvPr>
        </p:nvSpPr>
        <p:spPr>
          <a:xfrm>
            <a:off x="3578225" y="5019675"/>
            <a:ext cx="2566988" cy="347663"/>
          </a:xfrm>
          <a:noFill/>
          <a:ln>
            <a:noFill/>
          </a:ln>
        </p:spPr>
        <p:txBody>
          <a:bodyPr anchor="t" anchorCtr="0"/>
          <a:lstStyle>
            <a:lvl1pPr marL="0" lvl="0" indent="0" algn="ctr">
              <a:buClrTx/>
              <a:buSzTx/>
              <a:buFont typeface="Arial" panose="020B0604020202020204" pitchFamily="34" charset="0"/>
              <a:defRPr/>
            </a:lvl1pPr>
            <a:lvl2pPr marL="457200" lvl="1" indent="-114300" algn="ctr">
              <a:buClrTx/>
              <a:buSzTx/>
              <a:buFont typeface="Arial" panose="020B0604020202020204" pitchFamily="34" charset="0"/>
              <a:defRPr/>
            </a:lvl2pPr>
            <a:lvl3pPr marL="914400" lvl="2" indent="-228600" algn="ctr">
              <a:buClrTx/>
              <a:buSzTx/>
              <a:buFont typeface="Arial" panose="020B0604020202020204" pitchFamily="34" charset="0"/>
              <a:defRPr/>
            </a:lvl3pPr>
            <a:lvl4pPr marL="1371600" lvl="3" indent="-342900" algn="ctr">
              <a:buClrTx/>
              <a:buSzTx/>
              <a:buFont typeface="Arial" panose="020B0604020202020204" pitchFamily="34" charset="0"/>
              <a:defRPr/>
            </a:lvl4pPr>
            <a:lvl5pPr marL="1828800" lvl="4" indent="-457200" algn="ctr">
              <a:buClrTx/>
              <a:buSzTx/>
              <a:buFont typeface="Arial" panose="020B0604020202020204" pitchFamily="34" charset="0"/>
              <a:defRPr/>
            </a:lvl5pPr>
          </a:lstStyle>
          <a:p>
            <a:pPr marL="342900" lvl="0" indent="-342900" algn="ctr">
              <a:buNone/>
            </a:pP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R·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八年级上册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05138" y="4946650"/>
            <a:ext cx="352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415925" y="1463675"/>
            <a:ext cx="8312150" cy="3505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文：周亚夫这才传令打开军营大门。守卫营门的官兵对跟从皇上的武官说：“将军规定，军营中不准驱车奔驰。”于是皇上的车队也只好拉住缰绳，慢慢前行。到了大营前，将军周亚夫手持兵器，双手抱拳行礼说：“我是盔甲在身的将士，不便跪拜，请允许我按照军礼参见。”皇上因此而感动，脸上的神情也改变了，俯身扶在横木上，派人致意说：“皇帝敬重地慰劳将军。”劳军礼仪完毕后辞去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130175" y="1633538"/>
            <a:ext cx="8575675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既出军门，群臣皆惊。文帝曰：“嗟呼，此真将军矣！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曩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者霸上、棘门军，若儿戏耳，其将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固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可袭而虏也。至于亚夫，可得而犯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邪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？”称善者久之。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-660000">
            <a:off x="179388" y="2678113"/>
            <a:ext cx="647700" cy="576262"/>
            <a:chOff x="1020" y="1480"/>
            <a:chExt cx="545" cy="499"/>
          </a:xfrm>
        </p:grpSpPr>
        <p:sp>
          <p:nvSpPr>
            <p:cNvPr id="13315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6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3556" name="文本框 23555"/>
          <p:cNvSpPr txBox="1"/>
          <p:nvPr/>
        </p:nvSpPr>
        <p:spPr>
          <a:xfrm>
            <a:off x="622300" y="2392363"/>
            <a:ext cx="7953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先前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-660000">
            <a:off x="5895975" y="2678113"/>
            <a:ext cx="647700" cy="576262"/>
            <a:chOff x="1020" y="1480"/>
            <a:chExt cx="545" cy="499"/>
          </a:xfrm>
        </p:grpSpPr>
        <p:sp>
          <p:nvSpPr>
            <p:cNvPr id="13319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0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6" name="文本框 5"/>
          <p:cNvSpPr txBox="1"/>
          <p:nvPr/>
        </p:nvSpPr>
        <p:spPr>
          <a:xfrm>
            <a:off x="5661025" y="2392363"/>
            <a:ext cx="14065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必，一定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-660000">
            <a:off x="3382963" y="3546475"/>
            <a:ext cx="647700" cy="576263"/>
            <a:chOff x="1020" y="1480"/>
            <a:chExt cx="545" cy="499"/>
          </a:xfrm>
        </p:grpSpPr>
        <p:sp>
          <p:nvSpPr>
            <p:cNvPr id="13323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4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3" name="文本框 12"/>
          <p:cNvSpPr txBox="1"/>
          <p:nvPr/>
        </p:nvSpPr>
        <p:spPr>
          <a:xfrm>
            <a:off x="3336925" y="3203575"/>
            <a:ext cx="26320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语气词，表示反问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6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614363" y="1874838"/>
            <a:ext cx="8047037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文：出了细柳军营的大门，许多大臣都深感惊诧。文帝感叹地说：“啊！这才是真正的将军。先前的霸上、棘门的军营，简直就像儿戏一样，匈奴是完全可以通过偷袭而俘虏那里的将军，至于周亚夫，岂是能够侵犯他吗？”长时间对周亚夫赞叹不已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Group 4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5362" name="Picture 5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理清层次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5364" name="文本框 99"/>
          <p:cNvSpPr txBox="1"/>
          <p:nvPr/>
        </p:nvSpPr>
        <p:spPr>
          <a:xfrm>
            <a:off x="365125" y="1506538"/>
            <a:ext cx="8612188" cy="4841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第一部分为第一自然段。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简要交代了边境的紧张形势和刘、徐、周三军的驻地。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第二部分为第二自然段。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周亚夫在细柳营严格治军。这部分又可分为三个层次：第一层从“上自劳军”到“天子先驱至，不得入”，写细柳营军容严整，常备不懈。第二层从“先驱曰：‘天子且至’”到“于是天子乃按辔徐行”，写细柳营军纪严明，连天子也不例外。第三层从“至营，将军亚夫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到“成礼而去”，写细柳营军礼严谨，一丝不苟。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第三部分为第三自然段。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写汉文帝深明大义，赞叹周亚夫治军严谨。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99"/>
          <p:cNvSpPr txBox="1"/>
          <p:nvPr/>
        </p:nvSpPr>
        <p:spPr>
          <a:xfrm>
            <a:off x="704850" y="1479550"/>
            <a:ext cx="810736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课文为什么要先写帝到霸上和棘门的情况，后写帝在细柳营遇到的情况？这样写有什么好处？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386" name="Group 4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6387" name="Picture 5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8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分析写法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15963" y="3143250"/>
            <a:ext cx="7888287" cy="2225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先写帝在霸上和棘门遇到的情况，是为写帝在细柳营遇到的情况做铺垫，两种情况进行对比，更加突显了细柳营军纪严明，从而也更加突出周亚夫的忠于守职、刚正不阿的性格特点，更令人敬佩。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99"/>
          <p:cNvSpPr txBox="1"/>
          <p:nvPr/>
        </p:nvSpPr>
        <p:spPr>
          <a:xfrm>
            <a:off x="374650" y="798513"/>
            <a:ext cx="844867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文帝所说的“此真将军矣”中的“真”表现在哪些方面？（提示：从课文的语言描写、叙述、周亚夫的下属与皇帝的随从的描写中找答案，用原文回答）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875" y="2311400"/>
            <a:ext cx="8656638" cy="393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语言描写：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“将军令曰：‘军中闻将军令，不闻天子之诏’”、“军中不得驱驰”、“介胄之士不拜，请以军礼见”。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叙述：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“军士吏被甲，锐兵刃，彀弓弩，持满”、“上至，又不得入”、“于是天子乃按辔徐行”、“天子为动，改容式车”。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周亚夫的下属与皇帝的随从的描写：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先驱曰：“天子且至”、壁门士吏谓从属车骑曰：“将军约，军中不得驱驰”。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99"/>
          <p:cNvSpPr txBox="1"/>
          <p:nvPr/>
        </p:nvSpPr>
        <p:spPr>
          <a:xfrm>
            <a:off x="825500" y="1668463"/>
            <a:ext cx="7591425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用自己的话概括周亚夫的性格特点。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434" name="Group 4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8435" name="Picture 5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6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分析人物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7725" y="2743200"/>
            <a:ext cx="728345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治军严整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军纪严明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刚正不阿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恪尽职守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不阿谀奉承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不趋炎附势。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99"/>
          <p:cNvSpPr txBox="1"/>
          <p:nvPr/>
        </p:nvSpPr>
        <p:spPr>
          <a:xfrm>
            <a:off x="638175" y="1663700"/>
            <a:ext cx="7921625" cy="2012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为了表现周亚夫的性格特征，课文用了正面描写和侧面描写相结合的手法来表现，请你找出哪些是正面描写，哪些是侧面描写。好在哪里？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458" name="Group 4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9459" name="Picture 5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探究写法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8175" y="3911600"/>
            <a:ext cx="8228013" cy="2224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侧面描写：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帝在前两位将军处遇到的情况，周亚夫军队的军容、汉文帝的赞叹，群臣的惊叹；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正面描写：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周亚夫的言行举止（笔墨较少）。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正侧面相结合的方法使人物性格特征更加形象突出，通过对比衬托更能突出表现周亚夫的“真”将军形象。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Group 2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20482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板书设计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0484" name="文本框 99"/>
          <p:cNvSpPr txBox="1"/>
          <p:nvPr/>
        </p:nvSpPr>
        <p:spPr>
          <a:xfrm>
            <a:off x="365125" y="3149600"/>
            <a:ext cx="18986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文帝巡视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036763" y="1752600"/>
            <a:ext cx="100013" cy="336867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0486" name="文本框 2"/>
          <p:cNvSpPr txBox="1"/>
          <p:nvPr/>
        </p:nvSpPr>
        <p:spPr>
          <a:xfrm>
            <a:off x="1874838" y="1547813"/>
            <a:ext cx="343376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霸上、棘门细柳营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5226050" y="908050"/>
            <a:ext cx="142875" cy="183197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0488" name="文本框 4"/>
          <p:cNvSpPr txBox="1"/>
          <p:nvPr/>
        </p:nvSpPr>
        <p:spPr>
          <a:xfrm>
            <a:off x="5308600" y="779463"/>
            <a:ext cx="227171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直驰入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9" name="文本框 5"/>
          <p:cNvSpPr txBox="1"/>
          <p:nvPr/>
        </p:nvSpPr>
        <p:spPr>
          <a:xfrm>
            <a:off x="5364163" y="2370138"/>
            <a:ext cx="25019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将以下骑送迎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0" name="文本框 6"/>
          <p:cNvSpPr txBox="1"/>
          <p:nvPr/>
        </p:nvSpPr>
        <p:spPr>
          <a:xfrm>
            <a:off x="1947863" y="4513263"/>
            <a:ext cx="3433762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细柳营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408363" y="3851275"/>
            <a:ext cx="142875" cy="1833563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0492" name="文本框 8"/>
          <p:cNvSpPr txBox="1"/>
          <p:nvPr/>
        </p:nvSpPr>
        <p:spPr>
          <a:xfrm>
            <a:off x="3492500" y="3722688"/>
            <a:ext cx="3675063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军士整装，严阵以待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3" name="文本框 9"/>
          <p:cNvSpPr txBox="1"/>
          <p:nvPr/>
        </p:nvSpPr>
        <p:spPr>
          <a:xfrm>
            <a:off x="3490913" y="5018088"/>
            <a:ext cx="32258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“军中不得驱驰”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4" name="文本框 10"/>
          <p:cNvSpPr txBox="1"/>
          <p:nvPr/>
        </p:nvSpPr>
        <p:spPr>
          <a:xfrm>
            <a:off x="3557588" y="4446588"/>
            <a:ext cx="3675062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两次“不得入”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5" name="文本框 11"/>
          <p:cNvSpPr txBox="1"/>
          <p:nvPr/>
        </p:nvSpPr>
        <p:spPr>
          <a:xfrm>
            <a:off x="3490913" y="5476875"/>
            <a:ext cx="32258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“请以军礼见”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rot="10800000">
            <a:off x="7632700" y="952500"/>
            <a:ext cx="142875" cy="183197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0497" name="文本框 13"/>
          <p:cNvSpPr txBox="1"/>
          <p:nvPr/>
        </p:nvSpPr>
        <p:spPr>
          <a:xfrm>
            <a:off x="7761288" y="1341438"/>
            <a:ext cx="1184275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若儿戏耳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rot="10800000">
            <a:off x="6997700" y="3860800"/>
            <a:ext cx="141288" cy="183197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0499" name="文本框 15"/>
          <p:cNvSpPr txBox="1"/>
          <p:nvPr/>
        </p:nvSpPr>
        <p:spPr>
          <a:xfrm>
            <a:off x="7124700" y="4249738"/>
            <a:ext cx="1184275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真将军也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23863" y="1466850"/>
            <a:ext cx="8443912" cy="37385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p>
            <a:pPr>
              <a:lnSpc>
                <a:spcPct val="170000"/>
              </a:lnSpc>
              <a:spcBef>
                <a:spcPts val="1200"/>
              </a:spcBef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1.了解有关司马迁及其作品《史记》的文学常识。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1200"/>
              </a:spcBef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2.借助课文注释和工具书疏通文义，识记涉及古代礼仪的字词。（重点）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1200"/>
              </a:spcBef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3.学习侧面描写与正面描写相结合，通过对比衬托人物的表现手法。（重难点）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098" name="Group 19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4099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101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AutoShape 16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Group 9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5122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1266" name="文本框 11265"/>
          <p:cNvSpPr txBox="1"/>
          <p:nvPr/>
        </p:nvSpPr>
        <p:spPr>
          <a:xfrm>
            <a:off x="3276600" y="1412875"/>
            <a:ext cx="2324100" cy="12493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观   猎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 维 </a:t>
            </a:r>
            <a:endParaRPr lang="zh-CN" altLang="en-US" b="1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11266"/>
          <p:cNvSpPr txBox="1"/>
          <p:nvPr/>
        </p:nvSpPr>
        <p:spPr>
          <a:xfrm>
            <a:off x="2555875" y="4221163"/>
            <a:ext cx="5329238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文本框 11267"/>
          <p:cNvSpPr txBox="1"/>
          <p:nvPr/>
        </p:nvSpPr>
        <p:spPr>
          <a:xfrm flipV="1">
            <a:off x="2463800" y="3717925"/>
            <a:ext cx="4052888" cy="366713"/>
          </a:xfrm>
          <a:prstGeom prst="rect">
            <a:avLst/>
          </a:prstGeom>
          <a:noFill/>
          <a:ln w="9525">
            <a:noFill/>
          </a:ln>
        </p:spPr>
        <p:txBody>
          <a:bodyPr rot="10800000" anchor="t" anchorCtr="0">
            <a:spAutoFit/>
          </a:bodyPr>
          <a:p>
            <a:pPr eaLnBrk="0" hangingPunct="0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179388" y="4294188"/>
            <a:ext cx="8929687" cy="1327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fontAlgn="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【诗文赏析】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诗人用激情洋溢的语言描绘了一次普通的狩猎活动，笔力遒劲、气势恢弘。综观全诗，半写出猎，半写猎归，起得突兀，结得意远。出猎时英姿飒爽，归猎时踌躇满志。景中寓情。颔联体物精细，对仗精妙。诗中隐藏着三个地名，却使人浑然不觉，运用典故而无雕琢痕迹。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052638" y="2565400"/>
            <a:ext cx="4551362" cy="17986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风劲角弓鸣，将军猎渭城。</a:t>
            </a:r>
            <a:br>
              <a:rPr lang="zh-CN" altLang="en-US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草枯鹰眼疾，雪尽马蹄轻。</a:t>
            </a:r>
            <a:br>
              <a:rPr lang="zh-CN" altLang="en-US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忽过新丰市，还归</a:t>
            </a:r>
            <a:r>
              <a:rPr lang="zh-CN" altLang="en-US" sz="2800" b="1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细柳营</a:t>
            </a:r>
            <a:r>
              <a:rPr lang="zh-CN" altLang="en-US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。</a:t>
            </a:r>
            <a:br>
              <a:rPr lang="zh-CN" altLang="en-US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回看射雕处，千里暮云平。</a:t>
            </a:r>
            <a:r>
              <a:rPr lang="zh-CN" altLang="en-US" b="1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70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0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Group 6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6146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aphicFrame>
        <p:nvGraphicFramePr>
          <p:cNvPr id="2" name="表格 1"/>
          <p:cNvGraphicFramePr/>
          <p:nvPr/>
        </p:nvGraphicFramePr>
        <p:xfrm>
          <a:off x="90488" y="1401763"/>
          <a:ext cx="8888730" cy="5121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8090"/>
                <a:gridCol w="1231900"/>
                <a:gridCol w="1228090"/>
                <a:gridCol w="841375"/>
                <a:gridCol w="1231265"/>
                <a:gridCol w="840740"/>
                <a:gridCol w="1228725"/>
                <a:gridCol w="1058545"/>
              </a:tblGrid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作者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司马迁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字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子长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朝代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西汉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世称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太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史公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评价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伟大的史学家、文学家、思想家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en-US" altLang="zh-CN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作品简介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史记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。是中国历史上第一部纪传体通史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被列为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二十四史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之首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记载了从上古传说中的黄帝时代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至汉武帝年间共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3000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多年的历史。全书包括十二本纪、三十世家、七十列传、十表、八书等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共一百三十篇。其首创的纪传体编史方法为后来历代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正史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所传承。同时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史记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还被认为是一部优秀的文学著作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在中国文学史上有重要地位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被鲁迅誉为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史家之绝唱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无韵之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离骚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en-US" altLang="zh-CN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Group 11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7170" name="Picture 1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疏通文意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3554" name="文本框 23553"/>
          <p:cNvSpPr txBox="1"/>
          <p:nvPr/>
        </p:nvSpPr>
        <p:spPr>
          <a:xfrm>
            <a:off x="457200" y="3438525"/>
            <a:ext cx="533400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jí</a:t>
            </a:r>
            <a:endParaRPr lang="en-US" altLang="zh-CN" sz="32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7173" name="文本框 23554"/>
          <p:cNvSpPr txBox="1"/>
          <p:nvPr/>
        </p:nvSpPr>
        <p:spPr>
          <a:xfrm>
            <a:off x="36513" y="1355725"/>
            <a:ext cx="9144000" cy="4968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文帝之后六年，匈奴 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  入边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。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乃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宗正刘礼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将军，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军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霸上；祝兹侯徐厉为将军，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军棘门；以河内守亚夫为将军，军细柳，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以   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备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 胡。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3848100" y="866775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大规模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4560888" y="892175"/>
            <a:ext cx="2119312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侵入边境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6526213" y="80645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于是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7407275" y="84455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2011363" y="5186363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防备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1385888" y="22510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作为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3462338" y="2243138"/>
            <a:ext cx="7953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驻军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-1200000">
            <a:off x="4271963" y="1250950"/>
            <a:ext cx="647700" cy="576263"/>
            <a:chOff x="1020" y="1480"/>
            <a:chExt cx="545" cy="499"/>
          </a:xfrm>
        </p:grpSpPr>
        <p:sp>
          <p:nvSpPr>
            <p:cNvPr id="7182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3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2" name="组合 1"/>
          <p:cNvGrpSpPr/>
          <p:nvPr/>
        </p:nvGrpSpPr>
        <p:grpSpPr>
          <a:xfrm rot="-1200000">
            <a:off x="5159375" y="1252538"/>
            <a:ext cx="647700" cy="576262"/>
            <a:chOff x="1020" y="1480"/>
            <a:chExt cx="545" cy="499"/>
          </a:xfrm>
        </p:grpSpPr>
        <p:sp>
          <p:nvSpPr>
            <p:cNvPr id="7185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6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5" name="组合 4"/>
          <p:cNvGrpSpPr/>
          <p:nvPr/>
        </p:nvGrpSpPr>
        <p:grpSpPr>
          <a:xfrm rot="-1200000">
            <a:off x="6334125" y="1263650"/>
            <a:ext cx="647700" cy="576263"/>
            <a:chOff x="1020" y="1480"/>
            <a:chExt cx="545" cy="499"/>
          </a:xfrm>
        </p:grpSpPr>
        <p:sp>
          <p:nvSpPr>
            <p:cNvPr id="7188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9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9" name="组合 8"/>
          <p:cNvGrpSpPr/>
          <p:nvPr/>
        </p:nvGrpSpPr>
        <p:grpSpPr>
          <a:xfrm rot="-1200000">
            <a:off x="7189788" y="1196975"/>
            <a:ext cx="647700" cy="576263"/>
            <a:chOff x="1020" y="1480"/>
            <a:chExt cx="545" cy="499"/>
          </a:xfrm>
        </p:grpSpPr>
        <p:sp>
          <p:nvSpPr>
            <p:cNvPr id="7191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2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2" name="组合 11"/>
          <p:cNvGrpSpPr/>
          <p:nvPr/>
        </p:nvGrpSpPr>
        <p:grpSpPr>
          <a:xfrm rot="-1200000">
            <a:off x="1758950" y="2711450"/>
            <a:ext cx="647700" cy="576263"/>
            <a:chOff x="1020" y="1480"/>
            <a:chExt cx="545" cy="499"/>
          </a:xfrm>
        </p:grpSpPr>
        <p:sp>
          <p:nvSpPr>
            <p:cNvPr id="7194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5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5" name="组合 14"/>
          <p:cNvGrpSpPr/>
          <p:nvPr/>
        </p:nvGrpSpPr>
        <p:grpSpPr>
          <a:xfrm rot="-1200000">
            <a:off x="3349625" y="2689225"/>
            <a:ext cx="647700" cy="576263"/>
            <a:chOff x="1020" y="1480"/>
            <a:chExt cx="545" cy="499"/>
          </a:xfrm>
        </p:grpSpPr>
        <p:sp>
          <p:nvSpPr>
            <p:cNvPr id="7197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8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8" name="组合 17"/>
          <p:cNvGrpSpPr/>
          <p:nvPr/>
        </p:nvGrpSpPr>
        <p:grpSpPr>
          <a:xfrm rot="-1200000">
            <a:off x="1933575" y="5629275"/>
            <a:ext cx="647700" cy="576263"/>
            <a:chOff x="1020" y="1480"/>
            <a:chExt cx="545" cy="499"/>
          </a:xfrm>
        </p:grpSpPr>
        <p:sp>
          <p:nvSpPr>
            <p:cNvPr id="7200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1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  <p:bldP spid="23557" grpId="0"/>
      <p:bldP spid="23558" grpId="0"/>
      <p:bldP spid="23559" grpId="0"/>
      <p:bldP spid="23560" grpId="0"/>
      <p:bldP spid="23561" grpId="0"/>
      <p:bldP spid="23566" grpId="0" bldLvl="0"/>
      <p:bldP spid="23566" grpId="1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/>
          <p:nvPr/>
        </p:nvSpPr>
        <p:spPr>
          <a:xfrm>
            <a:off x="571500" y="1841500"/>
            <a:ext cx="8145463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译文：汉文帝后元六年，匈奴大规模侵入汉朝边境。于是，朝廷委派宗正官刘礼为将军，驻军在霸上；祝兹侯徐厉为将军，驻军在棘门；委派河内郡太守周亚夫为将军，驻军细柳，以防备匈奴侵扰。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1"/>
          <p:cNvSpPr txBox="1"/>
          <p:nvPr/>
        </p:nvSpPr>
        <p:spPr>
          <a:xfrm>
            <a:off x="350838" y="95250"/>
            <a:ext cx="8507412" cy="6491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上自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劳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军。至霸上及棘门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军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，直驰入，将以下骑送迎。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已而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之细柳军，军士吏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甲，锐兵刃，彀弓弩，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持满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。天子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先驱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至，不得入。先驱曰：“天子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且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至！”军门都尉曰：“将军令曰：‘军中闻将军令，不闻天子之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诏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。’”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无何，上至，又不得入。于是上乃使使持节诏将军：“吾欲入劳军。”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4920000">
            <a:off x="1154113" y="700088"/>
            <a:ext cx="647700" cy="577850"/>
            <a:chOff x="1020" y="1480"/>
            <a:chExt cx="545" cy="499"/>
          </a:xfrm>
        </p:grpSpPr>
        <p:sp>
          <p:nvSpPr>
            <p:cNvPr id="9219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0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3556" name="文本框 23555"/>
          <p:cNvSpPr txBox="1"/>
          <p:nvPr/>
        </p:nvSpPr>
        <p:spPr>
          <a:xfrm>
            <a:off x="1576388" y="1228725"/>
            <a:ext cx="7953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慰问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4920000">
            <a:off x="4337050" y="714375"/>
            <a:ext cx="647700" cy="574675"/>
            <a:chOff x="1020" y="1480"/>
            <a:chExt cx="545" cy="499"/>
          </a:xfrm>
        </p:grpSpPr>
        <p:sp>
          <p:nvSpPr>
            <p:cNvPr id="9223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4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7" name="文本框 6"/>
          <p:cNvSpPr txBox="1"/>
          <p:nvPr/>
        </p:nvSpPr>
        <p:spPr>
          <a:xfrm>
            <a:off x="4549775" y="1239838"/>
            <a:ext cx="7953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军营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4920000">
            <a:off x="604838" y="1776413"/>
            <a:ext cx="647700" cy="576262"/>
            <a:chOff x="1020" y="1480"/>
            <a:chExt cx="545" cy="499"/>
          </a:xfrm>
        </p:grpSpPr>
        <p:sp>
          <p:nvSpPr>
            <p:cNvPr id="9227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8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1" name="文本框 10"/>
          <p:cNvSpPr txBox="1"/>
          <p:nvPr/>
        </p:nvSpPr>
        <p:spPr>
          <a:xfrm>
            <a:off x="1006475" y="2282825"/>
            <a:ext cx="7953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不久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4920000">
            <a:off x="4005263" y="1785938"/>
            <a:ext cx="647700" cy="576262"/>
            <a:chOff x="1020" y="1480"/>
            <a:chExt cx="545" cy="499"/>
          </a:xfrm>
        </p:grpSpPr>
        <p:sp>
          <p:nvSpPr>
            <p:cNvPr id="9231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2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5" name="文本框 14"/>
          <p:cNvSpPr txBox="1"/>
          <p:nvPr/>
        </p:nvSpPr>
        <p:spPr>
          <a:xfrm>
            <a:off x="4189413" y="2293938"/>
            <a:ext cx="11001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披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4920000">
            <a:off x="8132763" y="1785938"/>
            <a:ext cx="647700" cy="577850"/>
            <a:chOff x="1020" y="1480"/>
            <a:chExt cx="545" cy="499"/>
          </a:xfrm>
        </p:grpSpPr>
        <p:sp>
          <p:nvSpPr>
            <p:cNvPr id="9235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9" name="文本框 18"/>
          <p:cNvSpPr txBox="1"/>
          <p:nvPr/>
        </p:nvSpPr>
        <p:spPr>
          <a:xfrm>
            <a:off x="7723188" y="2260600"/>
            <a:ext cx="14065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把弓拉满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4920000">
            <a:off x="1363663" y="2817813"/>
            <a:ext cx="647700" cy="577850"/>
            <a:chOff x="1020" y="1480"/>
            <a:chExt cx="545" cy="499"/>
          </a:xfrm>
        </p:grpSpPr>
        <p:sp>
          <p:nvSpPr>
            <p:cNvPr id="9239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3" name="文本框 22"/>
          <p:cNvSpPr txBox="1"/>
          <p:nvPr/>
        </p:nvSpPr>
        <p:spPr>
          <a:xfrm>
            <a:off x="833438" y="3248025"/>
            <a:ext cx="23256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先行引导的人员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rot="4920000">
            <a:off x="6477000" y="2841625"/>
            <a:ext cx="647700" cy="574675"/>
            <a:chOff x="1020" y="1480"/>
            <a:chExt cx="545" cy="499"/>
          </a:xfrm>
        </p:grpSpPr>
        <p:sp>
          <p:nvSpPr>
            <p:cNvPr id="9243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4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7" name="文本框 26"/>
          <p:cNvSpPr txBox="1"/>
          <p:nvPr/>
        </p:nvSpPr>
        <p:spPr>
          <a:xfrm>
            <a:off x="6416675" y="3348038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将要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 rot="-420000">
            <a:off x="454025" y="4816475"/>
            <a:ext cx="647700" cy="576263"/>
            <a:chOff x="1020" y="1480"/>
            <a:chExt cx="545" cy="499"/>
          </a:xfrm>
        </p:grpSpPr>
        <p:sp>
          <p:nvSpPr>
            <p:cNvPr id="9247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8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31" name="文本框 30"/>
          <p:cNvSpPr txBox="1"/>
          <p:nvPr/>
        </p:nvSpPr>
        <p:spPr>
          <a:xfrm>
            <a:off x="142875" y="4268788"/>
            <a:ext cx="1655763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皇帝发布的命令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rot="-420000">
            <a:off x="1857375" y="4751388"/>
            <a:ext cx="647700" cy="576262"/>
            <a:chOff x="1020" y="1480"/>
            <a:chExt cx="545" cy="499"/>
          </a:xfrm>
        </p:grpSpPr>
        <p:sp>
          <p:nvSpPr>
            <p:cNvPr id="9251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52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35" name="文本框 34"/>
          <p:cNvSpPr txBox="1"/>
          <p:nvPr/>
        </p:nvSpPr>
        <p:spPr>
          <a:xfrm>
            <a:off x="1711325" y="4344988"/>
            <a:ext cx="38496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经过，表示相隔一段时间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7" grpId="0"/>
      <p:bldP spid="11" grpId="0"/>
      <p:bldP spid="15" grpId="0"/>
      <p:bldP spid="19" grpId="0"/>
      <p:bldP spid="23" grpId="0"/>
      <p:bldP spid="27" grpId="0"/>
      <p:bldP spid="31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460375" y="1222375"/>
            <a:ext cx="8102600" cy="43576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文：皇上亲自去慰劳军队。到了霸上和棘门的军营，驱驰而入，将军及其属下都骑着马迎送。随即来到了细柳军营，只见官兵都披戴盔甲，手持锋利的兵器，开弓搭箭，弓拉满月，戒备森严。皇上的先行卫队到了营前，不准进入。先行的卫队说：“皇上将要驾到。”镇守军营的将官回答：“将军有令：‘军中只听从将军的命令，不听从天子的命令。’”过了不久，皇上驾到，也不让入军营。于是皇上就派使者拿符节去告诉将军：“我要进营慰劳军队。”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254000" y="588963"/>
            <a:ext cx="8650288" cy="5426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亚夫乃传言开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壁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门。壁门士吏谓从属车骑曰：“将军约，军中不得驱驰。”于是天子乃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按辔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徐行。至营，将军亚夫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持兵揖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曰：“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介胄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士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不拜，请以军礼见。”天子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为动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，改容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式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车，使人称谢：“皇帝敬劳将军。”成礼而去。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-660000">
            <a:off x="2471738" y="976313"/>
            <a:ext cx="647700" cy="576262"/>
            <a:chOff x="1020" y="1480"/>
            <a:chExt cx="545" cy="499"/>
          </a:xfrm>
        </p:grpSpPr>
        <p:sp>
          <p:nvSpPr>
            <p:cNvPr id="11267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68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3556" name="文本框 23555"/>
          <p:cNvSpPr txBox="1"/>
          <p:nvPr/>
        </p:nvSpPr>
        <p:spPr>
          <a:xfrm>
            <a:off x="2619375" y="603250"/>
            <a:ext cx="7953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营垒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-660000">
            <a:off x="5873750" y="2019300"/>
            <a:ext cx="647700" cy="576263"/>
            <a:chOff x="1020" y="1480"/>
            <a:chExt cx="545" cy="499"/>
          </a:xfrm>
        </p:grpSpPr>
        <p:sp>
          <p:nvSpPr>
            <p:cNvPr id="11271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6" name="文本框 5"/>
          <p:cNvSpPr txBox="1"/>
          <p:nvPr/>
        </p:nvSpPr>
        <p:spPr>
          <a:xfrm>
            <a:off x="3448050" y="1646238"/>
            <a:ext cx="38560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控制住车马。辔，马缰绳。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-660000">
            <a:off x="2022475" y="3095625"/>
            <a:ext cx="647700" cy="576263"/>
            <a:chOff x="1020" y="1480"/>
            <a:chExt cx="545" cy="499"/>
          </a:xfrm>
        </p:grpSpPr>
        <p:sp>
          <p:nvSpPr>
            <p:cNvPr id="11275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6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4" name="文本框 13"/>
          <p:cNvSpPr txBox="1"/>
          <p:nvPr/>
        </p:nvSpPr>
        <p:spPr>
          <a:xfrm>
            <a:off x="1347788" y="2711450"/>
            <a:ext cx="20193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手执兵器行礼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-660000">
            <a:off x="4095750" y="3140075"/>
            <a:ext cx="647700" cy="576263"/>
            <a:chOff x="1020" y="1480"/>
            <a:chExt cx="545" cy="499"/>
          </a:xfrm>
        </p:grpSpPr>
        <p:sp>
          <p:nvSpPr>
            <p:cNvPr id="11279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0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8" name="文本框 17"/>
          <p:cNvSpPr txBox="1"/>
          <p:nvPr/>
        </p:nvSpPr>
        <p:spPr>
          <a:xfrm>
            <a:off x="3573463" y="2600325"/>
            <a:ext cx="4275137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铠甲和头盔，这里用作动词，指披甲戴盔。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-10500000">
            <a:off x="4721225" y="3349625"/>
            <a:ext cx="647700" cy="576263"/>
            <a:chOff x="1020" y="1480"/>
            <a:chExt cx="545" cy="499"/>
          </a:xfrm>
        </p:grpSpPr>
        <p:sp>
          <p:nvSpPr>
            <p:cNvPr id="11283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4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2" name="文本框 21"/>
          <p:cNvSpPr txBox="1"/>
          <p:nvPr/>
        </p:nvSpPr>
        <p:spPr>
          <a:xfrm>
            <a:off x="4054475" y="3819525"/>
            <a:ext cx="7953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将领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-1980000">
            <a:off x="1196975" y="4138613"/>
            <a:ext cx="647700" cy="576262"/>
            <a:chOff x="1020" y="1480"/>
            <a:chExt cx="545" cy="499"/>
          </a:xfrm>
        </p:grpSpPr>
        <p:sp>
          <p:nvSpPr>
            <p:cNvPr id="11287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8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6" name="文本框 25"/>
          <p:cNvSpPr txBox="1"/>
          <p:nvPr/>
        </p:nvSpPr>
        <p:spPr>
          <a:xfrm>
            <a:off x="1344613" y="3830638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被感动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rot="4860000">
            <a:off x="2843213" y="4424363"/>
            <a:ext cx="647700" cy="576262"/>
            <a:chOff x="1020" y="1480"/>
            <a:chExt cx="545" cy="499"/>
          </a:xfrm>
        </p:grpSpPr>
        <p:sp>
          <p:nvSpPr>
            <p:cNvPr id="11291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92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30" name="文本框 29"/>
          <p:cNvSpPr txBox="1"/>
          <p:nvPr/>
        </p:nvSpPr>
        <p:spPr>
          <a:xfrm>
            <a:off x="1003300" y="5037138"/>
            <a:ext cx="59975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轼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，车前横木，这里用作动词，指扶轼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995863" y="4171950"/>
            <a:ext cx="647700" cy="576263"/>
            <a:chOff x="1020" y="1480"/>
            <a:chExt cx="545" cy="499"/>
          </a:xfrm>
        </p:grpSpPr>
        <p:sp>
          <p:nvSpPr>
            <p:cNvPr id="11295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96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34" name="文本框 33"/>
          <p:cNvSpPr txBox="1"/>
          <p:nvPr/>
        </p:nvSpPr>
        <p:spPr>
          <a:xfrm>
            <a:off x="5151438" y="3830638"/>
            <a:ext cx="7953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告知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6" grpId="0"/>
      <p:bldP spid="14" grpId="0"/>
      <p:bldP spid="18" grpId="0"/>
      <p:bldP spid="22" grpId="0"/>
      <p:bldP spid="26" grpId="0"/>
      <p:bldP spid="30" grpId="0"/>
      <p:bldP spid="3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3713</Words>
  <Application>WPS 演示</Application>
  <PresentationFormat>全屏显示(4:3)</PresentationFormat>
  <Paragraphs>207</Paragraphs>
  <Slides>19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Verdana</vt:lpstr>
      <vt:lpstr>Times New Roman</vt:lpstr>
      <vt:lpstr>楷体</vt:lpstr>
      <vt:lpstr>微软雅黑</vt:lpstr>
      <vt:lpstr>Arial Unicode MS</vt:lpstr>
      <vt:lpstr>Calibri Light</vt:lpstr>
      <vt:lpstr>Cambria</vt:lpstr>
      <vt:lpstr>Arial</vt:lpstr>
      <vt:lpstr>等线</vt:lpstr>
      <vt:lpstr>1_自定义设计方案</vt:lpstr>
      <vt:lpstr>2_自定义设计方案</vt:lpstr>
      <vt:lpstr>23 周亚夫军细柳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上帝掷骰子吗</cp:lastModifiedBy>
  <cp:revision>173</cp:revision>
  <dcterms:created xsi:type="dcterms:W3CDTF">2016-01-14T05:53:00Z</dcterms:created>
  <dcterms:modified xsi:type="dcterms:W3CDTF">2023-09-28T12:53:40Z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4709418BA69F4B39B70AF92CC8DE234E_13</vt:lpwstr>
  </property>
</Properties>
</file>