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-8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jpeg"/><Relationship Id="rId1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ctrTitle"/>
          </p:nvPr>
        </p:nvSpPr>
        <p:spPr>
          <a:xfrm>
            <a:off x="468313" y="1773238"/>
            <a:ext cx="7772400" cy="1470025"/>
          </a:xfrm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r>
              <a:rPr lang="en-US" altLang="zh-CN" sz="8000" kern="1200" baseline="0">
                <a:latin typeface="Arial" panose="020B0604020202020204" pitchFamily="34" charset="0"/>
                <a:ea typeface="宋体" panose="02010600030101010101" pitchFamily="2" charset="-122"/>
              </a:rPr>
              <a:t>Lesson  3</a:t>
            </a:r>
            <a:endParaRPr lang="en-US" altLang="zh-CN" sz="80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3" name="副标题 5122"/>
          <p:cNvSpPr>
            <a:spLocks noGrp="1"/>
          </p:cNvSpPr>
          <p:nvPr>
            <p:ph type="subTitle" idx="1"/>
          </p:nvPr>
        </p:nvSpPr>
        <p:spPr>
          <a:xfrm>
            <a:off x="468313" y="3500438"/>
            <a:ext cx="8027987" cy="1752600"/>
          </a:xfrm>
        </p:spPr>
        <p:txBody>
          <a:bodyPr/>
          <a:p>
            <a:pPr defTabSz="914400">
              <a:buClrTx/>
              <a:buSzTx/>
              <a:buFontTx/>
            </a:pPr>
            <a:r>
              <a:rPr lang="en-US" altLang="zh-CN" sz="6600" b="1" kern="1200" baseline="0">
                <a:solidFill>
                  <a:srgbClr val="0000FF"/>
                </a:solidFill>
                <a:latin typeface="Monotype Corsiva" panose="03010101010201010101" pitchFamily="66" charset="0"/>
                <a:ea typeface="宋体" panose="02010600030101010101" pitchFamily="2" charset="-122"/>
              </a:rPr>
              <a:t>Making Breakfast</a:t>
            </a:r>
            <a:endParaRPr lang="en-US" altLang="zh-CN" sz="6600" b="1" kern="1200" baseline="0">
              <a:solidFill>
                <a:srgbClr val="0000FF"/>
              </a:solidFill>
              <a:latin typeface="Monotype Corsiva" panose="03010101010201010101" pitchFamily="66" charset="0"/>
              <a:ea typeface="宋体" panose="02010600030101010101" pitchFamily="2" charset="-122"/>
            </a:endParaRPr>
          </a:p>
        </p:txBody>
      </p:sp>
      <p:sp>
        <p:nvSpPr>
          <p:cNvPr id="5124" name="矩形 5123"/>
          <p:cNvSpPr/>
          <p:nvPr/>
        </p:nvSpPr>
        <p:spPr>
          <a:xfrm>
            <a:off x="395288" y="404813"/>
            <a:ext cx="4667250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楷体_GB2312" charset="0"/>
                <a:ea typeface="楷体_GB2312" charset="0"/>
              </a:rPr>
              <a:t>冀教版六年级英语上册</a:t>
            </a:r>
            <a:endParaRPr lang="zh-CN" altLang="en-US" sz="3600" b="1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4337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pPr algn="l"/>
            <a:r>
              <a:rPr lang="en-US" altLang="zh-CN" b="1">
                <a:latin typeface="Times New Roman" panose="02020603050405020304" pitchFamily="18" charset="0"/>
              </a:rPr>
              <a:t>    This is the</a:t>
            </a:r>
            <a:r>
              <a:rPr lang="en-US" altLang="zh-CN" b="1">
                <a:solidFill>
                  <a:srgbClr val="FF3300"/>
                </a:solidFill>
                <a:latin typeface="Times New Roman" panose="02020603050405020304" pitchFamily="18" charset="0"/>
              </a:rPr>
              <a:t> sink</a:t>
            </a:r>
            <a:r>
              <a:rPr lang="en-US" altLang="zh-CN" b="1">
                <a:latin typeface="Times New Roman" panose="02020603050405020304" pitchFamily="18" charset="0"/>
              </a:rPr>
              <a:t>. We wash dishes in the sink.</a:t>
            </a:r>
            <a:endParaRPr lang="en-US" altLang="zh-CN" b="1">
              <a:latin typeface="Times New Roman" panose="02020603050405020304" pitchFamily="18" charset="0"/>
            </a:endParaRPr>
          </a:p>
        </p:txBody>
      </p:sp>
      <p:pic>
        <p:nvPicPr>
          <p:cNvPr id="14339" name="图片 14338" descr="u=1993378455,1398892312&amp;gp=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7538" y="2060575"/>
            <a:ext cx="3673475" cy="338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内容占位符 14339" descr="7_holiday-dishes05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5288" y="2420938"/>
            <a:ext cx="2952750" cy="3046412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5361"/>
          <p:cNvSpPr>
            <a:spLocks noGrp="1"/>
          </p:cNvSpPr>
          <p:nvPr>
            <p:ph type="title"/>
          </p:nvPr>
        </p:nvSpPr>
        <p:spPr>
          <a:xfrm>
            <a:off x="323850" y="908050"/>
            <a:ext cx="8229600" cy="1143000"/>
          </a:xfrm>
        </p:spPr>
        <p:txBody>
          <a:bodyPr anchor="ctr" anchorCtr="0"/>
          <a:p>
            <a:r>
              <a:rPr lang="en-US" altLang="zh-CN" sz="6000"/>
              <a:t>Part    3</a:t>
            </a:r>
            <a:endParaRPr lang="en-US" altLang="zh-CN" sz="6000"/>
          </a:p>
        </p:txBody>
      </p:sp>
      <p:sp>
        <p:nvSpPr>
          <p:cNvPr id="15363" name="文本占位符 15362"/>
          <p:cNvSpPr>
            <a:spLocks noGrp="1"/>
          </p:cNvSpPr>
          <p:nvPr>
            <p:ph type="body" idx="1"/>
          </p:nvPr>
        </p:nvSpPr>
        <p:spPr>
          <a:xfrm>
            <a:off x="395288" y="2332038"/>
            <a:ext cx="8229600" cy="4525962"/>
          </a:xfrm>
        </p:spPr>
        <p:txBody>
          <a:bodyPr/>
          <a:p>
            <a:pPr algn="ctr">
              <a:buNone/>
            </a:pPr>
            <a:endParaRPr lang="en-US" altLang="zh-CN" sz="6600" b="1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 algn="ctr">
              <a:buNone/>
            </a:pPr>
            <a:r>
              <a:rPr lang="en-US" altLang="zh-CN" sz="6600" b="1">
                <a:solidFill>
                  <a:srgbClr val="FF3300"/>
                </a:solidFill>
                <a:latin typeface="Times New Roman" panose="02020603050405020304" pitchFamily="18" charset="0"/>
              </a:rPr>
              <a:t>Breakfast is ready !</a:t>
            </a:r>
            <a:endParaRPr lang="en-US" altLang="zh-CN" sz="66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6385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/>
              <a:t>Breakfast is ready!</a:t>
            </a:r>
            <a:endParaRPr lang="en-US" altLang="zh-CN"/>
          </a:p>
        </p:txBody>
      </p:sp>
      <p:pic>
        <p:nvPicPr>
          <p:cNvPr id="16387" name="图片 16386" descr="breakfas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2275" y="1700213"/>
            <a:ext cx="5400675" cy="3984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17409" descr="纸袋"/>
          <p:cNvSpPr/>
          <p:nvPr/>
        </p:nvSpPr>
        <p:spPr>
          <a:xfrm>
            <a:off x="1908175" y="2565400"/>
            <a:ext cx="3925888" cy="2376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effectLst>
                  <a:outerShdw dist="563972" dir="14049740" sx="125000" sy="125000" algn="tl" rotWithShape="0">
                    <a:srgbClr val="C7DFD3">
                      <a:alpha val="80000"/>
                    </a:srgbClr>
                  </a:outerShdw>
                </a:effectLst>
                <a:latin typeface="MS UI Gothic" panose="020B0600070205080204" charset="-128"/>
                <a:ea typeface="MS UI Gothic" panose="020B0600070205080204" charset="-128"/>
              </a:rPr>
              <a:t>Thank you！</a:t>
            </a:r>
            <a:endParaRPr lang="zh-CN" altLang="en-US" sz="3600" b="1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1"/>
              </a:blipFill>
              <a:effectLst>
                <a:outerShdw dist="563972" dir="14049740" sx="125000" sy="125000" algn="tl" rotWithShape="0">
                  <a:srgbClr val="C7DFD3">
                    <a:alpha val="80000"/>
                  </a:srgbClr>
                </a:outerShdw>
              </a:effectLst>
              <a:latin typeface="MS UI Gothic" panose="020B0600070205080204" charset="-128"/>
              <a:ea typeface="MS UI Gothic" panose="020B0600070205080204" charset="-128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/>
          </p:cNvSpPr>
          <p:nvPr>
            <p:ph type="title"/>
          </p:nvPr>
        </p:nvSpPr>
        <p:spPr>
          <a:xfrm>
            <a:off x="395288" y="1052513"/>
            <a:ext cx="8229600" cy="1143000"/>
          </a:xfrm>
        </p:spPr>
        <p:txBody>
          <a:bodyPr anchor="ctr" anchorCtr="0"/>
          <a:p>
            <a:r>
              <a:rPr lang="en-US" altLang="zh-CN" sz="5400" b="1">
                <a:latin typeface="Times New Roman" panose="02020603050405020304" pitchFamily="18" charset="0"/>
              </a:rPr>
              <a:t>Part  1</a:t>
            </a:r>
            <a:endParaRPr lang="en-US" altLang="zh-CN" sz="5400" b="1">
              <a:latin typeface="Times New Roman" panose="02020603050405020304" pitchFamily="18" charset="0"/>
            </a:endParaRPr>
          </a:p>
        </p:txBody>
      </p:sp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457200" y="2133600"/>
            <a:ext cx="8686800" cy="4525963"/>
          </a:xfrm>
        </p:spPr>
        <p:txBody>
          <a:bodyPr/>
          <a:p>
            <a:pPr algn="ctr">
              <a:buNone/>
            </a:pPr>
            <a:r>
              <a:rPr lang="en-US" altLang="zh-CN" sz="6600" b="1">
                <a:solidFill>
                  <a:srgbClr val="FF3300"/>
                </a:solidFill>
                <a:latin typeface="Times New Roman" panose="02020603050405020304" pitchFamily="18" charset="0"/>
              </a:rPr>
              <a:t>It’s time for breakfast !</a:t>
            </a:r>
            <a:endParaRPr lang="en-US" altLang="zh-CN" sz="66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pPr algn="l"/>
            <a:r>
              <a:rPr lang="en-US" altLang="zh-CN" sz="4000" b="1">
                <a:solidFill>
                  <a:srgbClr val="FF3300"/>
                </a:solidFill>
                <a:latin typeface="Times New Roman" panose="02020603050405020304" pitchFamily="18" charset="0"/>
              </a:rPr>
              <a:t>What time is it ?    It’s__________.</a:t>
            </a:r>
            <a:endParaRPr lang="en-US" altLang="zh-CN" sz="40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171" name="图片 7170" descr="mbn_watch_narrowwe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0" y="3284538"/>
            <a:ext cx="1571625" cy="220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片 7171" descr="my7475081109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2205038"/>
            <a:ext cx="3249613" cy="2879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sz="4000" b="1">
                <a:latin typeface="Times New Roman" panose="02020603050405020304" pitchFamily="18" charset="0"/>
              </a:rPr>
              <a:t>What would you like for breakfast ?</a:t>
            </a:r>
            <a:endParaRPr lang="en-US" altLang="zh-CN" sz="4000" b="1">
              <a:latin typeface="Times New Roman" panose="02020603050405020304" pitchFamily="18" charset="0"/>
            </a:endParaRPr>
          </a:p>
        </p:txBody>
      </p:sp>
      <p:pic>
        <p:nvPicPr>
          <p:cNvPr id="8195" name="内容占位符 8194" descr="u=2876016681,1694974455&amp;gp=3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276600" y="1773238"/>
            <a:ext cx="2373313" cy="2952750"/>
          </a:xfrm>
        </p:spPr>
      </p:pic>
      <p:sp>
        <p:nvSpPr>
          <p:cNvPr id="8196" name="文本框 8195"/>
          <p:cNvSpPr txBox="1"/>
          <p:nvPr/>
        </p:nvSpPr>
        <p:spPr>
          <a:xfrm>
            <a:off x="684213" y="5661025"/>
            <a:ext cx="6985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Times New Roman" panose="02020603050405020304" pitchFamily="18" charset="0"/>
              </a:rPr>
              <a:t>I would like ________,please</a:t>
            </a:r>
            <a:r>
              <a:rPr lang="en-US" altLang="zh-CN" sz="4000">
                <a:latin typeface="Arial" panose="020B0604020202020204" pitchFamily="34" charset="0"/>
              </a:rPr>
              <a:t>.</a:t>
            </a:r>
            <a:endParaRPr lang="en-US" altLang="zh-CN" sz="4000">
              <a:latin typeface="Arial" panose="020B0604020202020204" pitchFamily="34" charset="0"/>
            </a:endParaRPr>
          </a:p>
        </p:txBody>
      </p:sp>
      <p:sp>
        <p:nvSpPr>
          <p:cNvPr id="8197" name="文本框 8196"/>
          <p:cNvSpPr txBox="1"/>
          <p:nvPr/>
        </p:nvSpPr>
        <p:spPr>
          <a:xfrm>
            <a:off x="3635375" y="5445125"/>
            <a:ext cx="1871663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0000FF"/>
                </a:solidFill>
                <a:latin typeface="Times New Roman" panose="02020603050405020304" pitchFamily="18" charset="0"/>
              </a:rPr>
              <a:t>cereal</a:t>
            </a:r>
            <a:endParaRPr lang="en-US" altLang="zh-CN" sz="4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7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sz="4000" b="1">
                <a:latin typeface="Times New Roman" panose="02020603050405020304" pitchFamily="18" charset="0"/>
              </a:rPr>
              <a:t>What would you like for breakfast ?</a:t>
            </a:r>
            <a:endParaRPr lang="en-US" altLang="zh-CN" sz="4000" b="1">
              <a:latin typeface="Times New Roman" panose="02020603050405020304" pitchFamily="18" charset="0"/>
            </a:endParaRPr>
          </a:p>
        </p:txBody>
      </p:sp>
      <p:sp>
        <p:nvSpPr>
          <p:cNvPr id="9219" name="文本占位符 9218"/>
          <p:cNvSpPr>
            <a:spLocks noGrp="1"/>
          </p:cNvSpPr>
          <p:nvPr>
            <p:ph type="body" sz="half" idx="1"/>
          </p:nvPr>
        </p:nvSpPr>
        <p:spPr>
          <a:xfrm>
            <a:off x="0" y="5300663"/>
            <a:ext cx="9144000" cy="1557337"/>
          </a:xfrm>
        </p:spPr>
        <p:txBody>
          <a:bodyPr/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4000" b="1"/>
              <a:t>I would like ______ _____ _______ _____,please</a:t>
            </a:r>
            <a:r>
              <a:rPr lang="en-US" altLang="zh-CN" sz="4000"/>
              <a:t>.</a:t>
            </a:r>
            <a:endParaRPr lang="en-US" altLang="zh-CN" sz="4000"/>
          </a:p>
          <a:p>
            <a:pPr>
              <a:buClrTx/>
              <a:buSzTx/>
              <a:buFontTx/>
            </a:pPr>
            <a:endParaRPr lang="en-US" altLang="zh-CN" sz="4000" dirty="0"/>
          </a:p>
        </p:txBody>
      </p:sp>
      <p:pic>
        <p:nvPicPr>
          <p:cNvPr id="9220" name="内容占位符 9219" descr="u=307013254,3693767784&amp;gp=36"/>
          <p:cNvPicPr>
            <a:picLocks noChangeAspect="1"/>
          </p:cNvPicPr>
          <p:nvPr>
            <p:ph sz="quarter" idx="2"/>
          </p:nvPr>
        </p:nvPicPr>
        <p:blipFill>
          <a:blip r:embed="rId1"/>
          <a:stretch>
            <a:fillRect/>
          </a:stretch>
        </p:blipFill>
        <p:spPr>
          <a:xfrm>
            <a:off x="2195513" y="1125538"/>
            <a:ext cx="2374900" cy="1781175"/>
          </a:xfrm>
        </p:spPr>
      </p:pic>
      <p:pic>
        <p:nvPicPr>
          <p:cNvPr id="9221" name="内容占位符 9220" descr="u=4148596797,779042614&amp;gp=30"/>
          <p:cNvPicPr>
            <a:picLocks noChangeAspect="1"/>
          </p:cNvPicPr>
          <p:nvPr>
            <p:ph sz="quarter" idx="3"/>
          </p:nvPr>
        </p:nvPicPr>
        <p:blipFill>
          <a:blip r:embed="rId2"/>
          <a:stretch>
            <a:fillRect/>
          </a:stretch>
        </p:blipFill>
        <p:spPr>
          <a:xfrm>
            <a:off x="5651500" y="1052513"/>
            <a:ext cx="2422525" cy="1817687"/>
          </a:xfrm>
        </p:spPr>
      </p:pic>
      <p:pic>
        <p:nvPicPr>
          <p:cNvPr id="9222" name="图片 9221" descr="u=4197782690,1373121303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9700" y="2997200"/>
            <a:ext cx="2066925" cy="2160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3" name="文本框 9222"/>
          <p:cNvSpPr txBox="1"/>
          <p:nvPr/>
        </p:nvSpPr>
        <p:spPr>
          <a:xfrm>
            <a:off x="3059113" y="5157788"/>
            <a:ext cx="1296987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0000FF"/>
                </a:solidFill>
                <a:latin typeface="Times New Roman" panose="02020603050405020304" pitchFamily="18" charset="0"/>
              </a:rPr>
              <a:t>eggs</a:t>
            </a:r>
            <a:endParaRPr lang="en-US" altLang="zh-CN" sz="44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4" name="文本框 9223"/>
          <p:cNvSpPr txBox="1"/>
          <p:nvPr/>
        </p:nvSpPr>
        <p:spPr>
          <a:xfrm>
            <a:off x="4787900" y="5157788"/>
            <a:ext cx="172878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FF3300"/>
                </a:solidFill>
                <a:latin typeface="Times New Roman" panose="02020603050405020304" pitchFamily="18" charset="0"/>
              </a:rPr>
              <a:t>toast</a:t>
            </a:r>
            <a:endParaRPr lang="en-US" altLang="zh-CN" sz="44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5" name="文本框 9224"/>
          <p:cNvSpPr txBox="1"/>
          <p:nvPr/>
        </p:nvSpPr>
        <p:spPr>
          <a:xfrm>
            <a:off x="6877050" y="5157788"/>
            <a:ext cx="129698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0000FF"/>
                </a:solidFill>
                <a:latin typeface="Times New Roman" panose="02020603050405020304" pitchFamily="18" charset="0"/>
              </a:rPr>
              <a:t>jam</a:t>
            </a:r>
            <a:endParaRPr lang="en-US" altLang="zh-CN" sz="44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6" name="文本框 9225"/>
          <p:cNvSpPr txBox="1"/>
          <p:nvPr/>
        </p:nvSpPr>
        <p:spPr>
          <a:xfrm>
            <a:off x="323850" y="5805488"/>
            <a:ext cx="151288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0000FF"/>
                </a:solidFill>
                <a:latin typeface="Times New Roman" panose="02020603050405020304" pitchFamily="18" charset="0"/>
              </a:rPr>
              <a:t>juice</a:t>
            </a:r>
            <a:endParaRPr lang="en-US" altLang="zh-CN" sz="44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227" name="图片 9226" descr="jam-78130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1413" y="3284538"/>
            <a:ext cx="2376487" cy="1781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/>
      <p:bldP spid="9225" grpId="0"/>
      <p:bldP spid="92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0241"/>
          <p:cNvSpPr>
            <a:spLocks noGrp="1"/>
          </p:cNvSpPr>
          <p:nvPr>
            <p:ph type="title"/>
          </p:nvPr>
        </p:nvSpPr>
        <p:spPr>
          <a:xfrm>
            <a:off x="468313" y="1700213"/>
            <a:ext cx="8229600" cy="1152525"/>
          </a:xfrm>
        </p:spPr>
        <p:txBody>
          <a:bodyPr anchor="ctr" anchorCtr="0"/>
          <a:p>
            <a:r>
              <a:rPr lang="en-US" altLang="zh-CN" sz="6000" b="1">
                <a:latin typeface="Times New Roman" panose="02020603050405020304" pitchFamily="18" charset="0"/>
              </a:rPr>
              <a:t>Part  2</a:t>
            </a:r>
            <a:endParaRPr lang="en-US" altLang="zh-CN" sz="6000" b="1">
              <a:latin typeface="Times New Roman" panose="02020603050405020304" pitchFamily="18" charset="0"/>
            </a:endParaRPr>
          </a:p>
        </p:txBody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>
          <a:xfrm>
            <a:off x="468313" y="3141663"/>
            <a:ext cx="8229600" cy="1944687"/>
          </a:xfrm>
        </p:spPr>
        <p:txBody>
          <a:bodyPr/>
          <a:p>
            <a:pPr algn="ctr">
              <a:buNone/>
            </a:pPr>
            <a:r>
              <a:rPr lang="en-US" altLang="zh-CN" sz="8000" b="1">
                <a:solidFill>
                  <a:srgbClr val="FF3300"/>
                </a:solidFill>
                <a:latin typeface="Times New Roman" panose="02020603050405020304" pitchFamily="18" charset="0"/>
              </a:rPr>
              <a:t>In the kitchen</a:t>
            </a:r>
            <a:endParaRPr lang="en-US" altLang="zh-CN" sz="80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占位符 11265"/>
          <p:cNvSpPr>
            <a:spLocks noGrp="1"/>
          </p:cNvSpPr>
          <p:nvPr>
            <p:ph type="body" sz="half" idx="1"/>
          </p:nvPr>
        </p:nvSpPr>
        <p:spPr>
          <a:xfrm>
            <a:off x="395288" y="836613"/>
            <a:ext cx="8218487" cy="1944687"/>
          </a:xfrm>
        </p:spPr>
        <p:txBody>
          <a:bodyPr/>
          <a:p>
            <a:pPr>
              <a:lnSpc>
                <a:spcPct val="80000"/>
              </a:lnSpc>
              <a:buClrTx/>
              <a:buSzTx/>
              <a:buFontTx/>
              <a:buNone/>
            </a:pPr>
            <a:r>
              <a:rPr lang="en-US" altLang="zh-CN" sz="4000" b="1">
                <a:latin typeface="Times New Roman" panose="02020603050405020304" pitchFamily="18" charset="0"/>
              </a:rPr>
              <a:t>        </a:t>
            </a:r>
            <a:r>
              <a:rPr lang="en-US" altLang="zh-CN" sz="4800" b="1">
                <a:latin typeface="Times New Roman" panose="02020603050405020304" pitchFamily="18" charset="0"/>
              </a:rPr>
              <a:t>This is the </a:t>
            </a:r>
            <a:r>
              <a:rPr lang="en-US" altLang="zh-CN" sz="4800" b="1">
                <a:solidFill>
                  <a:srgbClr val="FF3300"/>
                </a:solidFill>
                <a:latin typeface="Times New Roman" panose="02020603050405020304" pitchFamily="18" charset="0"/>
              </a:rPr>
              <a:t>stove</a:t>
            </a:r>
            <a:r>
              <a:rPr lang="en-US" altLang="zh-CN" sz="4800" b="1">
                <a:latin typeface="Times New Roman" panose="02020603050405020304" pitchFamily="18" charset="0"/>
              </a:rPr>
              <a:t>. We </a:t>
            </a:r>
            <a:r>
              <a:rPr lang="en-US" altLang="zh-CN" sz="4800" b="1">
                <a:solidFill>
                  <a:srgbClr val="FF3300"/>
                </a:solidFill>
                <a:latin typeface="Times New Roman" panose="02020603050405020304" pitchFamily="18" charset="0"/>
              </a:rPr>
              <a:t>cook</a:t>
            </a:r>
            <a:r>
              <a:rPr lang="en-US" altLang="zh-CN" sz="4800" b="1">
                <a:latin typeface="Times New Roman" panose="02020603050405020304" pitchFamily="18" charset="0"/>
              </a:rPr>
              <a:t> on the stove. Mum is cooking on the stove</a:t>
            </a:r>
            <a:r>
              <a:rPr lang="en-US" altLang="zh-CN" sz="4400" b="1">
                <a:latin typeface="Times New Roman" panose="02020603050405020304" pitchFamily="18" charset="0"/>
              </a:rPr>
              <a:t>.</a:t>
            </a:r>
            <a:endParaRPr lang="en-US" altLang="zh-CN" sz="4400" b="1">
              <a:latin typeface="Times New Roman" panose="02020603050405020304" pitchFamily="18" charset="0"/>
            </a:endParaRPr>
          </a:p>
        </p:txBody>
      </p:sp>
      <p:pic>
        <p:nvPicPr>
          <p:cNvPr id="11267" name="内容占位符 11266" descr="u=1939037343,865864405&amp;gp=26"/>
          <p:cNvPicPr>
            <a:picLocks noChangeAspect="1"/>
          </p:cNvPicPr>
          <p:nvPr>
            <p:ph sz="quarter" idx="2"/>
          </p:nvPr>
        </p:nvPicPr>
        <p:blipFill>
          <a:blip r:embed="rId1"/>
          <a:stretch>
            <a:fillRect/>
          </a:stretch>
        </p:blipFill>
        <p:spPr>
          <a:xfrm>
            <a:off x="900113" y="3716338"/>
            <a:ext cx="3241675" cy="2427287"/>
          </a:xfrm>
        </p:spPr>
      </p:pic>
      <p:pic>
        <p:nvPicPr>
          <p:cNvPr id="11268" name="内容占位符 11267" descr="u=3659310754,323305025&amp;gp=30"/>
          <p:cNvPicPr>
            <a:picLocks noChangeAspect="1"/>
          </p:cNvPicPr>
          <p:nvPr>
            <p:ph sz="quarter" idx="3"/>
          </p:nvPr>
        </p:nvPicPr>
        <p:blipFill>
          <a:blip r:embed="rId2"/>
          <a:stretch>
            <a:fillRect/>
          </a:stretch>
        </p:blipFill>
        <p:spPr>
          <a:xfrm>
            <a:off x="5076825" y="3716338"/>
            <a:ext cx="3059113" cy="2287587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/>
          </p:cNvSpPr>
          <p:nvPr>
            <p:ph type="title"/>
          </p:nvPr>
        </p:nvSpPr>
        <p:spPr>
          <a:xfrm>
            <a:off x="468313" y="476250"/>
            <a:ext cx="8229600" cy="1143000"/>
          </a:xfrm>
        </p:spPr>
        <p:txBody>
          <a:bodyPr anchor="ctr" anchorCtr="0"/>
          <a:p>
            <a:pPr algn="l"/>
            <a:br>
              <a:rPr lang="en-US" altLang="zh-CN" b="1">
                <a:latin typeface="Times New Roman" panose="02020603050405020304" pitchFamily="18" charset="0"/>
              </a:rPr>
            </a:br>
            <a:r>
              <a:rPr lang="en-US" altLang="zh-CN" b="1">
                <a:latin typeface="Times New Roman" panose="02020603050405020304" pitchFamily="18" charset="0"/>
              </a:rPr>
              <a:t>     This is the  </a:t>
            </a:r>
            <a:r>
              <a:rPr lang="en-US" altLang="zh-CN" sz="4800" b="1" dirty="0" err="1">
                <a:solidFill>
                  <a:srgbClr val="FF3300"/>
                </a:solidFill>
                <a:latin typeface="Times New Roman" panose="02020603050405020304" pitchFamily="18" charset="0"/>
              </a:rPr>
              <a:t>refrigerator</a:t>
            </a:r>
            <a:r>
              <a:rPr lang="en-US" altLang="zh-CN" b="1" dirty="0" err="1">
                <a:latin typeface="Times New Roman" panose="02020603050405020304" pitchFamily="18" charset="0"/>
              </a:rPr>
              <a:t>,It’s</a:t>
            </a:r>
            <a:r>
              <a:rPr lang="en-US" altLang="zh-CN" b="1">
                <a:latin typeface="Times New Roman" panose="02020603050405020304" pitchFamily="18" charset="0"/>
              </a:rPr>
              <a:t> cold inside. The juice is in the  </a:t>
            </a:r>
            <a:r>
              <a:rPr lang="en-US" altLang="zh-CN" b="1" dirty="0" err="1">
                <a:latin typeface="Times New Roman" panose="02020603050405020304" pitchFamily="18" charset="0"/>
              </a:rPr>
              <a:t>refrterator</a:t>
            </a:r>
            <a:r>
              <a:rPr lang="en-US" altLang="zh-CN" b="1">
                <a:latin typeface="Times New Roman" panose="02020603050405020304" pitchFamily="18" charset="0"/>
              </a:rPr>
              <a:t>.</a:t>
            </a:r>
            <a:endParaRPr lang="en-US" altLang="zh-CN" b="1">
              <a:latin typeface="Times New Roman" panose="02020603050405020304" pitchFamily="18" charset="0"/>
            </a:endParaRPr>
          </a:p>
        </p:txBody>
      </p:sp>
      <p:pic>
        <p:nvPicPr>
          <p:cNvPr id="12291" name="图片 12290" descr="05279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7313" y="2349500"/>
            <a:ext cx="3800475" cy="4286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sz="4800" b="1">
                <a:latin typeface="Times New Roman" panose="02020603050405020304" pitchFamily="18" charset="0"/>
              </a:rPr>
              <a:t>These are </a:t>
            </a:r>
            <a:r>
              <a:rPr lang="en-US" altLang="zh-CN" sz="4800" b="1">
                <a:solidFill>
                  <a:srgbClr val="FF3300"/>
                </a:solidFill>
                <a:latin typeface="Times New Roman" panose="02020603050405020304" pitchFamily="18" charset="0"/>
              </a:rPr>
              <a:t>dishes</a:t>
            </a:r>
            <a:r>
              <a:rPr lang="en-US" altLang="zh-CN" sz="4800" b="1">
                <a:latin typeface="Times New Roman" panose="02020603050405020304" pitchFamily="18" charset="0"/>
              </a:rPr>
              <a:t>. Let’s put some dishes on the table.</a:t>
            </a:r>
            <a:endParaRPr lang="en-US" altLang="zh-CN" sz="4800" b="1">
              <a:latin typeface="Times New Roman" panose="02020603050405020304" pitchFamily="18" charset="0"/>
            </a:endParaRPr>
          </a:p>
        </p:txBody>
      </p:sp>
      <p:pic>
        <p:nvPicPr>
          <p:cNvPr id="13315" name="图片 13314" descr="u=817587155,1643599088&amp;gp=24"/>
          <p:cNvPicPr>
            <a:picLocks noChangeAspect="1"/>
          </p:cNvPicPr>
          <p:nvPr/>
        </p:nvPicPr>
        <p:blipFill>
          <a:blip r:embed="rId1">
            <a:lum bright="-35999"/>
          </a:blip>
          <a:stretch>
            <a:fillRect/>
          </a:stretch>
        </p:blipFill>
        <p:spPr>
          <a:xfrm>
            <a:off x="539750" y="2708275"/>
            <a:ext cx="2736850" cy="3422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13315" descr="7_holiday-dishes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0200" y="2492375"/>
            <a:ext cx="4130675" cy="3771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656</Words>
  <Application>WPS 演示</Application>
  <PresentationFormat>在屏幕上显示</PresentationFormat>
  <Paragraphs>55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1" baseType="lpstr">
      <vt:lpstr>Arial</vt:lpstr>
      <vt:lpstr>宋体</vt:lpstr>
      <vt:lpstr>Wingdings</vt:lpstr>
      <vt:lpstr>Monotype Corsiva</vt:lpstr>
      <vt:lpstr>楷体_GB2312</vt:lpstr>
      <vt:lpstr>新宋体</vt:lpstr>
      <vt:lpstr>Times New Roman</vt:lpstr>
      <vt:lpstr>MS UI Gothic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Lesson  3</vt:lpstr>
      <vt:lpstr>Part  1</vt:lpstr>
      <vt:lpstr>What time is it ?    It’s__________.</vt:lpstr>
      <vt:lpstr>What would you like for breakfast ?</vt:lpstr>
      <vt:lpstr>What would you like for breakfast ?</vt:lpstr>
      <vt:lpstr>Part  2</vt:lpstr>
      <vt:lpstr>PowerPoint 演示文稿</vt:lpstr>
      <vt:lpstr>      This is the  refrigerator,It’s cold inside. The juice is in the  refrterator.</vt:lpstr>
      <vt:lpstr>These are dishes. Let’s put some dishes on the table.</vt:lpstr>
      <vt:lpstr>    This is the sink. We wash dishes in the sink.</vt:lpstr>
      <vt:lpstr>Part    3</vt:lpstr>
      <vt:lpstr>Breakfast is ready!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上帝掷骰子吗</cp:lastModifiedBy>
  <cp:revision>3</cp:revision>
  <dcterms:created xsi:type="dcterms:W3CDTF">2016-07-08T07:15:00Z</dcterms:created>
  <dcterms:modified xsi:type="dcterms:W3CDTF">2023-09-30T11:49:28Z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8E1AA91618F3465E995DB3CF30A2305F_13</vt:lpwstr>
  </property>
  <property fmtid="{D5CDD505-2E9C-101B-9397-08002B2CF9AE}" pid="4" name="KSOProductBuildVer">
    <vt:lpwstr>2052-12.1.0.15374</vt:lpwstr>
  </property>
</Properties>
</file>