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22"/>
  </p:notesMasterIdLst>
  <p:sldIdLst>
    <p:sldId id="256" r:id="rId4"/>
    <p:sldId id="257" r:id="rId5"/>
    <p:sldId id="295" r:id="rId6"/>
    <p:sldId id="273" r:id="rId7"/>
    <p:sldId id="296" r:id="rId8"/>
    <p:sldId id="297" r:id="rId9"/>
    <p:sldId id="298" r:id="rId10"/>
    <p:sldId id="266" r:id="rId11"/>
    <p:sldId id="274" r:id="rId12"/>
    <p:sldId id="299" r:id="rId13"/>
    <p:sldId id="275" r:id="rId14"/>
    <p:sldId id="276" r:id="rId15"/>
    <p:sldId id="277" r:id="rId16"/>
    <p:sldId id="278" r:id="rId17"/>
    <p:sldId id="300" r:id="rId18"/>
    <p:sldId id="313" r:id="rId19"/>
    <p:sldId id="263" r:id="rId20"/>
    <p:sldId id="317" r:id="rId21"/>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56" userDrawn="1">
          <p15:clr>
            <a:srgbClr val="A4A3A4"/>
          </p15:clr>
        </p15:guide>
        <p15:guide id="2" pos="381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B4FF"/>
    <a:srgbClr val="ECECEC"/>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056"/>
        <p:guide pos="3816"/>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6" Type="http://schemas.openxmlformats.org/officeDocument/2006/relationships/tags" Target="tags/tag3.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notesMaster" Target="notesMasters/notesMaster1.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6.jpe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9.pn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6.jpe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7.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2.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tags" Target="../tags/tag1.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5.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3278302" y="2169041"/>
            <a:ext cx="5669280" cy="922020"/>
          </a:xfrm>
          <a:prstGeom prst="rect">
            <a:avLst/>
          </a:prstGeom>
          <a:noFill/>
        </p:spPr>
        <p:txBody>
          <a:bodyPr wrap="none" rtlCol="0">
            <a:spAutoFit/>
          </a:bodyPr>
          <a:lstStyle/>
          <a:p>
            <a:r>
              <a:rPr kumimoji="1" lang="zh-CN" altLang="en-US" sz="5400" b="1" dirty="0">
                <a:solidFill>
                  <a:srgbClr val="00B4FF"/>
                </a:solidFill>
              </a:rPr>
              <a:t>描述并绘制路线图</a:t>
            </a:r>
            <a:endParaRPr kumimoji="1" lang="zh-CN" altLang="en-US" sz="5400" b="1" dirty="0">
              <a:solidFill>
                <a:srgbClr val="00B4FF"/>
              </a:solidFill>
            </a:endParaRPr>
          </a:p>
        </p:txBody>
      </p:sp>
      <p:sp>
        <p:nvSpPr>
          <p:cNvPr id="4" name="文本框 3"/>
          <p:cNvSpPr txBox="1"/>
          <p:nvPr/>
        </p:nvSpPr>
        <p:spPr>
          <a:xfrm>
            <a:off x="4248379" y="3471277"/>
            <a:ext cx="3627120" cy="368300"/>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六年级上册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38" name="Picture 26" descr="11815156_125734664180_2"/>
          <p:cNvPicPr>
            <a:picLocks noChangeAspect="1"/>
          </p:cNvPicPr>
          <p:nvPr/>
        </p:nvPicPr>
        <p:blipFill>
          <a:blip r:embed="rId2">
            <a:clrChange>
              <a:clrFrom>
                <a:srgbClr val="FFFFFF"/>
              </a:clrFrom>
              <a:clrTo>
                <a:srgbClr val="FFFFFF">
                  <a:alpha val="0"/>
                </a:srgbClr>
              </a:clrTo>
            </a:clrChange>
          </a:blip>
          <a:srcRect l="3590" t="8047" r="5283" b="3391"/>
          <a:stretch>
            <a:fillRect/>
          </a:stretch>
        </p:blipFill>
        <p:spPr>
          <a:xfrm rot="16200000" flipH="1" flipV="1">
            <a:off x="4075589" y="3161131"/>
            <a:ext cx="4464050" cy="2357438"/>
          </a:xfrm>
          <a:prstGeom prst="rect">
            <a:avLst/>
          </a:prstGeom>
          <a:noFill/>
          <a:ln w="9525">
            <a:noFill/>
          </a:ln>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cxnSp>
        <p:nvCxnSpPr>
          <p:cNvPr id="16" name="直接箭头连接符 15"/>
          <p:cNvCxnSpPr/>
          <p:nvPr/>
        </p:nvCxnSpPr>
        <p:spPr>
          <a:xfrm>
            <a:off x="5758815" y="3263265"/>
            <a:ext cx="3239770" cy="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a:off x="7378700" y="1643380"/>
            <a:ext cx="0" cy="323977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9" name="流程图: 接点 26"/>
          <p:cNvSpPr/>
          <p:nvPr/>
        </p:nvSpPr>
        <p:spPr>
          <a:xfrm>
            <a:off x="7299022" y="3182548"/>
            <a:ext cx="158317" cy="161997"/>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文本框 30"/>
          <p:cNvSpPr txBox="1"/>
          <p:nvPr/>
        </p:nvSpPr>
        <p:spPr>
          <a:xfrm>
            <a:off x="6597015" y="2707640"/>
            <a:ext cx="792480" cy="460375"/>
          </a:xfrm>
          <a:prstGeom prst="rect">
            <a:avLst/>
          </a:prstGeom>
          <a:noFill/>
        </p:spPr>
        <p:txBody>
          <a:bodyPr wrap="none" rtlCol="0">
            <a:spAutoFit/>
          </a:bodyPr>
          <a:p>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起点</a:t>
            </a:r>
            <a:endPar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18" name="直接箭头连接符 17"/>
          <p:cNvCxnSpPr/>
          <p:nvPr/>
        </p:nvCxnSpPr>
        <p:spPr>
          <a:xfrm flipV="1">
            <a:off x="10312400" y="2129155"/>
            <a:ext cx="0" cy="473075"/>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10054590" y="1643380"/>
            <a:ext cx="487680" cy="460375"/>
          </a:xfrm>
          <a:prstGeom prst="rect">
            <a:avLst/>
          </a:prstGeom>
          <a:solidFill>
            <a:schemeClr val="bg1"/>
          </a:solidFill>
        </p:spPr>
        <p:txBody>
          <a:bodyPr wrap="none" rtlCol="0">
            <a:spAutoFit/>
          </a:bodyPr>
          <a:p>
            <a:r>
              <a:rPr lang="zh-CN" altLang="en-US" sz="2400">
                <a:latin typeface="微软雅黑" panose="020B0503020204020204" pitchFamily="34" charset="-122"/>
                <a:ea typeface="微软雅黑" panose="020B0503020204020204" pitchFamily="34" charset="-122"/>
              </a:rPr>
              <a:t>北</a:t>
            </a:r>
            <a:endParaRPr lang="zh-CN" altLang="en-US" sz="2400">
              <a:latin typeface="微软雅黑" panose="020B0503020204020204" pitchFamily="34" charset="-122"/>
              <a:ea typeface="微软雅黑" panose="020B0503020204020204" pitchFamily="34" charset="-122"/>
            </a:endParaRPr>
          </a:p>
        </p:txBody>
      </p:sp>
      <p:grpSp>
        <p:nvGrpSpPr>
          <p:cNvPr id="23" name="组合 22"/>
          <p:cNvGrpSpPr/>
          <p:nvPr/>
        </p:nvGrpSpPr>
        <p:grpSpPr>
          <a:xfrm>
            <a:off x="8183880" y="4751705"/>
            <a:ext cx="539750" cy="131445"/>
            <a:chOff x="14558" y="7197"/>
            <a:chExt cx="850" cy="207"/>
          </a:xfrm>
        </p:grpSpPr>
        <p:cxnSp>
          <p:nvCxnSpPr>
            <p:cNvPr id="20" name="直接连接符 19"/>
            <p:cNvCxnSpPr/>
            <p:nvPr/>
          </p:nvCxnSpPr>
          <p:spPr>
            <a:xfrm>
              <a:off x="14558" y="7384"/>
              <a:ext cx="85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4578" y="7202"/>
              <a:ext cx="0" cy="2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5391" y="7197"/>
              <a:ext cx="0" cy="2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4" name="文本框 23"/>
          <p:cNvSpPr txBox="1"/>
          <p:nvPr/>
        </p:nvSpPr>
        <p:spPr>
          <a:xfrm>
            <a:off x="8041005" y="4294505"/>
            <a:ext cx="82550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25m</a:t>
            </a:r>
            <a:endParaRPr lang="en-US" altLang="zh-CN" sz="2400">
              <a:latin typeface="微软雅黑" panose="020B0503020204020204" pitchFamily="34" charset="-122"/>
              <a:ea typeface="微软雅黑" panose="020B0503020204020204" pitchFamily="34" charset="-122"/>
            </a:endParaRPr>
          </a:p>
        </p:txBody>
      </p:sp>
      <p:grpSp>
        <p:nvGrpSpPr>
          <p:cNvPr id="25" name="组合 24"/>
          <p:cNvGrpSpPr/>
          <p:nvPr/>
        </p:nvGrpSpPr>
        <p:grpSpPr>
          <a:xfrm rot="5400000">
            <a:off x="7174865" y="3971290"/>
            <a:ext cx="516255" cy="131445"/>
            <a:chOff x="14578" y="7197"/>
            <a:chExt cx="813" cy="207"/>
          </a:xfrm>
        </p:grpSpPr>
        <p:cxnSp>
          <p:nvCxnSpPr>
            <p:cNvPr id="27" name="直接连接符 26"/>
            <p:cNvCxnSpPr/>
            <p:nvPr/>
          </p:nvCxnSpPr>
          <p:spPr>
            <a:xfrm>
              <a:off x="14578" y="7202"/>
              <a:ext cx="0" cy="2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15391" y="7197"/>
              <a:ext cx="0" cy="2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0" name="圆角矩形 29"/>
          <p:cNvSpPr/>
          <p:nvPr/>
        </p:nvSpPr>
        <p:spPr>
          <a:xfrm>
            <a:off x="1572895" y="1149350"/>
            <a:ext cx="664210" cy="408940"/>
          </a:xfrm>
          <a:prstGeom prst="roundRect">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圆角矩形 31"/>
          <p:cNvSpPr/>
          <p:nvPr/>
        </p:nvSpPr>
        <p:spPr>
          <a:xfrm>
            <a:off x="3147695" y="1123315"/>
            <a:ext cx="664210" cy="408940"/>
          </a:xfrm>
          <a:prstGeom prst="roundRect">
            <a:avLst/>
          </a:prstGeom>
          <a:noFill/>
          <a:ln w="349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椭圆 39"/>
          <p:cNvSpPr/>
          <p:nvPr/>
        </p:nvSpPr>
        <p:spPr>
          <a:xfrm>
            <a:off x="7306945" y="4256405"/>
            <a:ext cx="144000" cy="144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文本框 32"/>
          <p:cNvSpPr txBox="1"/>
          <p:nvPr/>
        </p:nvSpPr>
        <p:spPr>
          <a:xfrm>
            <a:off x="6578600" y="3903980"/>
            <a:ext cx="792480" cy="460375"/>
          </a:xfrm>
          <a:prstGeom prst="rect">
            <a:avLst/>
          </a:prstGeom>
          <a:noFill/>
        </p:spPr>
        <p:txBody>
          <a:bodyPr wrap="none" rtlCol="0">
            <a:spAutoFit/>
          </a:bodyPr>
          <a:p>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路口</a:t>
            </a:r>
            <a:endPar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34" name="直接连接符 33"/>
          <p:cNvCxnSpPr/>
          <p:nvPr/>
        </p:nvCxnSpPr>
        <p:spPr>
          <a:xfrm>
            <a:off x="6497320" y="4311650"/>
            <a:ext cx="1764000" cy="0"/>
          </a:xfrm>
          <a:prstGeom prst="line">
            <a:avLst/>
          </a:prstGeom>
          <a:ln w="3492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7371080" y="3529330"/>
            <a:ext cx="0" cy="1620000"/>
          </a:xfrm>
          <a:prstGeom prst="line">
            <a:avLst/>
          </a:prstGeom>
          <a:ln w="3492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sp>
        <p:nvSpPr>
          <p:cNvPr id="36" name="圆角矩形 35"/>
          <p:cNvSpPr/>
          <p:nvPr/>
        </p:nvSpPr>
        <p:spPr>
          <a:xfrm>
            <a:off x="5593715" y="1140460"/>
            <a:ext cx="1713230" cy="408940"/>
          </a:xfrm>
          <a:prstGeom prst="roundRect">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圆角矩形 36"/>
          <p:cNvSpPr/>
          <p:nvPr/>
        </p:nvSpPr>
        <p:spPr>
          <a:xfrm>
            <a:off x="7620635" y="1148715"/>
            <a:ext cx="842645" cy="408940"/>
          </a:xfrm>
          <a:prstGeom prst="roundRect">
            <a:avLst/>
          </a:prstGeom>
          <a:noFill/>
          <a:ln w="349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48" name="直接连接符 47"/>
          <p:cNvCxnSpPr/>
          <p:nvPr/>
        </p:nvCxnSpPr>
        <p:spPr>
          <a:xfrm flipH="1">
            <a:off x="6308725" y="4326255"/>
            <a:ext cx="1073150" cy="181483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弧形 48"/>
          <p:cNvSpPr/>
          <p:nvPr/>
        </p:nvSpPr>
        <p:spPr>
          <a:xfrm rot="8940000">
            <a:off x="7123430" y="4469765"/>
            <a:ext cx="408940" cy="358140"/>
          </a:xfrm>
          <a:prstGeom prst="arc">
            <a:avLst>
              <a:gd name="adj1" fmla="val 17709234"/>
              <a:gd name="adj2" fmla="val 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50" name="文本框 49"/>
          <p:cNvSpPr txBox="1"/>
          <p:nvPr/>
        </p:nvSpPr>
        <p:spPr>
          <a:xfrm rot="20700000">
            <a:off x="6806565" y="4971415"/>
            <a:ext cx="664210" cy="460375"/>
          </a:xfrm>
          <a:prstGeom prst="rect">
            <a:avLst/>
          </a:prstGeom>
          <a:noFill/>
        </p:spPr>
        <p:txBody>
          <a:bodyPr wrap="none" rtlCol="0"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51" name="组合 50"/>
          <p:cNvGrpSpPr/>
          <p:nvPr/>
        </p:nvGrpSpPr>
        <p:grpSpPr>
          <a:xfrm>
            <a:off x="6331585" y="4736465"/>
            <a:ext cx="649605" cy="1422400"/>
            <a:chOff x="9971" y="7459"/>
            <a:chExt cx="1023" cy="2240"/>
          </a:xfrm>
        </p:grpSpPr>
        <p:grpSp>
          <p:nvGrpSpPr>
            <p:cNvPr id="39" name="组合 38"/>
            <p:cNvGrpSpPr/>
            <p:nvPr/>
          </p:nvGrpSpPr>
          <p:grpSpPr>
            <a:xfrm rot="7260000">
              <a:off x="10485" y="7762"/>
              <a:ext cx="813" cy="207"/>
              <a:chOff x="14578" y="7197"/>
              <a:chExt cx="813" cy="207"/>
            </a:xfrm>
          </p:grpSpPr>
          <p:cxnSp>
            <p:nvCxnSpPr>
              <p:cNvPr id="41" name="直接连接符 40"/>
              <p:cNvCxnSpPr/>
              <p:nvPr/>
            </p:nvCxnSpPr>
            <p:spPr>
              <a:xfrm>
                <a:off x="14578" y="7202"/>
                <a:ext cx="0" cy="2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15391" y="7197"/>
                <a:ext cx="0" cy="2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3" name="组合 42"/>
            <p:cNvGrpSpPr/>
            <p:nvPr/>
          </p:nvGrpSpPr>
          <p:grpSpPr>
            <a:xfrm rot="7260000">
              <a:off x="9668" y="9190"/>
              <a:ext cx="813" cy="207"/>
              <a:chOff x="14578" y="7197"/>
              <a:chExt cx="813" cy="207"/>
            </a:xfrm>
          </p:grpSpPr>
          <p:cxnSp>
            <p:nvCxnSpPr>
              <p:cNvPr id="44" name="直接连接符 43"/>
              <p:cNvCxnSpPr/>
              <p:nvPr/>
            </p:nvCxnSpPr>
            <p:spPr>
              <a:xfrm>
                <a:off x="14578" y="7202"/>
                <a:ext cx="0" cy="2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15391" y="7197"/>
                <a:ext cx="0" cy="2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46" name="椭圆 45"/>
          <p:cNvSpPr/>
          <p:nvPr/>
        </p:nvSpPr>
        <p:spPr>
          <a:xfrm>
            <a:off x="6223635" y="6077585"/>
            <a:ext cx="144000" cy="144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7" name="文本框 46"/>
          <p:cNvSpPr txBox="1"/>
          <p:nvPr/>
        </p:nvSpPr>
        <p:spPr>
          <a:xfrm>
            <a:off x="5265420" y="5892800"/>
            <a:ext cx="792480" cy="460375"/>
          </a:xfrm>
          <a:prstGeom prst="rect">
            <a:avLst/>
          </a:prstGeom>
          <a:noFill/>
        </p:spPr>
        <p:txBody>
          <a:bodyPr wrap="none" rtlCol="0">
            <a:spAutoFit/>
          </a:bodyPr>
          <a:p>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公园</a:t>
            </a:r>
            <a:endPar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2" name="文本框 51"/>
          <p:cNvSpPr txBox="1"/>
          <p:nvPr/>
        </p:nvSpPr>
        <p:spPr>
          <a:xfrm>
            <a:off x="1534795" y="1097915"/>
            <a:ext cx="8223885" cy="46037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正南方向</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走</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50</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到路口，再向南偏西约</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走</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100m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到公园。</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3" name="组合 52"/>
          <p:cNvGrpSpPr/>
          <p:nvPr/>
        </p:nvGrpSpPr>
        <p:grpSpPr>
          <a:xfrm>
            <a:off x="1028065" y="1951355"/>
            <a:ext cx="2252980" cy="746760"/>
            <a:chOff x="3109" y="3735"/>
            <a:chExt cx="3548" cy="1176"/>
          </a:xfrm>
        </p:grpSpPr>
        <p:sp>
          <p:nvSpPr>
            <p:cNvPr id="54" name="Freeform 11"/>
            <p:cNvSpPr/>
            <p:nvPr/>
          </p:nvSpPr>
          <p:spPr>
            <a:xfrm>
              <a:off x="3109" y="3735"/>
              <a:ext cx="3548" cy="1176"/>
            </a:xfrm>
            <a:custGeom>
              <a:avLst/>
              <a:gdLst>
                <a:gd name="connsiteX0" fmla="*/ 0 w 2438400"/>
                <a:gd name="connsiteY0" fmla="*/ 361252 h 2167466"/>
                <a:gd name="connsiteX1" fmla="*/ 361252 w 2438400"/>
                <a:gd name="connsiteY1" fmla="*/ 0 h 2167466"/>
                <a:gd name="connsiteX2" fmla="*/ 2077148 w 2438400"/>
                <a:gd name="connsiteY2" fmla="*/ 0 h 2167466"/>
                <a:gd name="connsiteX3" fmla="*/ 2438400 w 2438400"/>
                <a:gd name="connsiteY3" fmla="*/ 361252 h 2167466"/>
                <a:gd name="connsiteX4" fmla="*/ 2438400 w 2438400"/>
                <a:gd name="connsiteY4" fmla="*/ 1806214 h 2167466"/>
                <a:gd name="connsiteX5" fmla="*/ 2077148 w 2438400"/>
                <a:gd name="connsiteY5" fmla="*/ 2167466 h 2167466"/>
                <a:gd name="connsiteX6" fmla="*/ 361252 w 2438400"/>
                <a:gd name="connsiteY6" fmla="*/ 2167466 h 2167466"/>
                <a:gd name="connsiteX7" fmla="*/ 0 w 2438400"/>
                <a:gd name="connsiteY7" fmla="*/ 1806214 h 2167466"/>
                <a:gd name="connsiteX8" fmla="*/ 0 w 2438400"/>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38400" h="2167466">
                  <a:moveTo>
                    <a:pt x="0" y="361252"/>
                  </a:moveTo>
                  <a:cubicBezTo>
                    <a:pt x="0" y="161738"/>
                    <a:pt x="161738" y="0"/>
                    <a:pt x="361252" y="0"/>
                  </a:cubicBezTo>
                  <a:lnTo>
                    <a:pt x="2077148" y="0"/>
                  </a:lnTo>
                  <a:cubicBezTo>
                    <a:pt x="2276662" y="0"/>
                    <a:pt x="2438400" y="161738"/>
                    <a:pt x="2438400" y="361252"/>
                  </a:cubicBezTo>
                  <a:lnTo>
                    <a:pt x="2438400" y="1806214"/>
                  </a:lnTo>
                  <a:cubicBezTo>
                    <a:pt x="2438400" y="2005728"/>
                    <a:pt x="2276662" y="2167466"/>
                    <a:pt x="2077148" y="2167466"/>
                  </a:cubicBezTo>
                  <a:lnTo>
                    <a:pt x="361252" y="2167466"/>
                  </a:lnTo>
                  <a:cubicBezTo>
                    <a:pt x="161738" y="2167466"/>
                    <a:pt x="0" y="2005728"/>
                    <a:pt x="0" y="1806214"/>
                  </a:cubicBezTo>
                  <a:lnTo>
                    <a:pt x="0" y="361252"/>
                  </a:lnTo>
                  <a:close/>
                </a:path>
              </a:pathLst>
            </a:custGeom>
            <a:ln>
              <a:noFill/>
            </a:ln>
            <a:effectLst>
              <a:outerShdw blurRad="50800" dist="38100" dir="8100000" algn="tr"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38217" tIns="338217" rIns="338217" bIns="338217" numCol="1" spcCol="1270" anchor="ctr" anchorCtr="0">
              <a:noAutofit/>
            </a:bodyPr>
            <a:p>
              <a:pPr lvl="0" algn="ctr" defTabSz="2711450">
                <a:lnSpc>
                  <a:spcPct val="90000"/>
                </a:lnSpc>
                <a:spcBef>
                  <a:spcPct val="0"/>
                </a:spcBef>
                <a:spcAft>
                  <a:spcPct val="35000"/>
                </a:spcAft>
              </a:pPr>
              <a:endParaRPr lang="en-GB" sz="6100" kern="1200">
                <a:cs typeface="+mn-ea"/>
                <a:sym typeface="+mn-lt"/>
              </a:endParaRPr>
            </a:p>
          </p:txBody>
        </p:sp>
        <p:sp>
          <p:nvSpPr>
            <p:cNvPr id="55" name="文本框 54"/>
            <p:cNvSpPr txBox="1"/>
            <p:nvPr/>
          </p:nvSpPr>
          <p:spPr>
            <a:xfrm>
              <a:off x="3279" y="3963"/>
              <a:ext cx="3168"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楷体" panose="02010609060101010101" charset="-122"/>
                  <a:sym typeface="+mn-ea"/>
                </a:rPr>
                <a:t>确定出发位置</a:t>
              </a:r>
              <a:endParaRPr lang="zh-CN" altLang="en-US" sz="2400" dirty="0">
                <a:solidFill>
                  <a:schemeClr val="tx1"/>
                </a:solidFill>
                <a:latin typeface="微软雅黑" panose="020B0503020204020204" pitchFamily="34" charset="-122"/>
                <a:ea typeface="微软雅黑" panose="020B0503020204020204" pitchFamily="34" charset="-122"/>
                <a:cs typeface="楷体" panose="02010609060101010101" charset="-122"/>
                <a:sym typeface="+mn-ea"/>
              </a:endParaRPr>
            </a:p>
          </p:txBody>
        </p:sp>
      </p:grpSp>
      <p:grpSp>
        <p:nvGrpSpPr>
          <p:cNvPr id="56" name="组合 55"/>
          <p:cNvGrpSpPr/>
          <p:nvPr/>
        </p:nvGrpSpPr>
        <p:grpSpPr>
          <a:xfrm>
            <a:off x="1015365" y="2890520"/>
            <a:ext cx="2252980" cy="746760"/>
            <a:chOff x="2989" y="5046"/>
            <a:chExt cx="3548" cy="1176"/>
          </a:xfrm>
        </p:grpSpPr>
        <p:sp>
          <p:nvSpPr>
            <p:cNvPr id="57" name="Freeform 9"/>
            <p:cNvSpPr/>
            <p:nvPr/>
          </p:nvSpPr>
          <p:spPr>
            <a:xfrm>
              <a:off x="2989" y="5046"/>
              <a:ext cx="3548" cy="1176"/>
            </a:xfrm>
            <a:custGeom>
              <a:avLst/>
              <a:gdLst>
                <a:gd name="connsiteX0" fmla="*/ 0 w 2438400"/>
                <a:gd name="connsiteY0" fmla="*/ 361252 h 2167466"/>
                <a:gd name="connsiteX1" fmla="*/ 361252 w 2438400"/>
                <a:gd name="connsiteY1" fmla="*/ 0 h 2167466"/>
                <a:gd name="connsiteX2" fmla="*/ 2077148 w 2438400"/>
                <a:gd name="connsiteY2" fmla="*/ 0 h 2167466"/>
                <a:gd name="connsiteX3" fmla="*/ 2438400 w 2438400"/>
                <a:gd name="connsiteY3" fmla="*/ 361252 h 2167466"/>
                <a:gd name="connsiteX4" fmla="*/ 2438400 w 2438400"/>
                <a:gd name="connsiteY4" fmla="*/ 1806214 h 2167466"/>
                <a:gd name="connsiteX5" fmla="*/ 2077148 w 2438400"/>
                <a:gd name="connsiteY5" fmla="*/ 2167466 h 2167466"/>
                <a:gd name="connsiteX6" fmla="*/ 361252 w 2438400"/>
                <a:gd name="connsiteY6" fmla="*/ 2167466 h 2167466"/>
                <a:gd name="connsiteX7" fmla="*/ 0 w 2438400"/>
                <a:gd name="connsiteY7" fmla="*/ 1806214 h 2167466"/>
                <a:gd name="connsiteX8" fmla="*/ 0 w 2438400"/>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38400" h="2167466">
                  <a:moveTo>
                    <a:pt x="0" y="361252"/>
                  </a:moveTo>
                  <a:cubicBezTo>
                    <a:pt x="0" y="161738"/>
                    <a:pt x="161738" y="0"/>
                    <a:pt x="361252" y="0"/>
                  </a:cubicBezTo>
                  <a:lnTo>
                    <a:pt x="2077148" y="0"/>
                  </a:lnTo>
                  <a:cubicBezTo>
                    <a:pt x="2276662" y="0"/>
                    <a:pt x="2438400" y="161738"/>
                    <a:pt x="2438400" y="361252"/>
                  </a:cubicBezTo>
                  <a:lnTo>
                    <a:pt x="2438400" y="1806214"/>
                  </a:lnTo>
                  <a:cubicBezTo>
                    <a:pt x="2438400" y="2005728"/>
                    <a:pt x="2276662" y="2167466"/>
                    <a:pt x="2077148" y="2167466"/>
                  </a:cubicBezTo>
                  <a:lnTo>
                    <a:pt x="361252" y="2167466"/>
                  </a:lnTo>
                  <a:cubicBezTo>
                    <a:pt x="161738" y="2167466"/>
                    <a:pt x="0" y="2005728"/>
                    <a:pt x="0" y="1806214"/>
                  </a:cubicBezTo>
                  <a:lnTo>
                    <a:pt x="0" y="361252"/>
                  </a:lnTo>
                  <a:close/>
                </a:path>
              </a:pathLst>
            </a:custGeom>
            <a:solidFill>
              <a:schemeClr val="accent4"/>
            </a:solidFill>
            <a:ln>
              <a:noFill/>
            </a:ln>
            <a:effectLst>
              <a:outerShdw blurRad="50800" dist="38100" dir="8100000" algn="tr"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38217" tIns="338217" rIns="338217" bIns="338217" numCol="1" spcCol="1270" anchor="ctr" anchorCtr="0">
              <a:noAutofit/>
            </a:bodyPr>
            <a:p>
              <a:pPr lvl="0" algn="ctr" defTabSz="2711450">
                <a:lnSpc>
                  <a:spcPct val="90000"/>
                </a:lnSpc>
                <a:spcBef>
                  <a:spcPct val="0"/>
                </a:spcBef>
                <a:spcAft>
                  <a:spcPct val="35000"/>
                </a:spcAft>
              </a:pPr>
              <a:endParaRPr lang="en-GB" sz="6100" kern="1200">
                <a:cs typeface="+mn-ea"/>
                <a:sym typeface="+mn-lt"/>
              </a:endParaRPr>
            </a:p>
          </p:txBody>
        </p:sp>
        <p:sp>
          <p:nvSpPr>
            <p:cNvPr id="58" name="文本框 57"/>
            <p:cNvSpPr txBox="1"/>
            <p:nvPr/>
          </p:nvSpPr>
          <p:spPr>
            <a:xfrm>
              <a:off x="3378" y="5271"/>
              <a:ext cx="2688"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楷体" panose="02010609060101010101" charset="-122"/>
                  <a:sym typeface="+mn-ea"/>
                </a:rPr>
                <a:t>规定北方向</a:t>
              </a:r>
              <a:endParaRPr lang="zh-CN" altLang="en-US" sz="2400" dirty="0">
                <a:solidFill>
                  <a:schemeClr val="tx1"/>
                </a:solidFill>
                <a:latin typeface="微软雅黑" panose="020B0503020204020204" pitchFamily="34" charset="-122"/>
                <a:ea typeface="微软雅黑" panose="020B0503020204020204" pitchFamily="34" charset="-122"/>
                <a:cs typeface="楷体" panose="02010609060101010101" charset="-122"/>
                <a:sym typeface="+mn-ea"/>
              </a:endParaRPr>
            </a:p>
          </p:txBody>
        </p:sp>
      </p:grpSp>
      <p:grpSp>
        <p:nvGrpSpPr>
          <p:cNvPr id="59" name="组合 58"/>
          <p:cNvGrpSpPr/>
          <p:nvPr/>
        </p:nvGrpSpPr>
        <p:grpSpPr>
          <a:xfrm>
            <a:off x="1015365" y="3841115"/>
            <a:ext cx="2252980" cy="746760"/>
            <a:chOff x="3129" y="6856"/>
            <a:chExt cx="3548" cy="1176"/>
          </a:xfrm>
        </p:grpSpPr>
        <p:sp>
          <p:nvSpPr>
            <p:cNvPr id="60" name="Freeform 8"/>
            <p:cNvSpPr/>
            <p:nvPr/>
          </p:nvSpPr>
          <p:spPr>
            <a:xfrm>
              <a:off x="3129" y="6856"/>
              <a:ext cx="3548" cy="1176"/>
            </a:xfrm>
            <a:custGeom>
              <a:avLst/>
              <a:gdLst>
                <a:gd name="connsiteX0" fmla="*/ 0 w 2438400"/>
                <a:gd name="connsiteY0" fmla="*/ 361252 h 2167466"/>
                <a:gd name="connsiteX1" fmla="*/ 361252 w 2438400"/>
                <a:gd name="connsiteY1" fmla="*/ 0 h 2167466"/>
                <a:gd name="connsiteX2" fmla="*/ 2077148 w 2438400"/>
                <a:gd name="connsiteY2" fmla="*/ 0 h 2167466"/>
                <a:gd name="connsiteX3" fmla="*/ 2438400 w 2438400"/>
                <a:gd name="connsiteY3" fmla="*/ 361252 h 2167466"/>
                <a:gd name="connsiteX4" fmla="*/ 2438400 w 2438400"/>
                <a:gd name="connsiteY4" fmla="*/ 1806214 h 2167466"/>
                <a:gd name="connsiteX5" fmla="*/ 2077148 w 2438400"/>
                <a:gd name="connsiteY5" fmla="*/ 2167466 h 2167466"/>
                <a:gd name="connsiteX6" fmla="*/ 361252 w 2438400"/>
                <a:gd name="connsiteY6" fmla="*/ 2167466 h 2167466"/>
                <a:gd name="connsiteX7" fmla="*/ 0 w 2438400"/>
                <a:gd name="connsiteY7" fmla="*/ 1806214 h 2167466"/>
                <a:gd name="connsiteX8" fmla="*/ 0 w 2438400"/>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38400" h="2167466">
                  <a:moveTo>
                    <a:pt x="0" y="361252"/>
                  </a:moveTo>
                  <a:cubicBezTo>
                    <a:pt x="0" y="161738"/>
                    <a:pt x="161738" y="0"/>
                    <a:pt x="361252" y="0"/>
                  </a:cubicBezTo>
                  <a:lnTo>
                    <a:pt x="2077148" y="0"/>
                  </a:lnTo>
                  <a:cubicBezTo>
                    <a:pt x="2276662" y="0"/>
                    <a:pt x="2438400" y="161738"/>
                    <a:pt x="2438400" y="361252"/>
                  </a:cubicBezTo>
                  <a:lnTo>
                    <a:pt x="2438400" y="1806214"/>
                  </a:lnTo>
                  <a:cubicBezTo>
                    <a:pt x="2438400" y="2005728"/>
                    <a:pt x="2276662" y="2167466"/>
                    <a:pt x="2077148" y="2167466"/>
                  </a:cubicBezTo>
                  <a:lnTo>
                    <a:pt x="361252" y="2167466"/>
                  </a:lnTo>
                  <a:cubicBezTo>
                    <a:pt x="161738" y="2167466"/>
                    <a:pt x="0" y="2005728"/>
                    <a:pt x="0" y="1806214"/>
                  </a:cubicBezTo>
                  <a:lnTo>
                    <a:pt x="0" y="361252"/>
                  </a:lnTo>
                  <a:close/>
                </a:path>
              </a:pathLst>
            </a:custGeom>
            <a:solidFill>
              <a:schemeClr val="accent2"/>
            </a:solidFill>
            <a:ln>
              <a:noFill/>
            </a:ln>
            <a:effectLst>
              <a:outerShdw blurRad="50800" dist="38100" dir="8100000" algn="tr"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38217" tIns="338217" rIns="338217" bIns="338217" numCol="1" spcCol="1270" anchor="ctr" anchorCtr="0">
              <a:noAutofit/>
            </a:bodyPr>
            <a:p>
              <a:pPr lvl="0" algn="ctr" defTabSz="2711450">
                <a:lnSpc>
                  <a:spcPct val="90000"/>
                </a:lnSpc>
                <a:spcBef>
                  <a:spcPct val="0"/>
                </a:spcBef>
                <a:spcAft>
                  <a:spcPct val="35000"/>
                </a:spcAft>
              </a:pPr>
              <a:endParaRPr lang="en-GB" sz="6100" kern="1200">
                <a:cs typeface="+mn-ea"/>
                <a:sym typeface="+mn-lt"/>
              </a:endParaRPr>
            </a:p>
          </p:txBody>
        </p:sp>
        <p:sp>
          <p:nvSpPr>
            <p:cNvPr id="61" name="文本框 60"/>
            <p:cNvSpPr txBox="1"/>
            <p:nvPr/>
          </p:nvSpPr>
          <p:spPr>
            <a:xfrm>
              <a:off x="3197" y="7082"/>
              <a:ext cx="3168"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楷体" panose="02010609060101010101" charset="-122"/>
                  <a:sym typeface="+mn-ea"/>
                </a:rPr>
                <a:t>确定图上距离</a:t>
              </a:r>
              <a:endParaRPr lang="zh-CN" altLang="en-US" sz="2400" dirty="0">
                <a:solidFill>
                  <a:schemeClr val="tx1"/>
                </a:solidFill>
                <a:latin typeface="微软雅黑" panose="020B0503020204020204" pitchFamily="34" charset="-122"/>
                <a:ea typeface="微软雅黑" panose="020B0503020204020204" pitchFamily="34" charset="-122"/>
                <a:cs typeface="楷体" panose="02010609060101010101" charset="-122"/>
                <a:sym typeface="+mn-ea"/>
              </a:endParaRPr>
            </a:p>
          </p:txBody>
        </p:sp>
      </p:grpSp>
      <p:grpSp>
        <p:nvGrpSpPr>
          <p:cNvPr id="62" name="组合 61"/>
          <p:cNvGrpSpPr/>
          <p:nvPr/>
        </p:nvGrpSpPr>
        <p:grpSpPr>
          <a:xfrm>
            <a:off x="989330" y="4791710"/>
            <a:ext cx="2252980" cy="746760"/>
            <a:chOff x="3009" y="8129"/>
            <a:chExt cx="3548" cy="1176"/>
          </a:xfrm>
        </p:grpSpPr>
        <p:sp>
          <p:nvSpPr>
            <p:cNvPr id="63" name="Freeform 10"/>
            <p:cNvSpPr/>
            <p:nvPr/>
          </p:nvSpPr>
          <p:spPr>
            <a:xfrm>
              <a:off x="3009" y="8129"/>
              <a:ext cx="3548" cy="1176"/>
            </a:xfrm>
            <a:custGeom>
              <a:avLst/>
              <a:gdLst>
                <a:gd name="connsiteX0" fmla="*/ 0 w 2438400"/>
                <a:gd name="connsiteY0" fmla="*/ 361252 h 2167466"/>
                <a:gd name="connsiteX1" fmla="*/ 361252 w 2438400"/>
                <a:gd name="connsiteY1" fmla="*/ 0 h 2167466"/>
                <a:gd name="connsiteX2" fmla="*/ 2077148 w 2438400"/>
                <a:gd name="connsiteY2" fmla="*/ 0 h 2167466"/>
                <a:gd name="connsiteX3" fmla="*/ 2438400 w 2438400"/>
                <a:gd name="connsiteY3" fmla="*/ 361252 h 2167466"/>
                <a:gd name="connsiteX4" fmla="*/ 2438400 w 2438400"/>
                <a:gd name="connsiteY4" fmla="*/ 1806214 h 2167466"/>
                <a:gd name="connsiteX5" fmla="*/ 2077148 w 2438400"/>
                <a:gd name="connsiteY5" fmla="*/ 2167466 h 2167466"/>
                <a:gd name="connsiteX6" fmla="*/ 361252 w 2438400"/>
                <a:gd name="connsiteY6" fmla="*/ 2167466 h 2167466"/>
                <a:gd name="connsiteX7" fmla="*/ 0 w 2438400"/>
                <a:gd name="connsiteY7" fmla="*/ 1806214 h 2167466"/>
                <a:gd name="connsiteX8" fmla="*/ 0 w 2438400"/>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38400" h="2167466">
                  <a:moveTo>
                    <a:pt x="0" y="361252"/>
                  </a:moveTo>
                  <a:cubicBezTo>
                    <a:pt x="0" y="161738"/>
                    <a:pt x="161738" y="0"/>
                    <a:pt x="361252" y="0"/>
                  </a:cubicBezTo>
                  <a:lnTo>
                    <a:pt x="2077148" y="0"/>
                  </a:lnTo>
                  <a:cubicBezTo>
                    <a:pt x="2276662" y="0"/>
                    <a:pt x="2438400" y="161738"/>
                    <a:pt x="2438400" y="361252"/>
                  </a:cubicBezTo>
                  <a:lnTo>
                    <a:pt x="2438400" y="1806214"/>
                  </a:lnTo>
                  <a:cubicBezTo>
                    <a:pt x="2438400" y="2005728"/>
                    <a:pt x="2276662" y="2167466"/>
                    <a:pt x="2077148" y="2167466"/>
                  </a:cubicBezTo>
                  <a:lnTo>
                    <a:pt x="361252" y="2167466"/>
                  </a:lnTo>
                  <a:cubicBezTo>
                    <a:pt x="161738" y="2167466"/>
                    <a:pt x="0" y="2005728"/>
                    <a:pt x="0" y="1806214"/>
                  </a:cubicBezTo>
                  <a:lnTo>
                    <a:pt x="0" y="361252"/>
                  </a:lnTo>
                  <a:close/>
                </a:path>
              </a:pathLst>
            </a:custGeom>
            <a:solidFill>
              <a:schemeClr val="accent5"/>
            </a:solidFill>
            <a:ln>
              <a:noFill/>
            </a:ln>
            <a:effectLst>
              <a:outerShdw blurRad="50800" dist="38100" dir="8100000" algn="tr"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38217" tIns="338217" rIns="338217" bIns="338217" numCol="1" spcCol="1270" anchor="ctr" anchorCtr="0">
              <a:noAutofit/>
            </a:bodyPr>
            <a:p>
              <a:pPr lvl="0" algn="ctr" defTabSz="2711450">
                <a:lnSpc>
                  <a:spcPct val="90000"/>
                </a:lnSpc>
                <a:spcBef>
                  <a:spcPct val="0"/>
                </a:spcBef>
                <a:spcAft>
                  <a:spcPct val="35000"/>
                </a:spcAft>
              </a:pPr>
              <a:endParaRPr lang="en-GB" sz="6100" kern="1200">
                <a:cs typeface="+mn-ea"/>
                <a:sym typeface="+mn-lt"/>
              </a:endParaRPr>
            </a:p>
          </p:txBody>
        </p:sp>
        <p:sp>
          <p:nvSpPr>
            <p:cNvPr id="64" name="文本框 63"/>
            <p:cNvSpPr txBox="1"/>
            <p:nvPr/>
          </p:nvSpPr>
          <p:spPr>
            <a:xfrm>
              <a:off x="3559" y="8310"/>
              <a:ext cx="2208"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楷体" panose="02010609060101010101" charset="-122"/>
                  <a:sym typeface="+mn-ea"/>
                </a:rPr>
                <a:t>确定位置</a:t>
              </a:r>
              <a:endParaRPr lang="zh-CN" altLang="en-US" sz="2400" dirty="0">
                <a:solidFill>
                  <a:schemeClr val="tx1"/>
                </a:solidFill>
                <a:latin typeface="微软雅黑" panose="020B0503020204020204" pitchFamily="34" charset="-122"/>
                <a:ea typeface="微软雅黑" panose="020B0503020204020204" pitchFamily="34" charset="-122"/>
                <a:cs typeface="楷体" panose="02010609060101010101"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500" fill="hold"/>
                                        <p:tgtEl>
                                          <p:spTgt spid="32"/>
                                        </p:tgtEl>
                                        <p:attrNameLst>
                                          <p:attrName>ppt_w</p:attrName>
                                        </p:attrNameLst>
                                      </p:cBhvr>
                                      <p:tavLst>
                                        <p:tav tm="0">
                                          <p:val>
                                            <p:fltVal val="0"/>
                                          </p:val>
                                        </p:tav>
                                        <p:tav tm="100000">
                                          <p:val>
                                            <p:strVal val="#ppt_w"/>
                                          </p:val>
                                        </p:tav>
                                      </p:tavLst>
                                    </p:anim>
                                    <p:anim calcmode="lin" valueType="num">
                                      <p:cBhvr>
                                        <p:cTn id="14" dur="500" fill="hold"/>
                                        <p:tgtEl>
                                          <p:spTgt spid="32"/>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up)">
                                      <p:cBhvr>
                                        <p:cTn id="19" dur="500"/>
                                        <p:tgtEl>
                                          <p:spTgt spid="25"/>
                                        </p:tgtEl>
                                      </p:cBhvr>
                                    </p:animEffect>
                                  </p:childTnLst>
                                </p:cTn>
                              </p:par>
                            </p:childTnLst>
                          </p:cTn>
                        </p:par>
                      </p:childTnLst>
                    </p:cTn>
                  </p:par>
                  <p:par>
                    <p:cTn id="20" fill="hold">
                      <p:stCondLst>
                        <p:cond delay="indefinite"/>
                      </p:stCondLst>
                      <p:childTnLst>
                        <p:par>
                          <p:cTn id="21" fill="hold">
                            <p:stCondLst>
                              <p:cond delay="0"/>
                            </p:stCondLst>
                            <p:childTnLst>
                              <p:par>
                                <p:cTn id="22" presetID="23" presetClass="entr" presetSubtype="16" fill="hold" grpId="0" nodeType="clickEffect">
                                  <p:stCondLst>
                                    <p:cond delay="0"/>
                                  </p:stCondLst>
                                  <p:childTnLst>
                                    <p:set>
                                      <p:cBhvr>
                                        <p:cTn id="23" dur="1" fill="hold">
                                          <p:stCondLst>
                                            <p:cond delay="0"/>
                                          </p:stCondLst>
                                        </p:cTn>
                                        <p:tgtEl>
                                          <p:spTgt spid="40"/>
                                        </p:tgtEl>
                                        <p:attrNameLst>
                                          <p:attrName>style.visibility</p:attrName>
                                        </p:attrNameLst>
                                      </p:cBhvr>
                                      <p:to>
                                        <p:strVal val="visible"/>
                                      </p:to>
                                    </p:set>
                                    <p:anim calcmode="lin" valueType="num">
                                      <p:cBhvr>
                                        <p:cTn id="24" dur="500" fill="hold"/>
                                        <p:tgtEl>
                                          <p:spTgt spid="40"/>
                                        </p:tgtEl>
                                        <p:attrNameLst>
                                          <p:attrName>ppt_w</p:attrName>
                                        </p:attrNameLst>
                                      </p:cBhvr>
                                      <p:tavLst>
                                        <p:tav tm="0">
                                          <p:val>
                                            <p:fltVal val="0"/>
                                          </p:val>
                                        </p:tav>
                                        <p:tav tm="100000">
                                          <p:val>
                                            <p:strVal val="#ppt_w"/>
                                          </p:val>
                                        </p:tav>
                                      </p:tavLst>
                                    </p:anim>
                                    <p:anim calcmode="lin" valueType="num">
                                      <p:cBhvr>
                                        <p:cTn id="25" dur="500" fill="hold"/>
                                        <p:tgtEl>
                                          <p:spTgt spid="40"/>
                                        </p:tgtEl>
                                        <p:attrNameLst>
                                          <p:attrName>ppt_h</p:attrName>
                                        </p:attrNameLst>
                                      </p:cBhvr>
                                      <p:tavLst>
                                        <p:tav tm="0">
                                          <p:val>
                                            <p:fltVal val="0"/>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33"/>
                                        </p:tgtEl>
                                        <p:attrNameLst>
                                          <p:attrName>style.visibility</p:attrName>
                                        </p:attrNameLst>
                                      </p:cBhvr>
                                      <p:to>
                                        <p:strVal val="visible"/>
                                      </p:to>
                                    </p:set>
                                    <p:anim calcmode="lin" valueType="num">
                                      <p:cBhvr additive="base">
                                        <p:cTn id="30" dur="500"/>
                                        <p:tgtEl>
                                          <p:spTgt spid="33"/>
                                        </p:tgtEl>
                                        <p:attrNameLst>
                                          <p:attrName>ppt_y</p:attrName>
                                        </p:attrNameLst>
                                      </p:cBhvr>
                                      <p:tavLst>
                                        <p:tav tm="0">
                                          <p:val>
                                            <p:strVal val="#ppt_y+#ppt_h*1.125000"/>
                                          </p:val>
                                        </p:tav>
                                        <p:tav tm="100000">
                                          <p:val>
                                            <p:strVal val="#ppt_y"/>
                                          </p:val>
                                        </p:tav>
                                      </p:tavLst>
                                    </p:anim>
                                    <p:animEffect transition="in" filter="wipe(up)">
                                      <p:cBhvr>
                                        <p:cTn id="31" dur="500"/>
                                        <p:tgtEl>
                                          <p:spTgt spid="33"/>
                                        </p:tgtEl>
                                      </p:cBhvr>
                                    </p:animEffect>
                                  </p:childTnLst>
                                </p:cTn>
                              </p:par>
                            </p:childTnLst>
                          </p:cTn>
                        </p:par>
                      </p:childTnLst>
                    </p:cTn>
                  </p:par>
                  <p:par>
                    <p:cTn id="32" fill="hold">
                      <p:stCondLst>
                        <p:cond delay="indefinite"/>
                      </p:stCondLst>
                      <p:childTnLst>
                        <p:par>
                          <p:cTn id="33" fill="hold">
                            <p:stCondLst>
                              <p:cond delay="0"/>
                            </p:stCondLst>
                            <p:childTnLst>
                              <p:par>
                                <p:cTn id="34" presetID="23" presetClass="entr" presetSubtype="16" fill="hold" grpId="0" nodeType="clickEffect">
                                  <p:stCondLst>
                                    <p:cond delay="0"/>
                                  </p:stCondLst>
                                  <p:childTnLst>
                                    <p:set>
                                      <p:cBhvr>
                                        <p:cTn id="35" dur="1" fill="hold">
                                          <p:stCondLst>
                                            <p:cond delay="0"/>
                                          </p:stCondLst>
                                        </p:cTn>
                                        <p:tgtEl>
                                          <p:spTgt spid="36"/>
                                        </p:tgtEl>
                                        <p:attrNameLst>
                                          <p:attrName>style.visibility</p:attrName>
                                        </p:attrNameLst>
                                      </p:cBhvr>
                                      <p:to>
                                        <p:strVal val="visible"/>
                                      </p:to>
                                    </p:set>
                                    <p:anim calcmode="lin" valueType="num">
                                      <p:cBhvr>
                                        <p:cTn id="36" dur="500" fill="hold"/>
                                        <p:tgtEl>
                                          <p:spTgt spid="36"/>
                                        </p:tgtEl>
                                        <p:attrNameLst>
                                          <p:attrName>ppt_w</p:attrName>
                                        </p:attrNameLst>
                                      </p:cBhvr>
                                      <p:tavLst>
                                        <p:tav tm="0">
                                          <p:val>
                                            <p:fltVal val="0"/>
                                          </p:val>
                                        </p:tav>
                                        <p:tav tm="100000">
                                          <p:val>
                                            <p:strVal val="#ppt_w"/>
                                          </p:val>
                                        </p:tav>
                                      </p:tavLst>
                                    </p:anim>
                                    <p:anim calcmode="lin" valueType="num">
                                      <p:cBhvr>
                                        <p:cTn id="37" dur="500" fill="hold"/>
                                        <p:tgtEl>
                                          <p:spTgt spid="36"/>
                                        </p:tgtEl>
                                        <p:attrNameLst>
                                          <p:attrName>ppt_h</p:attrName>
                                        </p:attrNameLst>
                                      </p:cBhvr>
                                      <p:tavLst>
                                        <p:tav tm="0">
                                          <p:val>
                                            <p:fltVal val="0"/>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23" presetClass="entr" presetSubtype="16" fill="hold" nodeType="click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p:cTn id="42" dur="500" fill="hold"/>
                                        <p:tgtEl>
                                          <p:spTgt spid="34"/>
                                        </p:tgtEl>
                                        <p:attrNameLst>
                                          <p:attrName>ppt_w</p:attrName>
                                        </p:attrNameLst>
                                      </p:cBhvr>
                                      <p:tavLst>
                                        <p:tav tm="0">
                                          <p:val>
                                            <p:fltVal val="0"/>
                                          </p:val>
                                        </p:tav>
                                        <p:tav tm="100000">
                                          <p:val>
                                            <p:strVal val="#ppt_w"/>
                                          </p:val>
                                        </p:tav>
                                      </p:tavLst>
                                    </p:anim>
                                    <p:anim calcmode="lin" valueType="num">
                                      <p:cBhvr>
                                        <p:cTn id="43" dur="500" fill="hold"/>
                                        <p:tgtEl>
                                          <p:spTgt spid="34"/>
                                        </p:tgtEl>
                                        <p:attrNameLst>
                                          <p:attrName>ppt_h</p:attrName>
                                        </p:attrNameLst>
                                      </p:cBhvr>
                                      <p:tavLst>
                                        <p:tav tm="0">
                                          <p:val>
                                            <p:fltVal val="0"/>
                                          </p:val>
                                        </p:tav>
                                        <p:tav tm="100000">
                                          <p:val>
                                            <p:strVal val="#ppt_h"/>
                                          </p:val>
                                        </p:tav>
                                      </p:tavLst>
                                    </p:anim>
                                  </p:childTnLst>
                                </p:cTn>
                              </p:par>
                              <p:par>
                                <p:cTn id="44" presetID="23" presetClass="entr" presetSubtype="16" fill="hold" nodeType="withEffect">
                                  <p:stCondLst>
                                    <p:cond delay="0"/>
                                  </p:stCondLst>
                                  <p:childTnLst>
                                    <p:set>
                                      <p:cBhvr>
                                        <p:cTn id="45" dur="1" fill="hold">
                                          <p:stCondLst>
                                            <p:cond delay="0"/>
                                          </p:stCondLst>
                                        </p:cTn>
                                        <p:tgtEl>
                                          <p:spTgt spid="35"/>
                                        </p:tgtEl>
                                        <p:attrNameLst>
                                          <p:attrName>style.visibility</p:attrName>
                                        </p:attrNameLst>
                                      </p:cBhvr>
                                      <p:to>
                                        <p:strVal val="visible"/>
                                      </p:to>
                                    </p:set>
                                    <p:anim calcmode="lin" valueType="num">
                                      <p:cBhvr>
                                        <p:cTn id="46" dur="500" fill="hold"/>
                                        <p:tgtEl>
                                          <p:spTgt spid="35"/>
                                        </p:tgtEl>
                                        <p:attrNameLst>
                                          <p:attrName>ppt_w</p:attrName>
                                        </p:attrNameLst>
                                      </p:cBhvr>
                                      <p:tavLst>
                                        <p:tav tm="0">
                                          <p:val>
                                            <p:fltVal val="0"/>
                                          </p:val>
                                        </p:tav>
                                        <p:tav tm="100000">
                                          <p:val>
                                            <p:strVal val="#ppt_w"/>
                                          </p:val>
                                        </p:tav>
                                      </p:tavLst>
                                    </p:anim>
                                    <p:anim calcmode="lin" valueType="num">
                                      <p:cBhvr>
                                        <p:cTn id="47" dur="500" fill="hold"/>
                                        <p:tgtEl>
                                          <p:spTgt spid="35"/>
                                        </p:tgtEl>
                                        <p:attrNameLst>
                                          <p:attrName>ppt_h</p:attrName>
                                        </p:attrNameLst>
                                      </p:cBhvr>
                                      <p:tavLst>
                                        <p:tav tm="0">
                                          <p:val>
                                            <p:fltVal val="0"/>
                                          </p:val>
                                        </p:tav>
                                        <p:tav tm="100000">
                                          <p:val>
                                            <p:strVal val="#ppt_h"/>
                                          </p:val>
                                        </p:tav>
                                      </p:tavLst>
                                    </p:anim>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wipe(left)">
                                      <p:cBhvr>
                                        <p:cTn id="52" dur="500"/>
                                        <p:tgtEl>
                                          <p:spTgt spid="38"/>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nodeType="click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wipe(up)">
                                      <p:cBhvr>
                                        <p:cTn id="57" dur="500"/>
                                        <p:tgtEl>
                                          <p:spTgt spid="48"/>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49"/>
                                        </p:tgtEl>
                                        <p:attrNameLst>
                                          <p:attrName>style.visibility</p:attrName>
                                        </p:attrNameLst>
                                      </p:cBhvr>
                                      <p:to>
                                        <p:strVal val="visible"/>
                                      </p:to>
                                    </p:set>
                                    <p:animEffect transition="in" filter="wipe(down)">
                                      <p:cBhvr>
                                        <p:cTn id="62" dur="500"/>
                                        <p:tgtEl>
                                          <p:spTgt spid="49"/>
                                        </p:tgtEl>
                                      </p:cBhvr>
                                    </p:animEffect>
                                  </p:childTnLst>
                                </p:cTn>
                              </p:par>
                            </p:childTnLst>
                          </p:cTn>
                        </p:par>
                      </p:childTnLst>
                    </p:cTn>
                  </p:par>
                  <p:par>
                    <p:cTn id="63" fill="hold">
                      <p:stCondLst>
                        <p:cond delay="indefinite"/>
                      </p:stCondLst>
                      <p:childTnLst>
                        <p:par>
                          <p:cTn id="64" fill="hold">
                            <p:stCondLst>
                              <p:cond delay="0"/>
                            </p:stCondLst>
                            <p:childTnLst>
                              <p:par>
                                <p:cTn id="65" presetID="12" presetClass="entr" presetSubtype="4" fill="hold" grpId="0" nodeType="clickEffect">
                                  <p:stCondLst>
                                    <p:cond delay="0"/>
                                  </p:stCondLst>
                                  <p:childTnLst>
                                    <p:set>
                                      <p:cBhvr>
                                        <p:cTn id="66" dur="1" fill="hold">
                                          <p:stCondLst>
                                            <p:cond delay="0"/>
                                          </p:stCondLst>
                                        </p:cTn>
                                        <p:tgtEl>
                                          <p:spTgt spid="50"/>
                                        </p:tgtEl>
                                        <p:attrNameLst>
                                          <p:attrName>style.visibility</p:attrName>
                                        </p:attrNameLst>
                                      </p:cBhvr>
                                      <p:to>
                                        <p:strVal val="visible"/>
                                      </p:to>
                                    </p:set>
                                    <p:anim calcmode="lin" valueType="num">
                                      <p:cBhvr additive="base">
                                        <p:cTn id="67" dur="500"/>
                                        <p:tgtEl>
                                          <p:spTgt spid="50"/>
                                        </p:tgtEl>
                                        <p:attrNameLst>
                                          <p:attrName>ppt_y</p:attrName>
                                        </p:attrNameLst>
                                      </p:cBhvr>
                                      <p:tavLst>
                                        <p:tav tm="0">
                                          <p:val>
                                            <p:strVal val="#ppt_y+#ppt_h*1.125000"/>
                                          </p:val>
                                        </p:tav>
                                        <p:tav tm="100000">
                                          <p:val>
                                            <p:strVal val="#ppt_y"/>
                                          </p:val>
                                        </p:tav>
                                      </p:tavLst>
                                    </p:anim>
                                    <p:animEffect transition="in" filter="wipe(up)">
                                      <p:cBhvr>
                                        <p:cTn id="68" dur="500"/>
                                        <p:tgtEl>
                                          <p:spTgt spid="50"/>
                                        </p:tgtEl>
                                      </p:cBhvr>
                                    </p:animEffect>
                                  </p:childTnLst>
                                </p:cTn>
                              </p:par>
                            </p:childTnLst>
                          </p:cTn>
                        </p:par>
                      </p:childTnLst>
                    </p:cTn>
                  </p:par>
                  <p:par>
                    <p:cTn id="69" fill="hold">
                      <p:stCondLst>
                        <p:cond delay="indefinite"/>
                      </p:stCondLst>
                      <p:childTnLst>
                        <p:par>
                          <p:cTn id="70" fill="hold">
                            <p:stCondLst>
                              <p:cond delay="0"/>
                            </p:stCondLst>
                            <p:childTnLst>
                              <p:par>
                                <p:cTn id="71" presetID="1" presetClass="exit" presetSubtype="0" fill="hold" nodeType="clickEffect">
                                  <p:stCondLst>
                                    <p:cond delay="0"/>
                                  </p:stCondLst>
                                  <p:childTnLst>
                                    <p:set>
                                      <p:cBhvr>
                                        <p:cTn id="72" dur="1" fill="hold">
                                          <p:stCondLst>
                                            <p:cond delay="0"/>
                                          </p:stCondLst>
                                        </p:cTn>
                                        <p:tgtEl>
                                          <p:spTgt spid="38"/>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23" presetClass="entr" presetSubtype="16" fill="hold" grpId="0" nodeType="clickEffect">
                                  <p:stCondLst>
                                    <p:cond delay="0"/>
                                  </p:stCondLst>
                                  <p:childTnLst>
                                    <p:set>
                                      <p:cBhvr>
                                        <p:cTn id="76" dur="1" fill="hold">
                                          <p:stCondLst>
                                            <p:cond delay="0"/>
                                          </p:stCondLst>
                                        </p:cTn>
                                        <p:tgtEl>
                                          <p:spTgt spid="37"/>
                                        </p:tgtEl>
                                        <p:attrNameLst>
                                          <p:attrName>style.visibility</p:attrName>
                                        </p:attrNameLst>
                                      </p:cBhvr>
                                      <p:to>
                                        <p:strVal val="visible"/>
                                      </p:to>
                                    </p:set>
                                    <p:anim calcmode="lin" valueType="num">
                                      <p:cBhvr>
                                        <p:cTn id="77" dur="500" fill="hold"/>
                                        <p:tgtEl>
                                          <p:spTgt spid="37"/>
                                        </p:tgtEl>
                                        <p:attrNameLst>
                                          <p:attrName>ppt_w</p:attrName>
                                        </p:attrNameLst>
                                      </p:cBhvr>
                                      <p:tavLst>
                                        <p:tav tm="0">
                                          <p:val>
                                            <p:fltVal val="0"/>
                                          </p:val>
                                        </p:tav>
                                        <p:tav tm="100000">
                                          <p:val>
                                            <p:strVal val="#ppt_w"/>
                                          </p:val>
                                        </p:tav>
                                      </p:tavLst>
                                    </p:anim>
                                    <p:anim calcmode="lin" valueType="num">
                                      <p:cBhvr>
                                        <p:cTn id="78" dur="500" fill="hold"/>
                                        <p:tgtEl>
                                          <p:spTgt spid="37"/>
                                        </p:tgtEl>
                                        <p:attrNameLst>
                                          <p:attrName>ppt_h</p:attrName>
                                        </p:attrNameLst>
                                      </p:cBhvr>
                                      <p:tavLst>
                                        <p:tav tm="0">
                                          <p:val>
                                            <p:fltVal val="0"/>
                                          </p:val>
                                        </p:tav>
                                        <p:tav tm="100000">
                                          <p:val>
                                            <p:strVal val="#ppt_h"/>
                                          </p:val>
                                        </p:tav>
                                      </p:tavLst>
                                    </p:anim>
                                  </p:childTnLst>
                                </p:cTn>
                              </p:par>
                            </p:childTnLst>
                          </p:cTn>
                        </p:par>
                      </p:childTnLst>
                    </p:cTn>
                  </p:par>
                  <p:par>
                    <p:cTn id="79" fill="hold">
                      <p:stCondLst>
                        <p:cond delay="indefinite"/>
                      </p:stCondLst>
                      <p:childTnLst>
                        <p:par>
                          <p:cTn id="80" fill="hold">
                            <p:stCondLst>
                              <p:cond delay="0"/>
                            </p:stCondLst>
                            <p:childTnLst>
                              <p:par>
                                <p:cTn id="81" presetID="22" presetClass="entr" presetSubtype="1" fill="hold" nodeType="clickEffect">
                                  <p:stCondLst>
                                    <p:cond delay="0"/>
                                  </p:stCondLst>
                                  <p:childTnLst>
                                    <p:set>
                                      <p:cBhvr>
                                        <p:cTn id="82" dur="1" fill="hold">
                                          <p:stCondLst>
                                            <p:cond delay="0"/>
                                          </p:stCondLst>
                                        </p:cTn>
                                        <p:tgtEl>
                                          <p:spTgt spid="51"/>
                                        </p:tgtEl>
                                        <p:attrNameLst>
                                          <p:attrName>style.visibility</p:attrName>
                                        </p:attrNameLst>
                                      </p:cBhvr>
                                      <p:to>
                                        <p:strVal val="visible"/>
                                      </p:to>
                                    </p:set>
                                    <p:animEffect transition="in" filter="wipe(up)">
                                      <p:cBhvr>
                                        <p:cTn id="83" dur="500"/>
                                        <p:tgtEl>
                                          <p:spTgt spid="51"/>
                                        </p:tgtEl>
                                      </p:cBhvr>
                                    </p:animEffect>
                                  </p:childTnLst>
                                </p:cTn>
                              </p:par>
                            </p:childTnLst>
                          </p:cTn>
                        </p:par>
                      </p:childTnLst>
                    </p:cTn>
                  </p:par>
                  <p:par>
                    <p:cTn id="84" fill="hold">
                      <p:stCondLst>
                        <p:cond delay="indefinite"/>
                      </p:stCondLst>
                      <p:childTnLst>
                        <p:par>
                          <p:cTn id="85" fill="hold">
                            <p:stCondLst>
                              <p:cond delay="0"/>
                            </p:stCondLst>
                            <p:childTnLst>
                              <p:par>
                                <p:cTn id="86" presetID="23" presetClass="entr" presetSubtype="16" fill="hold" grpId="0" nodeType="clickEffect">
                                  <p:stCondLst>
                                    <p:cond delay="0"/>
                                  </p:stCondLst>
                                  <p:childTnLst>
                                    <p:set>
                                      <p:cBhvr>
                                        <p:cTn id="87" dur="1" fill="hold">
                                          <p:stCondLst>
                                            <p:cond delay="0"/>
                                          </p:stCondLst>
                                        </p:cTn>
                                        <p:tgtEl>
                                          <p:spTgt spid="46"/>
                                        </p:tgtEl>
                                        <p:attrNameLst>
                                          <p:attrName>style.visibility</p:attrName>
                                        </p:attrNameLst>
                                      </p:cBhvr>
                                      <p:to>
                                        <p:strVal val="visible"/>
                                      </p:to>
                                    </p:set>
                                    <p:anim calcmode="lin" valueType="num">
                                      <p:cBhvr>
                                        <p:cTn id="88" dur="500" fill="hold"/>
                                        <p:tgtEl>
                                          <p:spTgt spid="46"/>
                                        </p:tgtEl>
                                        <p:attrNameLst>
                                          <p:attrName>ppt_w</p:attrName>
                                        </p:attrNameLst>
                                      </p:cBhvr>
                                      <p:tavLst>
                                        <p:tav tm="0">
                                          <p:val>
                                            <p:fltVal val="0"/>
                                          </p:val>
                                        </p:tav>
                                        <p:tav tm="100000">
                                          <p:val>
                                            <p:strVal val="#ppt_w"/>
                                          </p:val>
                                        </p:tav>
                                      </p:tavLst>
                                    </p:anim>
                                    <p:anim calcmode="lin" valueType="num">
                                      <p:cBhvr>
                                        <p:cTn id="89" dur="500" fill="hold"/>
                                        <p:tgtEl>
                                          <p:spTgt spid="46"/>
                                        </p:tgtEl>
                                        <p:attrNameLst>
                                          <p:attrName>ppt_h</p:attrName>
                                        </p:attrNameLst>
                                      </p:cBhvr>
                                      <p:tavLst>
                                        <p:tav tm="0">
                                          <p:val>
                                            <p:fltVal val="0"/>
                                          </p:val>
                                        </p:tav>
                                        <p:tav tm="100000">
                                          <p:val>
                                            <p:strVal val="#ppt_h"/>
                                          </p:val>
                                        </p:tav>
                                      </p:tavLst>
                                    </p:anim>
                                  </p:childTnLst>
                                </p:cTn>
                              </p:par>
                            </p:childTnLst>
                          </p:cTn>
                        </p:par>
                      </p:childTnLst>
                    </p:cTn>
                  </p:par>
                  <p:par>
                    <p:cTn id="90" fill="hold">
                      <p:stCondLst>
                        <p:cond delay="indefinite"/>
                      </p:stCondLst>
                      <p:childTnLst>
                        <p:par>
                          <p:cTn id="91" fill="hold">
                            <p:stCondLst>
                              <p:cond delay="0"/>
                            </p:stCondLst>
                            <p:childTnLst>
                              <p:par>
                                <p:cTn id="92" presetID="12" presetClass="entr" presetSubtype="4" fill="hold" grpId="0" nodeType="clickEffect">
                                  <p:stCondLst>
                                    <p:cond delay="0"/>
                                  </p:stCondLst>
                                  <p:childTnLst>
                                    <p:set>
                                      <p:cBhvr>
                                        <p:cTn id="93" dur="1" fill="hold">
                                          <p:stCondLst>
                                            <p:cond delay="0"/>
                                          </p:stCondLst>
                                        </p:cTn>
                                        <p:tgtEl>
                                          <p:spTgt spid="47"/>
                                        </p:tgtEl>
                                        <p:attrNameLst>
                                          <p:attrName>style.visibility</p:attrName>
                                        </p:attrNameLst>
                                      </p:cBhvr>
                                      <p:to>
                                        <p:strVal val="visible"/>
                                      </p:to>
                                    </p:set>
                                    <p:anim calcmode="lin" valueType="num">
                                      <p:cBhvr additive="base">
                                        <p:cTn id="94" dur="500"/>
                                        <p:tgtEl>
                                          <p:spTgt spid="47"/>
                                        </p:tgtEl>
                                        <p:attrNameLst>
                                          <p:attrName>ppt_y</p:attrName>
                                        </p:attrNameLst>
                                      </p:cBhvr>
                                      <p:tavLst>
                                        <p:tav tm="0">
                                          <p:val>
                                            <p:strVal val="#ppt_y+#ppt_h*1.125000"/>
                                          </p:val>
                                        </p:tav>
                                        <p:tav tm="100000">
                                          <p:val>
                                            <p:strVal val="#ppt_y"/>
                                          </p:val>
                                        </p:tav>
                                      </p:tavLst>
                                    </p:anim>
                                    <p:animEffect transition="in" filter="wipe(up)">
                                      <p:cBhvr>
                                        <p:cTn id="95"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2" grpId="0" bldLvl="0" animBg="1"/>
      <p:bldP spid="40" grpId="0" animBg="1"/>
      <p:bldP spid="33" grpId="0"/>
      <p:bldP spid="36" grpId="0" bldLvl="0" animBg="1"/>
      <p:bldP spid="49" grpId="0" bldLvl="0" animBg="1"/>
      <p:bldP spid="50" grpId="0"/>
      <p:bldP spid="37" grpId="0" bldLvl="0" animBg="1"/>
      <p:bldP spid="46" grpId="0" animBg="1"/>
      <p:bldP spid="47"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6" name="组合 5"/>
          <p:cNvGrpSpPr/>
          <p:nvPr/>
        </p:nvGrpSpPr>
        <p:grpSpPr>
          <a:xfrm>
            <a:off x="4316095" y="541020"/>
            <a:ext cx="3877310" cy="1301750"/>
            <a:chOff x="6797" y="1124"/>
            <a:chExt cx="6106" cy="2050"/>
          </a:xfrm>
        </p:grpSpPr>
        <p:pic>
          <p:nvPicPr>
            <p:cNvPr id="5" name="图片 4" descr="57d0101d-0c6f-47c0-86f8-65a688e06f51"/>
            <p:cNvPicPr>
              <a:picLocks noChangeAspect="1"/>
            </p:cNvPicPr>
            <p:nvPr/>
          </p:nvPicPr>
          <p:blipFill>
            <a:blip r:embed="rId2"/>
            <a:stretch>
              <a:fillRect/>
            </a:stretch>
          </p:blipFill>
          <p:spPr>
            <a:xfrm>
              <a:off x="6797" y="1124"/>
              <a:ext cx="6107" cy="2051"/>
            </a:xfrm>
            <a:prstGeom prst="rect">
              <a:avLst/>
            </a:prstGeom>
          </p:spPr>
        </p:pic>
        <p:sp>
          <p:nvSpPr>
            <p:cNvPr id="4" name="文本框 3"/>
            <p:cNvSpPr txBox="1"/>
            <p:nvPr/>
          </p:nvSpPr>
          <p:spPr>
            <a:xfrm>
              <a:off x="7787" y="1617"/>
              <a:ext cx="4128" cy="725"/>
            </a:xfrm>
            <a:prstGeom prst="rect">
              <a:avLst/>
            </a:prstGeom>
            <a:noFill/>
          </p:spPr>
          <p:txBody>
            <a:bodyPr wrap="none" rtlCol="0" anchor="t">
              <a:spAutoFit/>
            </a:bodyPr>
            <a:p>
              <a:pPr eaLnBrk="1" hangingPunct="1"/>
              <a:r>
                <a:rPr lang="zh-CN" altLang="en-US" sz="2400" dirty="0">
                  <a:solidFill>
                    <a:schemeClr val="tx1"/>
                  </a:solidFill>
                  <a:latin typeface="微软雅黑" panose="020B0503020204020204" pitchFamily="34" charset="-122"/>
                  <a:ea typeface="微软雅黑" panose="020B0503020204020204" pitchFamily="34" charset="-122"/>
                  <a:sym typeface="+mn-ea"/>
                </a:rPr>
                <a:t>绘制路线图的方法</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grpSp>
        <p:nvGrpSpPr>
          <p:cNvPr id="17" name="组合 16"/>
          <p:cNvGrpSpPr/>
          <p:nvPr/>
        </p:nvGrpSpPr>
        <p:grpSpPr>
          <a:xfrm>
            <a:off x="1631315" y="5038090"/>
            <a:ext cx="8929370" cy="1198880"/>
            <a:chOff x="2832" y="5035"/>
            <a:chExt cx="14062" cy="1888"/>
          </a:xfrm>
        </p:grpSpPr>
        <p:sp>
          <p:nvSpPr>
            <p:cNvPr id="3" name="文本框 2"/>
            <p:cNvSpPr txBox="1"/>
            <p:nvPr/>
          </p:nvSpPr>
          <p:spPr>
            <a:xfrm>
              <a:off x="3780" y="5035"/>
              <a:ext cx="13115" cy="1888"/>
            </a:xfrm>
            <a:prstGeom prst="rect">
              <a:avLst/>
            </a:prstGeom>
            <a:noFill/>
          </p:spPr>
          <p:txBody>
            <a:bodyPr wrap="square" rtlCol="0" anchor="t">
              <a:spAutoFit/>
            </a:bodyPr>
            <a:p>
              <a:pPr marL="0" indent="0" eaLnBrk="1" hangingPunct="1">
                <a:lnSpc>
                  <a:spcPct val="150000"/>
                </a:lnSpc>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以谁为参照点，就以谁为中点画“十”字方向标，然后判</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indent="0" eaLnBrk="1" hangingPunct="1">
                <a:lnSpc>
                  <a:spcPct val="150000"/>
                </a:lnSpc>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断下一点的方向和距离。</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9" name="图片 8" descr="c3eafe90-a924-4f62-8d17-c4437f65ed14"/>
            <p:cNvPicPr>
              <a:picLocks noChangeAspect="1"/>
            </p:cNvPicPr>
            <p:nvPr/>
          </p:nvPicPr>
          <p:blipFill>
            <a:blip r:embed="rId3"/>
            <a:srcRect l="54949" t="58875"/>
            <a:stretch>
              <a:fillRect/>
            </a:stretch>
          </p:blipFill>
          <p:spPr>
            <a:xfrm>
              <a:off x="2832" y="5135"/>
              <a:ext cx="1008" cy="881"/>
            </a:xfrm>
            <a:prstGeom prst="rect">
              <a:avLst/>
            </a:prstGeom>
          </p:spPr>
        </p:pic>
      </p:grpSp>
      <p:grpSp>
        <p:nvGrpSpPr>
          <p:cNvPr id="12" name="组合 11"/>
          <p:cNvGrpSpPr/>
          <p:nvPr/>
        </p:nvGrpSpPr>
        <p:grpSpPr>
          <a:xfrm>
            <a:off x="1781175" y="1843405"/>
            <a:ext cx="4041775" cy="718185"/>
            <a:chOff x="3780" y="1549"/>
            <a:chExt cx="6365" cy="1131"/>
          </a:xfrm>
        </p:grpSpPr>
        <p:pic>
          <p:nvPicPr>
            <p:cNvPr id="8" name="图片 7" descr="c3eafe90-a924-4f62-8d17-c4437f65ed14"/>
            <p:cNvPicPr>
              <a:picLocks noChangeAspect="1"/>
            </p:cNvPicPr>
            <p:nvPr/>
          </p:nvPicPr>
          <p:blipFill>
            <a:blip r:embed="rId3"/>
            <a:srcRect r="53493" b="53516"/>
            <a:stretch>
              <a:fillRect/>
            </a:stretch>
          </p:blipFill>
          <p:spPr>
            <a:xfrm>
              <a:off x="3780" y="1684"/>
              <a:ext cx="1040" cy="996"/>
            </a:xfrm>
            <a:prstGeom prst="rect">
              <a:avLst/>
            </a:prstGeom>
          </p:spPr>
        </p:pic>
        <p:sp>
          <p:nvSpPr>
            <p:cNvPr id="11" name="文本框 10"/>
            <p:cNvSpPr txBox="1"/>
            <p:nvPr/>
          </p:nvSpPr>
          <p:spPr>
            <a:xfrm>
              <a:off x="4577" y="1549"/>
              <a:ext cx="5568" cy="1016"/>
            </a:xfrm>
            <a:prstGeom prst="rect">
              <a:avLst/>
            </a:prstGeom>
            <a:noFill/>
          </p:spPr>
          <p:txBody>
            <a:bodyPr wrap="none" rtlCol="0">
              <a:spAutoFit/>
            </a:bodyPr>
            <a:p>
              <a:pPr marL="0" indent="0" algn="l" eaLnBrk="1" hangingPunct="1">
                <a:lnSpc>
                  <a:spcPct val="150000"/>
                </a:lnSpc>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确定</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方向</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标和</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单位长度</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4" name="组合 13"/>
          <p:cNvGrpSpPr/>
          <p:nvPr/>
        </p:nvGrpSpPr>
        <p:grpSpPr>
          <a:xfrm>
            <a:off x="1631315" y="2531110"/>
            <a:ext cx="3244850" cy="734060"/>
            <a:chOff x="1643" y="2938"/>
            <a:chExt cx="5110" cy="1156"/>
          </a:xfrm>
        </p:grpSpPr>
        <p:pic>
          <p:nvPicPr>
            <p:cNvPr id="7" name="图片 6" descr="c3eafe90-a924-4f62-8d17-c4437f65ed14"/>
            <p:cNvPicPr>
              <a:picLocks noChangeAspect="1"/>
            </p:cNvPicPr>
            <p:nvPr/>
          </p:nvPicPr>
          <p:blipFill>
            <a:blip r:embed="rId3"/>
            <a:srcRect l="53457" b="52794"/>
            <a:stretch>
              <a:fillRect/>
            </a:stretch>
          </p:blipFill>
          <p:spPr>
            <a:xfrm>
              <a:off x="1643" y="3082"/>
              <a:ext cx="1042" cy="1012"/>
            </a:xfrm>
            <a:prstGeom prst="rect">
              <a:avLst/>
            </a:prstGeom>
          </p:spPr>
        </p:pic>
        <p:sp>
          <p:nvSpPr>
            <p:cNvPr id="13" name="文本框 12"/>
            <p:cNvSpPr txBox="1"/>
            <p:nvPr/>
          </p:nvSpPr>
          <p:spPr>
            <a:xfrm>
              <a:off x="2625" y="2938"/>
              <a:ext cx="4128" cy="1016"/>
            </a:xfrm>
            <a:prstGeom prst="rect">
              <a:avLst/>
            </a:prstGeom>
            <a:noFill/>
          </p:spPr>
          <p:txBody>
            <a:bodyPr wrap="none" rtlCol="0">
              <a:spAutoFit/>
            </a:bodyPr>
            <a:p>
              <a:pPr marL="0" indent="0" algn="l" eaLnBrk="1" hangingPunct="1">
                <a:lnSpc>
                  <a:spcPct val="150000"/>
                </a:lnSpc>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确定</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起点</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的位置。</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6" name="组合 15"/>
          <p:cNvGrpSpPr/>
          <p:nvPr/>
        </p:nvGrpSpPr>
        <p:grpSpPr>
          <a:xfrm>
            <a:off x="1730375" y="3285490"/>
            <a:ext cx="8830945" cy="1752600"/>
            <a:chOff x="9035" y="3884"/>
            <a:chExt cx="13907" cy="2760"/>
          </a:xfrm>
        </p:grpSpPr>
        <p:pic>
          <p:nvPicPr>
            <p:cNvPr id="10" name="图片 9" descr="c3eafe90-a924-4f62-8d17-c4437f65ed14"/>
            <p:cNvPicPr>
              <a:picLocks noChangeAspect="1"/>
            </p:cNvPicPr>
            <p:nvPr/>
          </p:nvPicPr>
          <p:blipFill>
            <a:blip r:embed="rId3"/>
            <a:srcRect t="56594" r="56405"/>
            <a:stretch>
              <a:fillRect/>
            </a:stretch>
          </p:blipFill>
          <p:spPr>
            <a:xfrm>
              <a:off x="9035" y="3954"/>
              <a:ext cx="975" cy="930"/>
            </a:xfrm>
            <a:prstGeom prst="rect">
              <a:avLst/>
            </a:prstGeom>
          </p:spPr>
        </p:pic>
        <p:sp>
          <p:nvSpPr>
            <p:cNvPr id="15" name="文本框 14"/>
            <p:cNvSpPr txBox="1"/>
            <p:nvPr/>
          </p:nvSpPr>
          <p:spPr>
            <a:xfrm>
              <a:off x="9890" y="3884"/>
              <a:ext cx="13052" cy="2761"/>
            </a:xfrm>
            <a:prstGeom prst="rect">
              <a:avLst/>
            </a:prstGeom>
            <a:noFill/>
          </p:spPr>
          <p:txBody>
            <a:bodyPr wrap="none" rtlCol="0">
              <a:spAutoFit/>
            </a:bodyPr>
            <a:p>
              <a:pPr marL="0" indent="0" algn="l" eaLnBrk="1" hangingPunct="1">
                <a:lnSpc>
                  <a:spcPct val="150000"/>
                </a:lnSpc>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根据描述，从起点出发，找好方向和距离，一段一段地</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画</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indent="0" algn="l" eaLnBrk="1" hangingPunct="1">
                <a:lnSpc>
                  <a:spcPct val="150000"/>
                </a:lnSpc>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除第一段（以起点为参照点）外，其余每一段都要以前一</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indent="0" algn="l" eaLnBrk="1" hangingPunct="1">
                <a:lnSpc>
                  <a:spcPct val="150000"/>
                </a:lnSpc>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段的终点为参照点。</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18" name="文本框 17"/>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ppt_y</p:attrName>
                                        </p:attrNameLst>
                                      </p:cBhvr>
                                      <p:tavLst>
                                        <p:tav tm="0">
                                          <p:val>
                                            <p:strVal val="#ppt_y+#ppt_h*1.125000"/>
                                          </p:val>
                                        </p:tav>
                                        <p:tav tm="100000">
                                          <p:val>
                                            <p:strVal val="#ppt_y"/>
                                          </p:val>
                                        </p:tav>
                                      </p:tavLst>
                                    </p:anim>
                                    <p:animEffect transition="in" filter="wipe(up)">
                                      <p:cBhvr>
                                        <p:cTn id="8" dur="500"/>
                                        <p:tgtEl>
                                          <p:spTgt spid="12"/>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p:tgtEl>
                                          <p:spTgt spid="14"/>
                                        </p:tgtEl>
                                        <p:attrNameLst>
                                          <p:attrName>ppt_y</p:attrName>
                                        </p:attrNameLst>
                                      </p:cBhvr>
                                      <p:tavLst>
                                        <p:tav tm="0">
                                          <p:val>
                                            <p:strVal val="#ppt_y+#ppt_h*1.125000"/>
                                          </p:val>
                                        </p:tav>
                                        <p:tav tm="100000">
                                          <p:val>
                                            <p:strVal val="#ppt_y"/>
                                          </p:val>
                                        </p:tav>
                                      </p:tavLst>
                                    </p:anim>
                                    <p:animEffect transition="in" filter="wipe(up)">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p:tgtEl>
                                          <p:spTgt spid="16"/>
                                        </p:tgtEl>
                                        <p:attrNameLst>
                                          <p:attrName>ppt_y</p:attrName>
                                        </p:attrNameLst>
                                      </p:cBhvr>
                                      <p:tavLst>
                                        <p:tav tm="0">
                                          <p:val>
                                            <p:strVal val="#ppt_y+#ppt_h*1.125000"/>
                                          </p:val>
                                        </p:tav>
                                        <p:tav tm="100000">
                                          <p:val>
                                            <p:strVal val="#ppt_y"/>
                                          </p:val>
                                        </p:tav>
                                      </p:tavLst>
                                    </p:anim>
                                    <p:animEffect transition="in" filter="wipe(up)">
                                      <p:cBhvr>
                                        <p:cTn id="20" dur="500"/>
                                        <p:tgtEl>
                                          <p:spTgt spid="16"/>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p:tgtEl>
                                          <p:spTgt spid="17"/>
                                        </p:tgtEl>
                                        <p:attrNameLst>
                                          <p:attrName>ppt_y</p:attrName>
                                        </p:attrNameLst>
                                      </p:cBhvr>
                                      <p:tavLst>
                                        <p:tav tm="0">
                                          <p:val>
                                            <p:strVal val="#ppt_y+#ppt_h*1.125000"/>
                                          </p:val>
                                        </p:tav>
                                        <p:tav tm="100000">
                                          <p:val>
                                            <p:strVal val="#ppt_y"/>
                                          </p:val>
                                        </p:tav>
                                      </p:tavLst>
                                    </p:anim>
                                    <p:animEffect transition="in" filter="wipe(up)">
                                      <p:cBhvr>
                                        <p:cTn id="2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3" name="文本框 2"/>
          <p:cNvSpPr txBox="1"/>
          <p:nvPr/>
        </p:nvSpPr>
        <p:spPr>
          <a:xfrm>
            <a:off x="1125855" y="811530"/>
            <a:ext cx="7802880" cy="1198880"/>
          </a:xfrm>
          <a:prstGeom prst="rect">
            <a:avLst/>
          </a:prstGeom>
          <a:noFill/>
        </p:spPr>
        <p:txBody>
          <a:bodyPr wrap="none" rtlCol="0" anchor="t">
            <a:spAutoFit/>
          </a:bodyPr>
          <a:p>
            <a:pPr>
              <a:lnSpc>
                <a:spcPct val="150000"/>
              </a:lnSpc>
            </a:pPr>
            <a:r>
              <a:rPr lang="zh-CN" altLang="en-US" sz="2400" dirty="0">
                <a:latin typeface="微软雅黑" panose="020B0503020204020204" pitchFamily="34" charset="-122"/>
                <a:ea typeface="微软雅黑" panose="020B0503020204020204" pitchFamily="34" charset="-122"/>
                <a:sym typeface="+mn-ea"/>
              </a:rPr>
              <a:t>根据下面的路线图，说一说小玲从家去书店和回来时所走</a:t>
            </a:r>
            <a:endParaRPr lang="zh-CN" altLang="en-US" sz="2400" dirty="0">
              <a:latin typeface="微软雅黑" panose="020B0503020204020204" pitchFamily="34" charset="-122"/>
              <a:ea typeface="微软雅黑" panose="020B0503020204020204" pitchFamily="34" charset="-122"/>
              <a:sym typeface="+mn-ea"/>
            </a:endParaRPr>
          </a:p>
          <a:p>
            <a:pPr>
              <a:lnSpc>
                <a:spcPct val="150000"/>
              </a:lnSpc>
            </a:pPr>
            <a:r>
              <a:rPr lang="zh-CN" altLang="en-US" sz="2400" dirty="0">
                <a:latin typeface="微软雅黑" panose="020B0503020204020204" pitchFamily="34" charset="-122"/>
                <a:ea typeface="微软雅黑" panose="020B0503020204020204" pitchFamily="34" charset="-122"/>
                <a:sym typeface="+mn-ea"/>
              </a:rPr>
              <a:t>的方向和路程，并完成下表。</a:t>
            </a:r>
            <a:endParaRPr lang="zh-CN" altLang="en-US" sz="2400" dirty="0">
              <a:latin typeface="微软雅黑" panose="020B0503020204020204" pitchFamily="34" charset="-122"/>
              <a:ea typeface="微软雅黑" panose="020B0503020204020204" pitchFamily="34" charset="-122"/>
              <a:sym typeface="+mn-ea"/>
            </a:endParaRPr>
          </a:p>
        </p:txBody>
      </p:sp>
      <p:pic>
        <p:nvPicPr>
          <p:cNvPr id="24577" name="图片 21508" descr="28"/>
          <p:cNvPicPr>
            <a:picLocks noChangeAspect="1"/>
          </p:cNvPicPr>
          <p:nvPr/>
        </p:nvPicPr>
        <p:blipFill>
          <a:blip r:embed="rId2"/>
          <a:stretch>
            <a:fillRect/>
          </a:stretch>
        </p:blipFill>
        <p:spPr>
          <a:xfrm>
            <a:off x="857885" y="2153285"/>
            <a:ext cx="9563735" cy="4046220"/>
          </a:xfrm>
          <a:prstGeom prst="rect">
            <a:avLst/>
          </a:prstGeom>
          <a:noFill/>
          <a:ln w="9525">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aphicFrame>
        <p:nvGraphicFramePr>
          <p:cNvPr id="21610" name="表格 21609"/>
          <p:cNvGraphicFramePr/>
          <p:nvPr>
            <p:custDataLst>
              <p:tags r:id="rId2"/>
            </p:custDataLst>
          </p:nvPr>
        </p:nvGraphicFramePr>
        <p:xfrm>
          <a:off x="2563495" y="1316990"/>
          <a:ext cx="7124065" cy="2971800"/>
        </p:xfrm>
        <a:graphic>
          <a:graphicData uri="http://schemas.openxmlformats.org/drawingml/2006/table">
            <a:tbl>
              <a:tblPr/>
              <a:tblGrid>
                <a:gridCol w="2190750"/>
                <a:gridCol w="2142490"/>
                <a:gridCol w="1463040"/>
                <a:gridCol w="1327785"/>
              </a:tblGrid>
              <a:tr h="495300">
                <a:tc>
                  <a:txBody>
                    <a:bodyPr/>
                    <a:p>
                      <a:pPr marL="0" lvl="0" indent="0" algn="ctr">
                        <a:buNone/>
                      </a:pPr>
                      <a:endParaRPr lang="zh-CN" altLang="en-US" sz="2400" b="0" dirty="0">
                        <a:latin typeface="微软雅黑" panose="020B0503020204020204" pitchFamily="34" charset="-122"/>
                        <a:ea typeface="微软雅黑" panose="020B0503020204020204" pitchFamily="34" charset="-122"/>
                      </a:endParaRPr>
                    </a:p>
                  </a:txBody>
                  <a:tcPr marL="68580" marR="68580" marT="34290" marB="3429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r>
                        <a:rPr lang="zh-CN" altLang="en-US" sz="2400" b="0" dirty="0">
                          <a:solidFill>
                            <a:schemeClr val="tx1"/>
                          </a:solidFill>
                          <a:latin typeface="微软雅黑" panose="020B0503020204020204" pitchFamily="34" charset="-122"/>
                          <a:ea typeface="微软雅黑" panose="020B0503020204020204" pitchFamily="34" charset="-122"/>
                        </a:rPr>
                        <a:t>方向</a:t>
                      </a:r>
                      <a:endParaRPr lang="zh-CN" altLang="en-US" sz="2400" b="0" dirty="0">
                        <a:solidFill>
                          <a:schemeClr val="tx1"/>
                        </a:solidFill>
                        <a:latin typeface="微软雅黑" panose="020B0503020204020204" pitchFamily="34" charset="-122"/>
                        <a:ea typeface="微软雅黑" panose="020B0503020204020204" pitchFamily="34"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r>
                        <a:rPr lang="zh-CN" altLang="en-US" sz="2400" b="0" dirty="0">
                          <a:solidFill>
                            <a:schemeClr val="tx1"/>
                          </a:solidFill>
                          <a:latin typeface="微软雅黑" panose="020B0503020204020204" pitchFamily="34" charset="-122"/>
                          <a:ea typeface="微软雅黑" panose="020B0503020204020204" pitchFamily="34" charset="-122"/>
                        </a:rPr>
                        <a:t>路程</a:t>
                      </a:r>
                      <a:endParaRPr lang="zh-CN" altLang="en-US" sz="2400" b="0" dirty="0">
                        <a:solidFill>
                          <a:schemeClr val="tx1"/>
                        </a:solidFill>
                        <a:latin typeface="微软雅黑" panose="020B0503020204020204" pitchFamily="34" charset="-122"/>
                        <a:ea typeface="微软雅黑" panose="020B0503020204020204" pitchFamily="34"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r>
                        <a:rPr lang="zh-CN" altLang="en-US" sz="2400" b="0" dirty="0">
                          <a:solidFill>
                            <a:schemeClr val="tx1"/>
                          </a:solidFill>
                          <a:latin typeface="微软雅黑" panose="020B0503020204020204" pitchFamily="34" charset="-122"/>
                          <a:ea typeface="微软雅黑" panose="020B0503020204020204" pitchFamily="34" charset="-122"/>
                        </a:rPr>
                        <a:t>时间</a:t>
                      </a:r>
                      <a:endParaRPr lang="zh-CN" altLang="en-US" sz="2400" b="0" dirty="0">
                        <a:solidFill>
                          <a:schemeClr val="tx1"/>
                        </a:solidFill>
                        <a:latin typeface="微软雅黑" panose="020B0503020204020204" pitchFamily="34" charset="-122"/>
                        <a:ea typeface="微软雅黑" panose="020B0503020204020204" pitchFamily="34" charset="-122"/>
                      </a:endParaRPr>
                    </a:p>
                  </a:txBody>
                  <a:tcPr marL="68580" marR="68580" marT="34290" marB="3429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495300">
                <a:tc>
                  <a:txBody>
                    <a:bodyPr/>
                    <a:p>
                      <a:pPr marL="0" lvl="0" indent="0" algn="ctr">
                        <a:buNone/>
                      </a:pP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家→商场</a:t>
                      </a:r>
                      <a:endPar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34290" marB="3429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endParaRPr lang="zh-CN" altLang="en-US" sz="2400" b="0" dirty="0">
                        <a:latin typeface="微软雅黑" panose="020B0503020204020204" pitchFamily="34" charset="-122"/>
                        <a:ea typeface="微软雅黑" panose="020B0503020204020204" pitchFamily="34"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endParaRPr lang="zh-CN" altLang="en-US" sz="2400" b="0" dirty="0">
                        <a:latin typeface="微软雅黑" panose="020B0503020204020204" pitchFamily="34" charset="-122"/>
                        <a:ea typeface="微软雅黑" panose="020B0503020204020204" pitchFamily="34"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r>
                        <a:rPr lang="en-US" altLang="zh-CN"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15</a:t>
                      </a: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a:t>
                      </a:r>
                      <a:endPar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34290" marB="3429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495300">
                <a:tc>
                  <a:txBody>
                    <a:bodyPr/>
                    <a:p>
                      <a:pPr marL="0" lvl="0" indent="0" algn="ctr">
                        <a:buNone/>
                      </a:pP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商场→书店</a:t>
                      </a:r>
                      <a:endPar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34290" marB="3429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endParaRPr lang="zh-CN" altLang="en-US" sz="2400" b="0" dirty="0">
                        <a:latin typeface="微软雅黑" panose="020B0503020204020204" pitchFamily="34" charset="-122"/>
                        <a:ea typeface="微软雅黑" panose="020B0503020204020204" pitchFamily="34"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endParaRPr lang="zh-CN" altLang="en-US" sz="2400" b="0" dirty="0">
                        <a:latin typeface="微软雅黑" panose="020B0503020204020204" pitchFamily="34" charset="-122"/>
                        <a:ea typeface="微软雅黑" panose="020B0503020204020204" pitchFamily="34"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r>
                        <a:rPr lang="en-US" altLang="zh-CN"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7</a:t>
                      </a: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a:t>
                      </a:r>
                      <a:endPar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34290" marB="3429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495300">
                <a:tc>
                  <a:txBody>
                    <a:bodyPr/>
                    <a:p>
                      <a:pPr marL="0" lvl="0" indent="0" algn="ctr">
                        <a:buNone/>
                      </a:pP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书店→商场</a:t>
                      </a:r>
                      <a:endPar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34290" marB="3429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endParaRPr lang="zh-CN" altLang="en-US" sz="2400" b="0" dirty="0">
                        <a:latin typeface="微软雅黑" panose="020B0503020204020204" pitchFamily="34" charset="-122"/>
                        <a:ea typeface="微软雅黑" panose="020B0503020204020204" pitchFamily="34"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endParaRPr lang="zh-CN" altLang="en-US" sz="2400" b="0" dirty="0">
                        <a:latin typeface="微软雅黑" panose="020B0503020204020204" pitchFamily="34" charset="-122"/>
                        <a:ea typeface="微软雅黑" panose="020B0503020204020204" pitchFamily="34"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r>
                        <a:rPr lang="en-US" altLang="zh-CN"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8</a:t>
                      </a: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a:t>
                      </a:r>
                      <a:endPar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34290" marB="3429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495300">
                <a:tc>
                  <a:txBody>
                    <a:bodyPr/>
                    <a:p>
                      <a:pPr marL="0" lvl="0" indent="0" algn="ctr">
                        <a:buNone/>
                      </a:pP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商场→家</a:t>
                      </a:r>
                      <a:endPar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34290" marB="3429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endParaRPr lang="zh-CN" altLang="en-US" sz="2400" b="0" dirty="0">
                        <a:latin typeface="微软雅黑" panose="020B0503020204020204" pitchFamily="34" charset="-122"/>
                        <a:ea typeface="微软雅黑" panose="020B0503020204020204" pitchFamily="34"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endParaRPr lang="zh-CN" altLang="en-US" sz="2400" b="0" dirty="0">
                        <a:latin typeface="微软雅黑" panose="020B0503020204020204" pitchFamily="34" charset="-122"/>
                        <a:ea typeface="微软雅黑" panose="020B0503020204020204" pitchFamily="34"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r>
                        <a:rPr lang="en-US" altLang="zh-CN"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18</a:t>
                      </a: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a:t>
                      </a:r>
                      <a:endPar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34290" marB="3429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495300">
                <a:tc>
                  <a:txBody>
                    <a:bodyPr/>
                    <a:p>
                      <a:pPr marL="0" lvl="0" indent="0" algn="ctr">
                        <a:buNone/>
                      </a:pPr>
                      <a:r>
                        <a:rPr lang="zh-CN" altLang="en-US" sz="2400" b="0" dirty="0">
                          <a:solidFill>
                            <a:schemeClr val="tx1"/>
                          </a:solidFill>
                          <a:latin typeface="微软雅黑" panose="020B0503020204020204" pitchFamily="34" charset="-122"/>
                          <a:ea typeface="微软雅黑" panose="020B0503020204020204" pitchFamily="34" charset="-122"/>
                        </a:rPr>
                        <a:t>全程</a:t>
                      </a:r>
                      <a:endParaRPr lang="zh-CN" altLang="en-US" sz="2400" b="0" dirty="0">
                        <a:solidFill>
                          <a:schemeClr val="tx1"/>
                        </a:solidFill>
                        <a:latin typeface="微软雅黑" panose="020B0503020204020204" pitchFamily="34" charset="-122"/>
                        <a:ea typeface="微软雅黑" panose="020B0503020204020204" pitchFamily="34" charset="-122"/>
                      </a:endParaRPr>
                    </a:p>
                  </a:txBody>
                  <a:tcPr marL="68580" marR="68580" marT="34290" marB="3429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endParaRPr lang="zh-CN" altLang="en-US" sz="2400" b="0" dirty="0">
                        <a:latin typeface="微软雅黑" panose="020B0503020204020204" pitchFamily="34" charset="-122"/>
                        <a:ea typeface="微软雅黑" panose="020B0503020204020204" pitchFamily="34"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w="12700" cap="rnd" cmpd="sng">
                      <a:solidFill>
                        <a:schemeClr val="tx1"/>
                      </a:solidFill>
                      <a:prstDash val="solid"/>
                      <a:headEnd type="none" w="med" len="med"/>
                      <a:tailEnd type="none" w="med" len="med"/>
                    </a:lnTlToBr>
                    <a:lnBlToTr>
                      <a:noFill/>
                    </a:lnBlToTr>
                    <a:noFill/>
                  </a:tcPr>
                </a:tc>
                <a:tc>
                  <a:txBody>
                    <a:bodyPr/>
                    <a:p>
                      <a:pPr marL="0" lvl="0" indent="0" algn="ctr">
                        <a:buNone/>
                      </a:pPr>
                      <a:endParaRPr lang="zh-CN" altLang="en-US" sz="2400" b="0" dirty="0">
                        <a:latin typeface="微软雅黑" panose="020B0503020204020204" pitchFamily="34" charset="-122"/>
                        <a:ea typeface="微软雅黑" panose="020B0503020204020204" pitchFamily="34"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endParaRPr lang="zh-CN" altLang="en-US" sz="2400" b="0" dirty="0">
                        <a:latin typeface="微软雅黑" panose="020B0503020204020204" pitchFamily="34" charset="-122"/>
                        <a:ea typeface="微软雅黑" panose="020B0503020204020204" pitchFamily="34" charset="-122"/>
                      </a:endParaRPr>
                    </a:p>
                  </a:txBody>
                  <a:tcPr marL="68580" marR="68580" marT="34290" marB="3429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21611" name="文本框 21610"/>
          <p:cNvSpPr txBox="1"/>
          <p:nvPr/>
        </p:nvSpPr>
        <p:spPr>
          <a:xfrm>
            <a:off x="5065713" y="1839278"/>
            <a:ext cx="2095500" cy="460375"/>
          </a:xfrm>
          <a:prstGeom prst="rect">
            <a:avLst/>
          </a:prstGeom>
          <a:noFill/>
          <a:ln w="9525">
            <a:noFill/>
          </a:ln>
        </p:spPr>
        <p:txBody>
          <a:bodyPr wrap="square" anchor="t">
            <a:spAutoFit/>
          </a:bodyPr>
          <a:p>
            <a:pPr>
              <a:spcBef>
                <a:spcPct val="50000"/>
              </a:spcBef>
            </a:pP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西偏北</a:t>
            </a:r>
            <a:r>
              <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30°</a:t>
            </a:r>
            <a:endPar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612" name="文本框 21611"/>
          <p:cNvSpPr txBox="1"/>
          <p:nvPr/>
        </p:nvSpPr>
        <p:spPr>
          <a:xfrm>
            <a:off x="7064375" y="1915478"/>
            <a:ext cx="1563688" cy="460375"/>
          </a:xfrm>
          <a:prstGeom prst="rect">
            <a:avLst/>
          </a:prstGeom>
          <a:noFill/>
          <a:ln w="9525">
            <a:noFill/>
          </a:ln>
        </p:spPr>
        <p:txBody>
          <a:bodyPr wrap="square" anchor="t">
            <a:spAutoFit/>
          </a:bodyPr>
          <a:p>
            <a:pPr>
              <a:spcBef>
                <a:spcPct val="50000"/>
              </a:spcBef>
            </a:pPr>
            <a:r>
              <a:rPr lang="en-US" altLang="zh-CN" sz="2400">
                <a:solidFill>
                  <a:srgbClr val="FF0000"/>
                </a:solidFill>
                <a:latin typeface="微软雅黑" panose="020B0503020204020204" pitchFamily="34" charset="-122"/>
                <a:ea typeface="微软雅黑" panose="020B0503020204020204" pitchFamily="34" charset="-122"/>
              </a:rPr>
              <a:t>1000m</a:t>
            </a:r>
            <a:endParaRPr lang="en-US" altLang="zh-CN" sz="2400">
              <a:solidFill>
                <a:srgbClr val="FF0000"/>
              </a:solidFill>
              <a:latin typeface="微软雅黑" panose="020B0503020204020204" pitchFamily="34" charset="-122"/>
              <a:ea typeface="微软雅黑" panose="020B0503020204020204" pitchFamily="34" charset="-122"/>
            </a:endParaRPr>
          </a:p>
        </p:txBody>
      </p:sp>
      <p:sp>
        <p:nvSpPr>
          <p:cNvPr id="21613" name="文本框 21612"/>
          <p:cNvSpPr txBox="1"/>
          <p:nvPr/>
        </p:nvSpPr>
        <p:spPr>
          <a:xfrm>
            <a:off x="5065713" y="2377440"/>
            <a:ext cx="2225675" cy="460375"/>
          </a:xfrm>
          <a:prstGeom prst="rect">
            <a:avLst/>
          </a:prstGeom>
          <a:noFill/>
          <a:ln w="9525">
            <a:noFill/>
          </a:ln>
        </p:spPr>
        <p:txBody>
          <a:bodyPr wrap="square" anchor="t">
            <a:spAutoFit/>
          </a:bodyPr>
          <a:p>
            <a:pPr>
              <a:spcBef>
                <a:spcPct val="50000"/>
              </a:spcBef>
            </a:pP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西偏南</a:t>
            </a:r>
            <a:r>
              <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45°</a:t>
            </a:r>
            <a:endPar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614" name="文本框 21613"/>
          <p:cNvSpPr txBox="1"/>
          <p:nvPr/>
        </p:nvSpPr>
        <p:spPr>
          <a:xfrm>
            <a:off x="7064375" y="2379028"/>
            <a:ext cx="1122363" cy="460375"/>
          </a:xfrm>
          <a:prstGeom prst="rect">
            <a:avLst/>
          </a:prstGeom>
          <a:noFill/>
          <a:ln w="9525">
            <a:noFill/>
          </a:ln>
        </p:spPr>
        <p:txBody>
          <a:bodyPr wrap="square" anchor="t">
            <a:spAutoFit/>
          </a:bodyPr>
          <a:p>
            <a:pPr>
              <a:spcBef>
                <a:spcPct val="50000"/>
              </a:spcBef>
            </a:pPr>
            <a:r>
              <a:rPr lang="en-US" altLang="zh-CN" sz="2400">
                <a:solidFill>
                  <a:srgbClr val="FF0000"/>
                </a:solidFill>
                <a:latin typeface="微软雅黑" panose="020B0503020204020204" pitchFamily="34" charset="-122"/>
                <a:ea typeface="微软雅黑" panose="020B0503020204020204" pitchFamily="34" charset="-122"/>
              </a:rPr>
              <a:t>400m</a:t>
            </a:r>
            <a:endParaRPr lang="en-US" altLang="zh-CN" sz="2400">
              <a:solidFill>
                <a:srgbClr val="FF0000"/>
              </a:solidFill>
              <a:latin typeface="微软雅黑" panose="020B0503020204020204" pitchFamily="34" charset="-122"/>
              <a:ea typeface="微软雅黑" panose="020B0503020204020204" pitchFamily="34" charset="-122"/>
            </a:endParaRPr>
          </a:p>
        </p:txBody>
      </p:sp>
      <p:sp>
        <p:nvSpPr>
          <p:cNvPr id="21615" name="文本框 21614"/>
          <p:cNvSpPr txBox="1"/>
          <p:nvPr/>
        </p:nvSpPr>
        <p:spPr>
          <a:xfrm>
            <a:off x="5033963" y="2814003"/>
            <a:ext cx="2286000" cy="460375"/>
          </a:xfrm>
          <a:prstGeom prst="rect">
            <a:avLst/>
          </a:prstGeom>
          <a:noFill/>
          <a:ln w="9525">
            <a:noFill/>
          </a:ln>
        </p:spPr>
        <p:txBody>
          <a:bodyPr wrap="square" anchor="t">
            <a:spAutoFit/>
          </a:bodyPr>
          <a:p>
            <a:pPr>
              <a:spcBef>
                <a:spcPct val="50000"/>
              </a:spcBef>
            </a:pP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东偏北</a:t>
            </a:r>
            <a:r>
              <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45°</a:t>
            </a:r>
            <a:endPar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616" name="文本框 21615"/>
          <p:cNvSpPr txBox="1"/>
          <p:nvPr/>
        </p:nvSpPr>
        <p:spPr>
          <a:xfrm>
            <a:off x="5065713" y="3320415"/>
            <a:ext cx="2058987" cy="460375"/>
          </a:xfrm>
          <a:prstGeom prst="rect">
            <a:avLst/>
          </a:prstGeom>
          <a:noFill/>
          <a:ln w="9525">
            <a:noFill/>
          </a:ln>
        </p:spPr>
        <p:txBody>
          <a:bodyPr wrap="square" anchor="t">
            <a:spAutoFit/>
          </a:bodyPr>
          <a:p>
            <a:pPr>
              <a:spcBef>
                <a:spcPct val="50000"/>
              </a:spcBef>
            </a:pP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东偏南</a:t>
            </a:r>
            <a:r>
              <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30°</a:t>
            </a:r>
            <a:endPar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617" name="文本框 21616"/>
          <p:cNvSpPr txBox="1"/>
          <p:nvPr/>
        </p:nvSpPr>
        <p:spPr>
          <a:xfrm>
            <a:off x="7064375" y="2867978"/>
            <a:ext cx="1301750" cy="460375"/>
          </a:xfrm>
          <a:prstGeom prst="rect">
            <a:avLst/>
          </a:prstGeom>
          <a:noFill/>
          <a:ln w="9525">
            <a:noFill/>
          </a:ln>
        </p:spPr>
        <p:txBody>
          <a:bodyPr wrap="square" anchor="t">
            <a:spAutoFit/>
          </a:bodyPr>
          <a:p>
            <a:pPr>
              <a:spcBef>
                <a:spcPct val="50000"/>
              </a:spcBef>
            </a:pPr>
            <a:r>
              <a:rPr lang="en-US" altLang="zh-CN" sz="2400">
                <a:solidFill>
                  <a:srgbClr val="FF0000"/>
                </a:solidFill>
                <a:latin typeface="微软雅黑" panose="020B0503020204020204" pitchFamily="34" charset="-122"/>
                <a:ea typeface="微软雅黑" panose="020B0503020204020204" pitchFamily="34" charset="-122"/>
              </a:rPr>
              <a:t>400m</a:t>
            </a:r>
            <a:endParaRPr lang="en-US" altLang="zh-CN" sz="2400">
              <a:solidFill>
                <a:srgbClr val="FF0000"/>
              </a:solidFill>
              <a:latin typeface="微软雅黑" panose="020B0503020204020204" pitchFamily="34" charset="-122"/>
              <a:ea typeface="微软雅黑" panose="020B0503020204020204" pitchFamily="34" charset="-122"/>
            </a:endParaRPr>
          </a:p>
        </p:txBody>
      </p:sp>
      <p:sp>
        <p:nvSpPr>
          <p:cNvPr id="21618" name="文本框 21617"/>
          <p:cNvSpPr txBox="1"/>
          <p:nvPr/>
        </p:nvSpPr>
        <p:spPr>
          <a:xfrm>
            <a:off x="7053263" y="3342640"/>
            <a:ext cx="1500187" cy="460375"/>
          </a:xfrm>
          <a:prstGeom prst="rect">
            <a:avLst/>
          </a:prstGeom>
          <a:noFill/>
          <a:ln w="9525">
            <a:noFill/>
          </a:ln>
        </p:spPr>
        <p:txBody>
          <a:bodyPr wrap="square" anchor="t">
            <a:spAutoFit/>
          </a:bodyPr>
          <a:p>
            <a:pPr>
              <a:spcBef>
                <a:spcPct val="50000"/>
              </a:spcBef>
            </a:pPr>
            <a:r>
              <a:rPr lang="en-US" altLang="zh-CN" sz="2400">
                <a:solidFill>
                  <a:srgbClr val="FF0000"/>
                </a:solidFill>
                <a:latin typeface="微软雅黑" panose="020B0503020204020204" pitchFamily="34" charset="-122"/>
                <a:ea typeface="微软雅黑" panose="020B0503020204020204" pitchFamily="34" charset="-122"/>
              </a:rPr>
              <a:t>1000m</a:t>
            </a:r>
            <a:endParaRPr lang="en-US" altLang="zh-CN" sz="2400">
              <a:solidFill>
                <a:srgbClr val="FF0000"/>
              </a:solidFill>
              <a:latin typeface="微软雅黑" panose="020B0503020204020204" pitchFamily="34" charset="-122"/>
              <a:ea typeface="微软雅黑" panose="020B0503020204020204" pitchFamily="34" charset="-122"/>
            </a:endParaRPr>
          </a:p>
        </p:txBody>
      </p:sp>
      <p:sp>
        <p:nvSpPr>
          <p:cNvPr id="21619" name="文本框 21618"/>
          <p:cNvSpPr txBox="1"/>
          <p:nvPr/>
        </p:nvSpPr>
        <p:spPr>
          <a:xfrm>
            <a:off x="7064375" y="3856990"/>
            <a:ext cx="1365250" cy="460375"/>
          </a:xfrm>
          <a:prstGeom prst="rect">
            <a:avLst/>
          </a:prstGeom>
          <a:noFill/>
          <a:ln w="9525">
            <a:noFill/>
          </a:ln>
        </p:spPr>
        <p:txBody>
          <a:bodyPr wrap="square" anchor="t">
            <a:spAutoFit/>
          </a:bodyPr>
          <a:p>
            <a:pPr>
              <a:spcBef>
                <a:spcPct val="50000"/>
              </a:spcBef>
            </a:pPr>
            <a:r>
              <a:rPr lang="en-US" altLang="zh-CN" sz="2400">
                <a:solidFill>
                  <a:srgbClr val="FF0000"/>
                </a:solidFill>
                <a:latin typeface="微软雅黑" panose="020B0503020204020204" pitchFamily="34" charset="-122"/>
                <a:ea typeface="微软雅黑" panose="020B0503020204020204" pitchFamily="34" charset="-122"/>
              </a:rPr>
              <a:t>2800m</a:t>
            </a:r>
            <a:endParaRPr lang="en-US" altLang="zh-CN" sz="2400">
              <a:solidFill>
                <a:srgbClr val="FF0000"/>
              </a:solidFill>
              <a:latin typeface="微软雅黑" panose="020B0503020204020204" pitchFamily="34" charset="-122"/>
              <a:ea typeface="微软雅黑" panose="020B0503020204020204" pitchFamily="34" charset="-122"/>
            </a:endParaRPr>
          </a:p>
        </p:txBody>
      </p:sp>
      <p:sp>
        <p:nvSpPr>
          <p:cNvPr id="21620" name="文本框 21619"/>
          <p:cNvSpPr txBox="1"/>
          <p:nvPr/>
        </p:nvSpPr>
        <p:spPr>
          <a:xfrm>
            <a:off x="8632825" y="3877628"/>
            <a:ext cx="1027113" cy="460375"/>
          </a:xfrm>
          <a:prstGeom prst="rect">
            <a:avLst/>
          </a:prstGeom>
          <a:noFill/>
          <a:ln w="9525">
            <a:noFill/>
          </a:ln>
        </p:spPr>
        <p:txBody>
          <a:bodyPr anchor="t">
            <a:spAutoFit/>
          </a:bodyPr>
          <a:p>
            <a:pPr>
              <a:spcBef>
                <a:spcPct val="50000"/>
              </a:spcBef>
            </a:pPr>
            <a:r>
              <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48</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分</a:t>
            </a:r>
            <a:endPar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3002280" y="4568825"/>
            <a:ext cx="4754880" cy="645160"/>
          </a:xfrm>
          <a:prstGeom prst="rect">
            <a:avLst/>
          </a:prstGeom>
          <a:noFill/>
        </p:spPr>
        <p:txBody>
          <a:bodyPr wrap="none" rtlCol="0" anchor="t">
            <a:spAutoFit/>
          </a:bodyPr>
          <a:p>
            <a:pPr>
              <a:lnSpc>
                <a:spcPct val="150000"/>
              </a:lnSpc>
            </a:pPr>
            <a:r>
              <a:rPr lang="zh-CN" altLang="en-US" sz="2400" dirty="0">
                <a:latin typeface="微软雅黑" panose="020B0503020204020204" pitchFamily="34" charset="-122"/>
                <a:ea typeface="微软雅黑" panose="020B0503020204020204" pitchFamily="34" charset="-122"/>
                <a:sym typeface="+mn-ea"/>
              </a:rPr>
              <a:t>小玲走完全程的平均速度是多少？</a:t>
            </a:r>
            <a:endParaRPr lang="zh-CN" altLang="en-US" sz="2400">
              <a:latin typeface="微软雅黑" panose="020B0503020204020204" pitchFamily="34" charset="-122"/>
              <a:ea typeface="微软雅黑" panose="020B0503020204020204" pitchFamily="34" charset="-122"/>
            </a:endParaRPr>
          </a:p>
        </p:txBody>
      </p:sp>
      <p:sp>
        <p:nvSpPr>
          <p:cNvPr id="4" name="文本框 3"/>
          <p:cNvSpPr txBox="1"/>
          <p:nvPr/>
        </p:nvSpPr>
        <p:spPr>
          <a:xfrm>
            <a:off x="3493453" y="5251768"/>
            <a:ext cx="3657600" cy="460375"/>
          </a:xfrm>
          <a:prstGeom prst="rect">
            <a:avLst/>
          </a:prstGeom>
          <a:noFill/>
          <a:ln w="9525">
            <a:noFill/>
          </a:ln>
        </p:spPr>
        <p:txBody>
          <a:bodyPr wrap="square" anchor="t">
            <a:spAutoFit/>
          </a:bodyPr>
          <a:p>
            <a:pPr>
              <a:spcBef>
                <a:spcPct val="50000"/>
              </a:spcBef>
            </a:pP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2800</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48≈58</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（米</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a:t>
            </a:r>
            <a:endPar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2998470" y="5798185"/>
            <a:ext cx="5977255" cy="460375"/>
          </a:xfrm>
          <a:prstGeom prst="rect">
            <a:avLst/>
          </a:prstGeom>
          <a:noFill/>
          <a:ln w="9525">
            <a:noFill/>
          </a:ln>
        </p:spPr>
        <p:txBody>
          <a:bodyPr wrap="square" anchor="t">
            <a:spAutoFit/>
          </a:bodyPr>
          <a:p>
            <a:pPr>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答：小玲走完全程的平均速度是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58</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米</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6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6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16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16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6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161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161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16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161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162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11" grpId="0"/>
      <p:bldP spid="21612" grpId="0"/>
      <p:bldP spid="21613" grpId="0"/>
      <p:bldP spid="21614" grpId="0"/>
      <p:bldP spid="21615" grpId="0"/>
      <p:bldP spid="21616" grpId="0"/>
      <p:bldP spid="21617" grpId="0"/>
      <p:bldP spid="21618" grpId="0"/>
      <p:bldP spid="21619" grpId="0"/>
      <p:bldP spid="21620" grpId="0"/>
      <p:bldP spid="4"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2020253" y="973825"/>
            <a:ext cx="8208963" cy="1198880"/>
          </a:xfrm>
          <a:prstGeom prst="rect">
            <a:avLst/>
          </a:prstGeom>
          <a:noFill/>
          <a:ln w="9525">
            <a:noFill/>
          </a:ln>
        </p:spPr>
        <p:txBody>
          <a:bodyPr anchor="t">
            <a:spAutoFit/>
          </a:bodyPr>
          <a:p>
            <a:pPr lvl="0" indent="0" latinLnBrk="1">
              <a:lnSpc>
                <a:spcPct val="150000"/>
              </a:lnSpc>
            </a:pPr>
            <a:r>
              <a:rPr lang="en-US" altLang="zh-CN" sz="2400" dirty="0">
                <a:latin typeface="+mn-ea"/>
                <a:ea typeface="+mn-ea"/>
              </a:rPr>
              <a:t>1</a:t>
            </a:r>
            <a:r>
              <a:rPr lang="zh-CN" altLang="zh-CN" sz="2400" dirty="0">
                <a:latin typeface="+mn-ea"/>
                <a:ea typeface="+mn-ea"/>
              </a:rPr>
              <a:t>路公共汽车从起点站向西偏北</a:t>
            </a:r>
            <a:r>
              <a:rPr lang="en-US" altLang="zh-CN" sz="2400" dirty="0">
                <a:latin typeface="+mn-ea"/>
                <a:ea typeface="+mn-ea"/>
              </a:rPr>
              <a:t>40</a:t>
            </a:r>
            <a:r>
              <a:rPr lang="zh-CN" altLang="zh-CN" sz="2400" dirty="0">
                <a:latin typeface="+mn-ea"/>
                <a:ea typeface="+mn-ea"/>
              </a:rPr>
              <a:t>°方向行驶</a:t>
            </a:r>
            <a:r>
              <a:rPr lang="en-US" altLang="zh-CN" sz="2400" dirty="0">
                <a:latin typeface="+mn-ea"/>
                <a:ea typeface="+mn-ea"/>
              </a:rPr>
              <a:t>3km </a:t>
            </a:r>
            <a:r>
              <a:rPr lang="zh-CN" altLang="zh-CN" sz="2400" dirty="0">
                <a:latin typeface="+mn-ea"/>
                <a:ea typeface="+mn-ea"/>
              </a:rPr>
              <a:t>后</a:t>
            </a:r>
            <a:endParaRPr lang="zh-CN" altLang="zh-CN" sz="2400" dirty="0">
              <a:latin typeface="+mn-ea"/>
              <a:ea typeface="+mn-ea"/>
            </a:endParaRPr>
          </a:p>
          <a:p>
            <a:pPr lvl="0" indent="0" latinLnBrk="1">
              <a:lnSpc>
                <a:spcPct val="150000"/>
              </a:lnSpc>
            </a:pPr>
            <a:r>
              <a:rPr lang="zh-CN" altLang="zh-CN" sz="2400" dirty="0">
                <a:latin typeface="+mn-ea"/>
                <a:ea typeface="+mn-ea"/>
              </a:rPr>
              <a:t>向西行驶</a:t>
            </a:r>
            <a:r>
              <a:rPr lang="en-US" altLang="zh-CN" sz="2400" dirty="0">
                <a:latin typeface="+mn-ea"/>
                <a:ea typeface="+mn-ea"/>
              </a:rPr>
              <a:t>4km</a:t>
            </a:r>
            <a:r>
              <a:rPr lang="zh-CN" altLang="zh-CN" sz="2400" dirty="0">
                <a:latin typeface="+mn-ea"/>
                <a:ea typeface="+mn-ea"/>
              </a:rPr>
              <a:t>，最后向</a:t>
            </a:r>
            <a:r>
              <a:rPr lang="zh-CN" altLang="en-US" sz="2400" dirty="0">
                <a:latin typeface="+mn-ea"/>
                <a:ea typeface="+mn-ea"/>
              </a:rPr>
              <a:t>南</a:t>
            </a:r>
            <a:r>
              <a:rPr lang="zh-CN" altLang="zh-CN" sz="2400" dirty="0">
                <a:latin typeface="+mn-ea"/>
                <a:ea typeface="+mn-ea"/>
              </a:rPr>
              <a:t>偏</a:t>
            </a:r>
            <a:r>
              <a:rPr lang="zh-CN" altLang="en-US" sz="2400" dirty="0">
                <a:latin typeface="+mn-ea"/>
                <a:ea typeface="+mn-ea"/>
              </a:rPr>
              <a:t>西</a:t>
            </a:r>
            <a:r>
              <a:rPr lang="en-US" altLang="zh-CN" sz="2400" dirty="0">
                <a:latin typeface="+mn-ea"/>
                <a:ea typeface="+mn-ea"/>
              </a:rPr>
              <a:t>30</a:t>
            </a:r>
            <a:r>
              <a:rPr lang="zh-CN" altLang="zh-CN" sz="2400" dirty="0">
                <a:latin typeface="+mn-ea"/>
                <a:ea typeface="+mn-ea"/>
              </a:rPr>
              <a:t>°行驶</a:t>
            </a:r>
            <a:r>
              <a:rPr lang="en-US" altLang="zh-CN" sz="2400" dirty="0">
                <a:latin typeface="+mn-ea"/>
                <a:ea typeface="+mn-ea"/>
              </a:rPr>
              <a:t>3km</a:t>
            </a:r>
            <a:r>
              <a:rPr lang="zh-CN" altLang="zh-CN" sz="2400" dirty="0">
                <a:latin typeface="+mn-ea"/>
                <a:ea typeface="+mn-ea"/>
              </a:rPr>
              <a:t>到达终点站。</a:t>
            </a:r>
            <a:endParaRPr lang="zh-CN" altLang="zh-CN" sz="2400" dirty="0">
              <a:latin typeface="+mn-ea"/>
              <a:ea typeface="+mn-ea"/>
            </a:endParaRPr>
          </a:p>
        </p:txBody>
      </p:sp>
      <p:pic>
        <p:nvPicPr>
          <p:cNvPr id="60" name="Picture 26" descr="11815156_125734664180_2"/>
          <p:cNvPicPr>
            <a:picLocks noChangeAspect="1"/>
          </p:cNvPicPr>
          <p:nvPr/>
        </p:nvPicPr>
        <p:blipFill>
          <a:blip r:embed="rId2">
            <a:clrChange>
              <a:clrFrom>
                <a:srgbClr val="FFFFFF"/>
              </a:clrFrom>
              <a:clrTo>
                <a:srgbClr val="FFFFFF">
                  <a:alpha val="0"/>
                </a:srgbClr>
              </a:clrTo>
            </a:clrChange>
          </a:blip>
          <a:srcRect l="3590" t="8047" r="5283" b="3391"/>
          <a:stretch>
            <a:fillRect/>
          </a:stretch>
        </p:blipFill>
        <p:spPr>
          <a:xfrm rot="16200000" flipH="1" flipV="1">
            <a:off x="1408589" y="2776321"/>
            <a:ext cx="4464050" cy="2357438"/>
          </a:xfrm>
          <a:prstGeom prst="rect">
            <a:avLst/>
          </a:prstGeom>
          <a:noFill/>
          <a:ln w="9525">
            <a:noFill/>
          </a:ln>
        </p:spPr>
      </p:pic>
      <p:pic>
        <p:nvPicPr>
          <p:cNvPr id="38" name="Picture 26" descr="11815156_125734664180_2"/>
          <p:cNvPicPr>
            <a:picLocks noChangeAspect="1"/>
          </p:cNvPicPr>
          <p:nvPr/>
        </p:nvPicPr>
        <p:blipFill>
          <a:blip r:embed="rId2">
            <a:clrChange>
              <a:clrFrom>
                <a:srgbClr val="FFFFFF"/>
              </a:clrFrom>
              <a:clrTo>
                <a:srgbClr val="FFFFFF">
                  <a:alpha val="0"/>
                </a:srgbClr>
              </a:clrTo>
            </a:clrChange>
          </a:blip>
          <a:srcRect l="3590" t="8047" r="5283" b="3391"/>
          <a:stretch>
            <a:fillRect/>
          </a:stretch>
        </p:blipFill>
        <p:spPr>
          <a:xfrm flipH="1" flipV="1">
            <a:off x="5713889" y="2780131"/>
            <a:ext cx="4464050" cy="2357438"/>
          </a:xfrm>
          <a:prstGeom prst="rect">
            <a:avLst/>
          </a:prstGeom>
          <a:noFill/>
          <a:ln w="9525">
            <a:noFill/>
          </a:ln>
        </p:spPr>
      </p:pic>
      <p:sp>
        <p:nvSpPr>
          <p:cNvPr id="5" name="文本框 4"/>
          <p:cNvSpPr txBox="1"/>
          <p:nvPr/>
        </p:nvSpPr>
        <p:spPr>
          <a:xfrm>
            <a:off x="2072640" y="2551430"/>
            <a:ext cx="7371715" cy="460375"/>
          </a:xfrm>
          <a:prstGeom prst="rect">
            <a:avLst/>
          </a:prstGeom>
          <a:noFill/>
        </p:spPr>
        <p:txBody>
          <a:bodyPr wrap="none" rtlCol="0">
            <a:spAutoFit/>
          </a:bodyPr>
          <a:p>
            <a:pPr lvl="0" indent="0" algn="l" latinLnBrk="1"/>
            <a:r>
              <a:rPr lang="zh-CN" altLang="zh-CN" sz="2400" dirty="0">
                <a:latin typeface="+mn-ea"/>
                <a:sym typeface="+mn-ea"/>
              </a:rPr>
              <a:t>（</a:t>
            </a:r>
            <a:r>
              <a:rPr lang="en-US" altLang="zh-CN" sz="2400" dirty="0">
                <a:latin typeface="+mn-ea"/>
                <a:sym typeface="+mn-ea"/>
              </a:rPr>
              <a:t>1</a:t>
            </a:r>
            <a:r>
              <a:rPr lang="zh-CN" altLang="zh-CN" sz="2400" dirty="0">
                <a:latin typeface="+mn-ea"/>
                <a:sym typeface="+mn-ea"/>
              </a:rPr>
              <a:t>）根据上面的描述，画出公共汽车行驶的路线图。</a:t>
            </a:r>
            <a:endParaRPr lang="zh-CN" altLang="zh-CN" sz="2400" dirty="0">
              <a:latin typeface="+mn-ea"/>
              <a:ea typeface="+mn-ea"/>
            </a:endParaRPr>
          </a:p>
        </p:txBody>
      </p:sp>
      <p:sp>
        <p:nvSpPr>
          <p:cNvPr id="6" name="圆角矩形 5"/>
          <p:cNvSpPr/>
          <p:nvPr/>
        </p:nvSpPr>
        <p:spPr>
          <a:xfrm>
            <a:off x="1835785" y="3155315"/>
            <a:ext cx="7527925" cy="3374390"/>
          </a:xfrm>
          <a:prstGeom prst="round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1" name="直接箭头连接符 20"/>
          <p:cNvCxnSpPr/>
          <p:nvPr/>
        </p:nvCxnSpPr>
        <p:spPr>
          <a:xfrm>
            <a:off x="6604635" y="5013960"/>
            <a:ext cx="2520000" cy="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a:off x="7945120" y="3724275"/>
            <a:ext cx="0" cy="252000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9" name="流程图: 接点 26"/>
          <p:cNvSpPr/>
          <p:nvPr/>
        </p:nvSpPr>
        <p:spPr>
          <a:xfrm>
            <a:off x="7865442" y="4933243"/>
            <a:ext cx="158317" cy="161997"/>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文本框 30"/>
          <p:cNvSpPr txBox="1"/>
          <p:nvPr/>
        </p:nvSpPr>
        <p:spPr>
          <a:xfrm>
            <a:off x="8023860" y="5095240"/>
            <a:ext cx="792480" cy="460375"/>
          </a:xfrm>
          <a:prstGeom prst="rect">
            <a:avLst/>
          </a:prstGeom>
          <a:noFill/>
        </p:spPr>
        <p:txBody>
          <a:bodyPr wrap="none" rtlCol="0">
            <a:spAutoFit/>
          </a:bodyPr>
          <a:p>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起点</a:t>
            </a:r>
            <a:endPar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23" name="直接箭头连接符 22"/>
          <p:cNvCxnSpPr/>
          <p:nvPr/>
        </p:nvCxnSpPr>
        <p:spPr>
          <a:xfrm flipV="1">
            <a:off x="8895080" y="3749675"/>
            <a:ext cx="0" cy="473075"/>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8637270" y="3263900"/>
            <a:ext cx="487680" cy="460375"/>
          </a:xfrm>
          <a:prstGeom prst="rect">
            <a:avLst/>
          </a:prstGeom>
          <a:solidFill>
            <a:schemeClr val="bg1"/>
          </a:solidFill>
        </p:spPr>
        <p:txBody>
          <a:bodyPr wrap="none" rtlCol="0">
            <a:spAutoFit/>
          </a:bodyPr>
          <a:p>
            <a:r>
              <a:rPr lang="zh-CN" altLang="en-US" sz="2400">
                <a:latin typeface="微软雅黑" panose="020B0503020204020204" pitchFamily="34" charset="-122"/>
                <a:ea typeface="微软雅黑" panose="020B0503020204020204" pitchFamily="34" charset="-122"/>
              </a:rPr>
              <a:t>北</a:t>
            </a:r>
            <a:endParaRPr lang="zh-CN" altLang="en-US" sz="2400">
              <a:latin typeface="微软雅黑" panose="020B0503020204020204" pitchFamily="34" charset="-122"/>
              <a:ea typeface="微软雅黑" panose="020B0503020204020204" pitchFamily="34" charset="-122"/>
            </a:endParaRPr>
          </a:p>
        </p:txBody>
      </p:sp>
      <p:grpSp>
        <p:nvGrpSpPr>
          <p:cNvPr id="25" name="组合 24"/>
          <p:cNvGrpSpPr/>
          <p:nvPr/>
        </p:nvGrpSpPr>
        <p:grpSpPr>
          <a:xfrm>
            <a:off x="2296160" y="6259195"/>
            <a:ext cx="539750" cy="131445"/>
            <a:chOff x="14558" y="7197"/>
            <a:chExt cx="850" cy="207"/>
          </a:xfrm>
        </p:grpSpPr>
        <p:cxnSp>
          <p:nvCxnSpPr>
            <p:cNvPr id="26" name="直接连接符 25"/>
            <p:cNvCxnSpPr/>
            <p:nvPr/>
          </p:nvCxnSpPr>
          <p:spPr>
            <a:xfrm>
              <a:off x="14558" y="7384"/>
              <a:ext cx="85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14578" y="7202"/>
              <a:ext cx="0" cy="2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15391" y="7197"/>
              <a:ext cx="0" cy="2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0" name="文本框 29"/>
          <p:cNvSpPr txBox="1"/>
          <p:nvPr/>
        </p:nvSpPr>
        <p:spPr>
          <a:xfrm>
            <a:off x="2153285" y="5801995"/>
            <a:ext cx="84074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1Km</a:t>
            </a:r>
            <a:endParaRPr lang="en-US" altLang="zh-CN" sz="2400">
              <a:latin typeface="微软雅黑" panose="020B0503020204020204" pitchFamily="34" charset="-122"/>
              <a:ea typeface="微软雅黑" panose="020B0503020204020204" pitchFamily="34" charset="-122"/>
            </a:endParaRPr>
          </a:p>
        </p:txBody>
      </p:sp>
      <p:sp>
        <p:nvSpPr>
          <p:cNvPr id="32" name="圆角矩形 31"/>
          <p:cNvSpPr/>
          <p:nvPr/>
        </p:nvSpPr>
        <p:spPr>
          <a:xfrm>
            <a:off x="5314950" y="1149985"/>
            <a:ext cx="3335655" cy="434975"/>
          </a:xfrm>
          <a:prstGeom prst="round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48" name="直接连接符 47"/>
          <p:cNvCxnSpPr/>
          <p:nvPr/>
        </p:nvCxnSpPr>
        <p:spPr>
          <a:xfrm flipH="1" flipV="1">
            <a:off x="6680200" y="3960495"/>
            <a:ext cx="1264285" cy="104902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弧形 48"/>
          <p:cNvSpPr/>
          <p:nvPr/>
        </p:nvSpPr>
        <p:spPr>
          <a:xfrm rot="14460000">
            <a:off x="7563485" y="4805045"/>
            <a:ext cx="408940" cy="358140"/>
          </a:xfrm>
          <a:prstGeom prst="arc">
            <a:avLst>
              <a:gd name="adj1" fmla="val 17709234"/>
              <a:gd name="adj2" fmla="val 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50" name="文本框 49"/>
          <p:cNvSpPr txBox="1"/>
          <p:nvPr/>
        </p:nvSpPr>
        <p:spPr>
          <a:xfrm>
            <a:off x="6911340" y="4587240"/>
            <a:ext cx="664210" cy="460375"/>
          </a:xfrm>
          <a:prstGeom prst="rect">
            <a:avLst/>
          </a:prstGeom>
          <a:noFill/>
        </p:spPr>
        <p:txBody>
          <a:bodyPr wrap="none" rtlCol="0"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40°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51" name="组合 50"/>
          <p:cNvGrpSpPr/>
          <p:nvPr/>
        </p:nvGrpSpPr>
        <p:grpSpPr>
          <a:xfrm rot="5940000">
            <a:off x="6921500" y="3758565"/>
            <a:ext cx="516890" cy="942975"/>
            <a:chOff x="10181" y="7459"/>
            <a:chExt cx="814" cy="1485"/>
          </a:xfrm>
        </p:grpSpPr>
        <p:grpSp>
          <p:nvGrpSpPr>
            <p:cNvPr id="39" name="组合 38"/>
            <p:cNvGrpSpPr/>
            <p:nvPr/>
          </p:nvGrpSpPr>
          <p:grpSpPr>
            <a:xfrm rot="7260000">
              <a:off x="10485" y="7762"/>
              <a:ext cx="813" cy="207"/>
              <a:chOff x="14578" y="7197"/>
              <a:chExt cx="813" cy="207"/>
            </a:xfrm>
          </p:grpSpPr>
          <p:cxnSp>
            <p:nvCxnSpPr>
              <p:cNvPr id="41" name="直接连接符 40"/>
              <p:cNvCxnSpPr/>
              <p:nvPr/>
            </p:nvCxnSpPr>
            <p:spPr>
              <a:xfrm>
                <a:off x="14578" y="7202"/>
                <a:ext cx="0" cy="2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15391" y="7197"/>
                <a:ext cx="0" cy="2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44" name="直接连接符 43"/>
            <p:cNvCxnSpPr/>
            <p:nvPr/>
          </p:nvCxnSpPr>
          <p:spPr>
            <a:xfrm rot="7260000">
              <a:off x="10282" y="8843"/>
              <a:ext cx="0" cy="2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6" name="椭圆 45"/>
          <p:cNvSpPr/>
          <p:nvPr/>
        </p:nvSpPr>
        <p:spPr>
          <a:xfrm>
            <a:off x="6647180" y="3917950"/>
            <a:ext cx="144000" cy="144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34" name="直接连接符 33"/>
          <p:cNvCxnSpPr/>
          <p:nvPr/>
        </p:nvCxnSpPr>
        <p:spPr>
          <a:xfrm>
            <a:off x="5849620" y="3981450"/>
            <a:ext cx="1764000" cy="0"/>
          </a:xfrm>
          <a:prstGeom prst="line">
            <a:avLst/>
          </a:prstGeom>
          <a:ln w="3492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6723380" y="3199130"/>
            <a:ext cx="0" cy="1620000"/>
          </a:xfrm>
          <a:prstGeom prst="line">
            <a:avLst/>
          </a:prstGeom>
          <a:ln w="3492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4699000" y="3985895"/>
            <a:ext cx="2032000" cy="63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rot="3600000">
            <a:off x="5160010" y="3228340"/>
            <a:ext cx="649605" cy="1422400"/>
            <a:chOff x="9971" y="7459"/>
            <a:chExt cx="1023" cy="2240"/>
          </a:xfrm>
        </p:grpSpPr>
        <p:grpSp>
          <p:nvGrpSpPr>
            <p:cNvPr id="37" name="组合 36"/>
            <p:cNvGrpSpPr/>
            <p:nvPr/>
          </p:nvGrpSpPr>
          <p:grpSpPr>
            <a:xfrm rot="7260000">
              <a:off x="10485" y="7762"/>
              <a:ext cx="813" cy="207"/>
              <a:chOff x="14578" y="7197"/>
              <a:chExt cx="813" cy="207"/>
            </a:xfrm>
          </p:grpSpPr>
          <p:cxnSp>
            <p:nvCxnSpPr>
              <p:cNvPr id="40" name="直接连接符 39"/>
              <p:cNvCxnSpPr/>
              <p:nvPr/>
            </p:nvCxnSpPr>
            <p:spPr>
              <a:xfrm>
                <a:off x="14578" y="7202"/>
                <a:ext cx="0" cy="2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15391" y="7197"/>
                <a:ext cx="0" cy="2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2" name="组合 51"/>
            <p:cNvGrpSpPr/>
            <p:nvPr/>
          </p:nvGrpSpPr>
          <p:grpSpPr>
            <a:xfrm rot="7260000">
              <a:off x="9668" y="9190"/>
              <a:ext cx="813" cy="207"/>
              <a:chOff x="14578" y="7197"/>
              <a:chExt cx="813" cy="207"/>
            </a:xfrm>
          </p:grpSpPr>
          <p:cxnSp>
            <p:nvCxnSpPr>
              <p:cNvPr id="53" name="直接连接符 52"/>
              <p:cNvCxnSpPr/>
              <p:nvPr/>
            </p:nvCxnSpPr>
            <p:spPr>
              <a:xfrm>
                <a:off x="14578" y="7202"/>
                <a:ext cx="0" cy="2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15391" y="7197"/>
                <a:ext cx="0" cy="2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55" name="椭圆 54"/>
          <p:cNvSpPr/>
          <p:nvPr/>
        </p:nvSpPr>
        <p:spPr>
          <a:xfrm>
            <a:off x="4630420" y="3892550"/>
            <a:ext cx="144000" cy="144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56" name="直接连接符 55"/>
          <p:cNvCxnSpPr/>
          <p:nvPr/>
        </p:nvCxnSpPr>
        <p:spPr>
          <a:xfrm>
            <a:off x="3818255" y="3952240"/>
            <a:ext cx="1764000" cy="0"/>
          </a:xfrm>
          <a:prstGeom prst="line">
            <a:avLst/>
          </a:prstGeom>
          <a:ln w="3492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4692015" y="3169920"/>
            <a:ext cx="0" cy="1620000"/>
          </a:xfrm>
          <a:prstGeom prst="line">
            <a:avLst/>
          </a:prstGeom>
          <a:ln w="3492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sp>
        <p:nvSpPr>
          <p:cNvPr id="58" name="圆角矩形 57"/>
          <p:cNvSpPr/>
          <p:nvPr/>
        </p:nvSpPr>
        <p:spPr>
          <a:xfrm>
            <a:off x="2095500" y="1724660"/>
            <a:ext cx="2044700" cy="434975"/>
          </a:xfrm>
          <a:prstGeom prst="round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9" name="圆角矩形 58"/>
          <p:cNvSpPr/>
          <p:nvPr/>
        </p:nvSpPr>
        <p:spPr>
          <a:xfrm>
            <a:off x="5150485" y="1711960"/>
            <a:ext cx="2726690" cy="434975"/>
          </a:xfrm>
          <a:prstGeom prst="round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61" name="直接连接符 60"/>
          <p:cNvCxnSpPr/>
          <p:nvPr/>
        </p:nvCxnSpPr>
        <p:spPr>
          <a:xfrm flipH="1">
            <a:off x="3945255" y="3947795"/>
            <a:ext cx="753745" cy="130365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2" name="组合 61"/>
          <p:cNvGrpSpPr/>
          <p:nvPr/>
        </p:nvGrpSpPr>
        <p:grpSpPr>
          <a:xfrm rot="10920000">
            <a:off x="3987800" y="4341495"/>
            <a:ext cx="480695" cy="934085"/>
            <a:chOff x="10181" y="7459"/>
            <a:chExt cx="814" cy="1485"/>
          </a:xfrm>
        </p:grpSpPr>
        <p:grpSp>
          <p:nvGrpSpPr>
            <p:cNvPr id="63" name="组合 62"/>
            <p:cNvGrpSpPr/>
            <p:nvPr/>
          </p:nvGrpSpPr>
          <p:grpSpPr>
            <a:xfrm rot="7260000">
              <a:off x="10485" y="7762"/>
              <a:ext cx="813" cy="207"/>
              <a:chOff x="14578" y="7197"/>
              <a:chExt cx="813" cy="207"/>
            </a:xfrm>
          </p:grpSpPr>
          <p:cxnSp>
            <p:nvCxnSpPr>
              <p:cNvPr id="64" name="直接连接符 63"/>
              <p:cNvCxnSpPr/>
              <p:nvPr/>
            </p:nvCxnSpPr>
            <p:spPr>
              <a:xfrm>
                <a:off x="14578" y="7202"/>
                <a:ext cx="0" cy="2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5391" y="7197"/>
                <a:ext cx="0" cy="2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66" name="直接连接符 65"/>
            <p:cNvCxnSpPr/>
            <p:nvPr/>
          </p:nvCxnSpPr>
          <p:spPr>
            <a:xfrm rot="7260000">
              <a:off x="10282" y="8843"/>
              <a:ext cx="0" cy="2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7" name="弧形 66"/>
          <p:cNvSpPr/>
          <p:nvPr/>
        </p:nvSpPr>
        <p:spPr>
          <a:xfrm rot="8460000">
            <a:off x="4426585" y="4017645"/>
            <a:ext cx="408940" cy="358140"/>
          </a:xfrm>
          <a:prstGeom prst="arc">
            <a:avLst>
              <a:gd name="adj1" fmla="val 17709234"/>
              <a:gd name="adj2" fmla="val 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68" name="文本框 67"/>
          <p:cNvSpPr txBox="1"/>
          <p:nvPr/>
        </p:nvSpPr>
        <p:spPr>
          <a:xfrm>
            <a:off x="4135755" y="4571365"/>
            <a:ext cx="664210" cy="460375"/>
          </a:xfrm>
          <a:prstGeom prst="rect">
            <a:avLst/>
          </a:prstGeom>
          <a:noFill/>
        </p:spPr>
        <p:txBody>
          <a:bodyPr wrap="none" rtlCol="0"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9" name="椭圆 68"/>
          <p:cNvSpPr/>
          <p:nvPr/>
        </p:nvSpPr>
        <p:spPr>
          <a:xfrm>
            <a:off x="3869690" y="5170805"/>
            <a:ext cx="144000" cy="144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0" name="文本框 69"/>
          <p:cNvSpPr txBox="1"/>
          <p:nvPr/>
        </p:nvSpPr>
        <p:spPr>
          <a:xfrm>
            <a:off x="3582670" y="5445760"/>
            <a:ext cx="792480" cy="460375"/>
          </a:xfrm>
          <a:prstGeom prst="rect">
            <a:avLst/>
          </a:prstGeom>
          <a:noFill/>
        </p:spPr>
        <p:txBody>
          <a:bodyPr wrap="none" rtlCol="0">
            <a:spAutoFit/>
          </a:bodyPr>
          <a:p>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终点</a:t>
            </a:r>
            <a:endPar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1" name="文本框 70"/>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p:cTn id="11" dur="500" fill="hold"/>
                                        <p:tgtEl>
                                          <p:spTgt spid="29"/>
                                        </p:tgtEl>
                                        <p:attrNameLst>
                                          <p:attrName>ppt_w</p:attrName>
                                        </p:attrNameLst>
                                      </p:cBhvr>
                                      <p:tavLst>
                                        <p:tav tm="0">
                                          <p:val>
                                            <p:fltVal val="0"/>
                                          </p:val>
                                        </p:tav>
                                        <p:tav tm="100000">
                                          <p:val>
                                            <p:strVal val="#ppt_w"/>
                                          </p:val>
                                        </p:tav>
                                      </p:tavLst>
                                    </p:anim>
                                    <p:anim calcmode="lin" valueType="num">
                                      <p:cBhvr>
                                        <p:cTn id="12" dur="500" fill="hold"/>
                                        <p:tgtEl>
                                          <p:spTgt spid="29"/>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p:tgtEl>
                                          <p:spTgt spid="24"/>
                                        </p:tgtEl>
                                        <p:attrNameLst>
                                          <p:attrName>ppt_y</p:attrName>
                                        </p:attrNameLst>
                                      </p:cBhvr>
                                      <p:tavLst>
                                        <p:tav tm="0">
                                          <p:val>
                                            <p:strVal val="#ppt_y+#ppt_h*1.125000"/>
                                          </p:val>
                                        </p:tav>
                                        <p:tav tm="100000">
                                          <p:val>
                                            <p:strVal val="#ppt_y"/>
                                          </p:val>
                                        </p:tav>
                                      </p:tavLst>
                                    </p:anim>
                                    <p:animEffect transition="in" filter="wipe(up)">
                                      <p:cBhvr>
                                        <p:cTn id="18" dur="500"/>
                                        <p:tgtEl>
                                          <p:spTgt spid="24"/>
                                        </p:tgtEl>
                                      </p:cBhvr>
                                    </p:animEffect>
                                  </p:childTnLst>
                                </p:cTn>
                              </p:par>
                              <p:par>
                                <p:cTn id="19" presetID="12" presetClass="entr" presetSubtype="4" fill="hold" nodeType="with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ppt_y</p:attrName>
                                        </p:attrNameLst>
                                      </p:cBhvr>
                                      <p:tavLst>
                                        <p:tav tm="0">
                                          <p:val>
                                            <p:strVal val="#ppt_y+#ppt_h*1.125000"/>
                                          </p:val>
                                        </p:tav>
                                        <p:tav tm="100000">
                                          <p:val>
                                            <p:strVal val="#ppt_y"/>
                                          </p:val>
                                        </p:tav>
                                      </p:tavLst>
                                    </p:anim>
                                    <p:animEffect transition="in" filter="wipe(up)">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p:cTn id="27" dur="500" fill="hold"/>
                                        <p:tgtEl>
                                          <p:spTgt spid="22"/>
                                        </p:tgtEl>
                                        <p:attrNameLst>
                                          <p:attrName>ppt_w</p:attrName>
                                        </p:attrNameLst>
                                      </p:cBhvr>
                                      <p:tavLst>
                                        <p:tav tm="0">
                                          <p:val>
                                            <p:fltVal val="0"/>
                                          </p:val>
                                        </p:tav>
                                        <p:tav tm="100000">
                                          <p:val>
                                            <p:strVal val="#ppt_w"/>
                                          </p:val>
                                        </p:tav>
                                      </p:tavLst>
                                    </p:anim>
                                    <p:anim calcmode="lin" valueType="num">
                                      <p:cBhvr>
                                        <p:cTn id="28" dur="500" fill="hold"/>
                                        <p:tgtEl>
                                          <p:spTgt spid="22"/>
                                        </p:tgtEl>
                                        <p:attrNameLst>
                                          <p:attrName>ppt_h</p:attrName>
                                        </p:attrNameLst>
                                      </p:cBhvr>
                                      <p:tavLst>
                                        <p:tav tm="0">
                                          <p:val>
                                            <p:fltVal val="0"/>
                                          </p:val>
                                        </p:tav>
                                        <p:tav tm="100000">
                                          <p:val>
                                            <p:strVal val="#ppt_h"/>
                                          </p:val>
                                        </p:tav>
                                      </p:tavLst>
                                    </p:anim>
                                  </p:childTnLst>
                                </p:cTn>
                              </p:par>
                              <p:par>
                                <p:cTn id="29" presetID="23" presetClass="entr" presetSubtype="16"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nodeType="click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ppt_w</p:attrName>
                                        </p:attrNameLst>
                                      </p:cBhvr>
                                      <p:tavLst>
                                        <p:tav tm="0">
                                          <p:val>
                                            <p:fltVal val="0"/>
                                          </p:val>
                                        </p:tav>
                                        <p:tav tm="100000">
                                          <p:val>
                                            <p:strVal val="#ppt_w"/>
                                          </p:val>
                                        </p:tav>
                                      </p:tavLst>
                                    </p:anim>
                                    <p:anim calcmode="lin" valueType="num">
                                      <p:cBhvr>
                                        <p:cTn id="38" dur="500" fill="hold"/>
                                        <p:tgtEl>
                                          <p:spTgt spid="25"/>
                                        </p:tgtEl>
                                        <p:attrNameLst>
                                          <p:attrName>ppt_h</p:attrName>
                                        </p:attrNameLst>
                                      </p:cBhvr>
                                      <p:tavLst>
                                        <p:tav tm="0">
                                          <p:val>
                                            <p:fltVal val="0"/>
                                          </p:val>
                                        </p:tav>
                                        <p:tav tm="100000">
                                          <p:val>
                                            <p:strVal val="#ppt_h"/>
                                          </p:val>
                                        </p:tav>
                                      </p:tavLst>
                                    </p:anim>
                                  </p:childTnLst>
                                </p:cTn>
                              </p:par>
                              <p:par>
                                <p:cTn id="39" presetID="23" presetClass="entr" presetSubtype="16" fill="hold" grpId="0" nodeType="with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p:cTn id="41" dur="500" fill="hold"/>
                                        <p:tgtEl>
                                          <p:spTgt spid="30"/>
                                        </p:tgtEl>
                                        <p:attrNameLst>
                                          <p:attrName>ppt_w</p:attrName>
                                        </p:attrNameLst>
                                      </p:cBhvr>
                                      <p:tavLst>
                                        <p:tav tm="0">
                                          <p:val>
                                            <p:fltVal val="0"/>
                                          </p:val>
                                        </p:tav>
                                        <p:tav tm="100000">
                                          <p:val>
                                            <p:strVal val="#ppt_w"/>
                                          </p:val>
                                        </p:tav>
                                      </p:tavLst>
                                    </p:anim>
                                    <p:anim calcmode="lin" valueType="num">
                                      <p:cBhvr>
                                        <p:cTn id="42" dur="500" fill="hold"/>
                                        <p:tgtEl>
                                          <p:spTgt spid="30"/>
                                        </p:tgtEl>
                                        <p:attrNameLst>
                                          <p:attrName>ppt_h</p:attrName>
                                        </p:attrNameLst>
                                      </p:cBhvr>
                                      <p:tavLst>
                                        <p:tav tm="0">
                                          <p:val>
                                            <p:fltVal val="0"/>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12" presetClass="entr" presetSubtype="4" fill="hold" grpId="0" nodeType="click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additive="base">
                                        <p:cTn id="47" dur="500"/>
                                        <p:tgtEl>
                                          <p:spTgt spid="32"/>
                                        </p:tgtEl>
                                        <p:attrNameLst>
                                          <p:attrName>ppt_y</p:attrName>
                                        </p:attrNameLst>
                                      </p:cBhvr>
                                      <p:tavLst>
                                        <p:tav tm="0">
                                          <p:val>
                                            <p:strVal val="#ppt_y+#ppt_h*1.125000"/>
                                          </p:val>
                                        </p:tav>
                                        <p:tav tm="100000">
                                          <p:val>
                                            <p:strVal val="#ppt_y"/>
                                          </p:val>
                                        </p:tav>
                                      </p:tavLst>
                                    </p:anim>
                                    <p:animEffect transition="in" filter="wipe(up)">
                                      <p:cBhvr>
                                        <p:cTn id="48" dur="500"/>
                                        <p:tgtEl>
                                          <p:spTgt spid="32"/>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wipe(left)">
                                      <p:cBhvr>
                                        <p:cTn id="53" dur="500"/>
                                        <p:tgtEl>
                                          <p:spTgt spid="38"/>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1" fill="hold" nodeType="click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wipe(up)">
                                      <p:cBhvr>
                                        <p:cTn id="58" dur="500"/>
                                        <p:tgtEl>
                                          <p:spTgt spid="48"/>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grpId="0" nodeType="clickEffect">
                                  <p:stCondLst>
                                    <p:cond delay="0"/>
                                  </p:stCondLst>
                                  <p:childTnLst>
                                    <p:set>
                                      <p:cBhvr>
                                        <p:cTn id="62" dur="1" fill="hold">
                                          <p:stCondLst>
                                            <p:cond delay="0"/>
                                          </p:stCondLst>
                                        </p:cTn>
                                        <p:tgtEl>
                                          <p:spTgt spid="49"/>
                                        </p:tgtEl>
                                        <p:attrNameLst>
                                          <p:attrName>style.visibility</p:attrName>
                                        </p:attrNameLst>
                                      </p:cBhvr>
                                      <p:to>
                                        <p:strVal val="visible"/>
                                      </p:to>
                                    </p:set>
                                    <p:animEffect transition="in" filter="wipe(down)">
                                      <p:cBhvr>
                                        <p:cTn id="63" dur="500"/>
                                        <p:tgtEl>
                                          <p:spTgt spid="49"/>
                                        </p:tgtEl>
                                      </p:cBhvr>
                                    </p:animEffect>
                                  </p:childTnLst>
                                </p:cTn>
                              </p:par>
                            </p:childTnLst>
                          </p:cTn>
                        </p:par>
                      </p:childTnLst>
                    </p:cTn>
                  </p:par>
                  <p:par>
                    <p:cTn id="64" fill="hold">
                      <p:stCondLst>
                        <p:cond delay="indefinite"/>
                      </p:stCondLst>
                      <p:childTnLst>
                        <p:par>
                          <p:cTn id="65" fill="hold">
                            <p:stCondLst>
                              <p:cond delay="0"/>
                            </p:stCondLst>
                            <p:childTnLst>
                              <p:par>
                                <p:cTn id="66" presetID="12" presetClass="entr" presetSubtype="4" fill="hold" grpId="0" nodeType="clickEffect">
                                  <p:stCondLst>
                                    <p:cond delay="0"/>
                                  </p:stCondLst>
                                  <p:childTnLst>
                                    <p:set>
                                      <p:cBhvr>
                                        <p:cTn id="67" dur="1" fill="hold">
                                          <p:stCondLst>
                                            <p:cond delay="0"/>
                                          </p:stCondLst>
                                        </p:cTn>
                                        <p:tgtEl>
                                          <p:spTgt spid="50"/>
                                        </p:tgtEl>
                                        <p:attrNameLst>
                                          <p:attrName>style.visibility</p:attrName>
                                        </p:attrNameLst>
                                      </p:cBhvr>
                                      <p:to>
                                        <p:strVal val="visible"/>
                                      </p:to>
                                    </p:set>
                                    <p:anim calcmode="lin" valueType="num">
                                      <p:cBhvr additive="base">
                                        <p:cTn id="68" dur="500"/>
                                        <p:tgtEl>
                                          <p:spTgt spid="50"/>
                                        </p:tgtEl>
                                        <p:attrNameLst>
                                          <p:attrName>ppt_y</p:attrName>
                                        </p:attrNameLst>
                                      </p:cBhvr>
                                      <p:tavLst>
                                        <p:tav tm="0">
                                          <p:val>
                                            <p:strVal val="#ppt_y+#ppt_h*1.125000"/>
                                          </p:val>
                                        </p:tav>
                                        <p:tav tm="100000">
                                          <p:val>
                                            <p:strVal val="#ppt_y"/>
                                          </p:val>
                                        </p:tav>
                                      </p:tavLst>
                                    </p:anim>
                                    <p:animEffect transition="in" filter="wipe(up)">
                                      <p:cBhvr>
                                        <p:cTn id="69" dur="500"/>
                                        <p:tgtEl>
                                          <p:spTgt spid="50"/>
                                        </p:tgtEl>
                                      </p:cBhvr>
                                    </p:animEffect>
                                  </p:childTnLst>
                                </p:cTn>
                              </p:par>
                            </p:childTnLst>
                          </p:cTn>
                        </p:par>
                      </p:childTnLst>
                    </p:cTn>
                  </p:par>
                  <p:par>
                    <p:cTn id="70" fill="hold">
                      <p:stCondLst>
                        <p:cond delay="indefinite"/>
                      </p:stCondLst>
                      <p:childTnLst>
                        <p:par>
                          <p:cTn id="71" fill="hold">
                            <p:stCondLst>
                              <p:cond delay="0"/>
                            </p:stCondLst>
                            <p:childTnLst>
                              <p:par>
                                <p:cTn id="72" presetID="1" presetClass="exit" presetSubtype="0" fill="hold" nodeType="clickEffect">
                                  <p:stCondLst>
                                    <p:cond delay="0"/>
                                  </p:stCondLst>
                                  <p:childTnLst>
                                    <p:set>
                                      <p:cBhvr>
                                        <p:cTn id="73" dur="1" fill="hold">
                                          <p:stCondLst>
                                            <p:cond delay="0"/>
                                          </p:stCondLst>
                                        </p:cTn>
                                        <p:tgtEl>
                                          <p:spTgt spid="38"/>
                                        </p:tgtEl>
                                        <p:attrNameLst>
                                          <p:attrName>style.visibility</p:attrName>
                                        </p:attrNameLst>
                                      </p:cBhvr>
                                      <p:to>
                                        <p:strVal val="hidden"/>
                                      </p:to>
                                    </p:set>
                                  </p:childTnLst>
                                </p:cTn>
                              </p:par>
                            </p:childTnLst>
                          </p:cTn>
                        </p:par>
                      </p:childTnLst>
                    </p:cTn>
                  </p:par>
                  <p:par>
                    <p:cTn id="74" fill="hold">
                      <p:stCondLst>
                        <p:cond delay="indefinite"/>
                      </p:stCondLst>
                      <p:childTnLst>
                        <p:par>
                          <p:cTn id="75" fill="hold">
                            <p:stCondLst>
                              <p:cond delay="0"/>
                            </p:stCondLst>
                            <p:childTnLst>
                              <p:par>
                                <p:cTn id="76" presetID="22" presetClass="entr" presetSubtype="1" fill="hold" nodeType="clickEffect">
                                  <p:stCondLst>
                                    <p:cond delay="0"/>
                                  </p:stCondLst>
                                  <p:childTnLst>
                                    <p:set>
                                      <p:cBhvr>
                                        <p:cTn id="77" dur="1" fill="hold">
                                          <p:stCondLst>
                                            <p:cond delay="0"/>
                                          </p:stCondLst>
                                        </p:cTn>
                                        <p:tgtEl>
                                          <p:spTgt spid="51"/>
                                        </p:tgtEl>
                                        <p:attrNameLst>
                                          <p:attrName>style.visibility</p:attrName>
                                        </p:attrNameLst>
                                      </p:cBhvr>
                                      <p:to>
                                        <p:strVal val="visible"/>
                                      </p:to>
                                    </p:set>
                                    <p:animEffect transition="in" filter="wipe(up)">
                                      <p:cBhvr>
                                        <p:cTn id="78" dur="500"/>
                                        <p:tgtEl>
                                          <p:spTgt spid="51"/>
                                        </p:tgtEl>
                                      </p:cBhvr>
                                    </p:animEffect>
                                  </p:childTnLst>
                                </p:cTn>
                              </p:par>
                            </p:childTnLst>
                          </p:cTn>
                        </p:par>
                      </p:childTnLst>
                    </p:cTn>
                  </p:par>
                  <p:par>
                    <p:cTn id="79" fill="hold">
                      <p:stCondLst>
                        <p:cond delay="indefinite"/>
                      </p:stCondLst>
                      <p:childTnLst>
                        <p:par>
                          <p:cTn id="80" fill="hold">
                            <p:stCondLst>
                              <p:cond delay="0"/>
                            </p:stCondLst>
                            <p:childTnLst>
                              <p:par>
                                <p:cTn id="81" presetID="23" presetClass="entr" presetSubtype="16" fill="hold" grpId="0" nodeType="clickEffect">
                                  <p:stCondLst>
                                    <p:cond delay="0"/>
                                  </p:stCondLst>
                                  <p:childTnLst>
                                    <p:set>
                                      <p:cBhvr>
                                        <p:cTn id="82" dur="1" fill="hold">
                                          <p:stCondLst>
                                            <p:cond delay="0"/>
                                          </p:stCondLst>
                                        </p:cTn>
                                        <p:tgtEl>
                                          <p:spTgt spid="46"/>
                                        </p:tgtEl>
                                        <p:attrNameLst>
                                          <p:attrName>style.visibility</p:attrName>
                                        </p:attrNameLst>
                                      </p:cBhvr>
                                      <p:to>
                                        <p:strVal val="visible"/>
                                      </p:to>
                                    </p:set>
                                    <p:anim calcmode="lin" valueType="num">
                                      <p:cBhvr>
                                        <p:cTn id="83" dur="500" fill="hold"/>
                                        <p:tgtEl>
                                          <p:spTgt spid="46"/>
                                        </p:tgtEl>
                                        <p:attrNameLst>
                                          <p:attrName>ppt_w</p:attrName>
                                        </p:attrNameLst>
                                      </p:cBhvr>
                                      <p:tavLst>
                                        <p:tav tm="0">
                                          <p:val>
                                            <p:fltVal val="0"/>
                                          </p:val>
                                        </p:tav>
                                        <p:tav tm="100000">
                                          <p:val>
                                            <p:strVal val="#ppt_w"/>
                                          </p:val>
                                        </p:tav>
                                      </p:tavLst>
                                    </p:anim>
                                    <p:anim calcmode="lin" valueType="num">
                                      <p:cBhvr>
                                        <p:cTn id="84" dur="500" fill="hold"/>
                                        <p:tgtEl>
                                          <p:spTgt spid="46"/>
                                        </p:tgtEl>
                                        <p:attrNameLst>
                                          <p:attrName>ppt_h</p:attrName>
                                        </p:attrNameLst>
                                      </p:cBhvr>
                                      <p:tavLst>
                                        <p:tav tm="0">
                                          <p:val>
                                            <p:fltVal val="0"/>
                                          </p:val>
                                        </p:tav>
                                        <p:tav tm="100000">
                                          <p:val>
                                            <p:strVal val="#ppt_h"/>
                                          </p:val>
                                        </p:tav>
                                      </p:tavLst>
                                    </p:anim>
                                  </p:childTnLst>
                                </p:cTn>
                              </p:par>
                            </p:childTnLst>
                          </p:cTn>
                        </p:par>
                      </p:childTnLst>
                    </p:cTn>
                  </p:par>
                  <p:par>
                    <p:cTn id="85" fill="hold">
                      <p:stCondLst>
                        <p:cond delay="indefinite"/>
                      </p:stCondLst>
                      <p:childTnLst>
                        <p:par>
                          <p:cTn id="86" fill="hold">
                            <p:stCondLst>
                              <p:cond delay="0"/>
                            </p:stCondLst>
                            <p:childTnLst>
                              <p:par>
                                <p:cTn id="87" presetID="12" presetClass="entr" presetSubtype="4" fill="hold" grpId="0" nodeType="clickEffect">
                                  <p:stCondLst>
                                    <p:cond delay="0"/>
                                  </p:stCondLst>
                                  <p:childTnLst>
                                    <p:set>
                                      <p:cBhvr>
                                        <p:cTn id="88" dur="1" fill="hold">
                                          <p:stCondLst>
                                            <p:cond delay="0"/>
                                          </p:stCondLst>
                                        </p:cTn>
                                        <p:tgtEl>
                                          <p:spTgt spid="58"/>
                                        </p:tgtEl>
                                        <p:attrNameLst>
                                          <p:attrName>style.visibility</p:attrName>
                                        </p:attrNameLst>
                                      </p:cBhvr>
                                      <p:to>
                                        <p:strVal val="visible"/>
                                      </p:to>
                                    </p:set>
                                    <p:anim calcmode="lin" valueType="num">
                                      <p:cBhvr additive="base">
                                        <p:cTn id="89" dur="500"/>
                                        <p:tgtEl>
                                          <p:spTgt spid="58"/>
                                        </p:tgtEl>
                                        <p:attrNameLst>
                                          <p:attrName>ppt_y</p:attrName>
                                        </p:attrNameLst>
                                      </p:cBhvr>
                                      <p:tavLst>
                                        <p:tav tm="0">
                                          <p:val>
                                            <p:strVal val="#ppt_y+#ppt_h*1.125000"/>
                                          </p:val>
                                        </p:tav>
                                        <p:tav tm="100000">
                                          <p:val>
                                            <p:strVal val="#ppt_y"/>
                                          </p:val>
                                        </p:tav>
                                      </p:tavLst>
                                    </p:anim>
                                    <p:animEffect transition="in" filter="wipe(up)">
                                      <p:cBhvr>
                                        <p:cTn id="90" dur="500"/>
                                        <p:tgtEl>
                                          <p:spTgt spid="58"/>
                                        </p:tgtEl>
                                      </p:cBhvr>
                                    </p:animEffect>
                                  </p:childTnLst>
                                </p:cTn>
                              </p:par>
                            </p:childTnLst>
                          </p:cTn>
                        </p:par>
                      </p:childTnLst>
                    </p:cTn>
                  </p:par>
                  <p:par>
                    <p:cTn id="91" fill="hold">
                      <p:stCondLst>
                        <p:cond delay="indefinite"/>
                      </p:stCondLst>
                      <p:childTnLst>
                        <p:par>
                          <p:cTn id="92" fill="hold">
                            <p:stCondLst>
                              <p:cond delay="0"/>
                            </p:stCondLst>
                            <p:childTnLst>
                              <p:par>
                                <p:cTn id="93" presetID="23" presetClass="entr" presetSubtype="16" fill="hold" nodeType="clickEffect">
                                  <p:stCondLst>
                                    <p:cond delay="0"/>
                                  </p:stCondLst>
                                  <p:childTnLst>
                                    <p:set>
                                      <p:cBhvr>
                                        <p:cTn id="94" dur="1" fill="hold">
                                          <p:stCondLst>
                                            <p:cond delay="0"/>
                                          </p:stCondLst>
                                        </p:cTn>
                                        <p:tgtEl>
                                          <p:spTgt spid="34"/>
                                        </p:tgtEl>
                                        <p:attrNameLst>
                                          <p:attrName>style.visibility</p:attrName>
                                        </p:attrNameLst>
                                      </p:cBhvr>
                                      <p:to>
                                        <p:strVal val="visible"/>
                                      </p:to>
                                    </p:set>
                                    <p:anim calcmode="lin" valueType="num">
                                      <p:cBhvr>
                                        <p:cTn id="95" dur="500" fill="hold"/>
                                        <p:tgtEl>
                                          <p:spTgt spid="34"/>
                                        </p:tgtEl>
                                        <p:attrNameLst>
                                          <p:attrName>ppt_w</p:attrName>
                                        </p:attrNameLst>
                                      </p:cBhvr>
                                      <p:tavLst>
                                        <p:tav tm="0">
                                          <p:val>
                                            <p:fltVal val="0"/>
                                          </p:val>
                                        </p:tav>
                                        <p:tav tm="100000">
                                          <p:val>
                                            <p:strVal val="#ppt_w"/>
                                          </p:val>
                                        </p:tav>
                                      </p:tavLst>
                                    </p:anim>
                                    <p:anim calcmode="lin" valueType="num">
                                      <p:cBhvr>
                                        <p:cTn id="96" dur="500" fill="hold"/>
                                        <p:tgtEl>
                                          <p:spTgt spid="34"/>
                                        </p:tgtEl>
                                        <p:attrNameLst>
                                          <p:attrName>ppt_h</p:attrName>
                                        </p:attrNameLst>
                                      </p:cBhvr>
                                      <p:tavLst>
                                        <p:tav tm="0">
                                          <p:val>
                                            <p:fltVal val="0"/>
                                          </p:val>
                                        </p:tav>
                                        <p:tav tm="100000">
                                          <p:val>
                                            <p:strVal val="#ppt_h"/>
                                          </p:val>
                                        </p:tav>
                                      </p:tavLst>
                                    </p:anim>
                                  </p:childTnLst>
                                </p:cTn>
                              </p:par>
                              <p:par>
                                <p:cTn id="97" presetID="23" presetClass="entr" presetSubtype="16" fill="hold" nodeType="withEffect">
                                  <p:stCondLst>
                                    <p:cond delay="0"/>
                                  </p:stCondLst>
                                  <p:childTnLst>
                                    <p:set>
                                      <p:cBhvr>
                                        <p:cTn id="98" dur="1" fill="hold">
                                          <p:stCondLst>
                                            <p:cond delay="0"/>
                                          </p:stCondLst>
                                        </p:cTn>
                                        <p:tgtEl>
                                          <p:spTgt spid="35"/>
                                        </p:tgtEl>
                                        <p:attrNameLst>
                                          <p:attrName>style.visibility</p:attrName>
                                        </p:attrNameLst>
                                      </p:cBhvr>
                                      <p:to>
                                        <p:strVal val="visible"/>
                                      </p:to>
                                    </p:set>
                                    <p:anim calcmode="lin" valueType="num">
                                      <p:cBhvr>
                                        <p:cTn id="99" dur="500" fill="hold"/>
                                        <p:tgtEl>
                                          <p:spTgt spid="35"/>
                                        </p:tgtEl>
                                        <p:attrNameLst>
                                          <p:attrName>ppt_w</p:attrName>
                                        </p:attrNameLst>
                                      </p:cBhvr>
                                      <p:tavLst>
                                        <p:tav tm="0">
                                          <p:val>
                                            <p:fltVal val="0"/>
                                          </p:val>
                                        </p:tav>
                                        <p:tav tm="100000">
                                          <p:val>
                                            <p:strVal val="#ppt_w"/>
                                          </p:val>
                                        </p:tav>
                                      </p:tavLst>
                                    </p:anim>
                                    <p:anim calcmode="lin" valueType="num">
                                      <p:cBhvr>
                                        <p:cTn id="100" dur="500" fill="hold"/>
                                        <p:tgtEl>
                                          <p:spTgt spid="35"/>
                                        </p:tgtEl>
                                        <p:attrNameLst>
                                          <p:attrName>ppt_h</p:attrName>
                                        </p:attrNameLst>
                                      </p:cBhvr>
                                      <p:tavLst>
                                        <p:tav tm="0">
                                          <p:val>
                                            <p:fltVal val="0"/>
                                          </p:val>
                                        </p:tav>
                                        <p:tav tm="100000">
                                          <p:val>
                                            <p:strVal val="#ppt_h"/>
                                          </p:val>
                                        </p:tav>
                                      </p:tavLst>
                                    </p:anim>
                                  </p:childTnLst>
                                </p:cTn>
                              </p:par>
                            </p:childTnLst>
                          </p:cTn>
                        </p:par>
                      </p:childTnLst>
                    </p:cTn>
                  </p:par>
                  <p:par>
                    <p:cTn id="101" fill="hold">
                      <p:stCondLst>
                        <p:cond delay="indefinite"/>
                      </p:stCondLst>
                      <p:childTnLst>
                        <p:par>
                          <p:cTn id="102" fill="hold">
                            <p:stCondLst>
                              <p:cond delay="0"/>
                            </p:stCondLst>
                            <p:childTnLst>
                              <p:par>
                                <p:cTn id="103" presetID="22" presetClass="entr" presetSubtype="2" fill="hold" nodeType="clickEffect">
                                  <p:stCondLst>
                                    <p:cond delay="0"/>
                                  </p:stCondLst>
                                  <p:childTnLst>
                                    <p:set>
                                      <p:cBhvr>
                                        <p:cTn id="104" dur="1" fill="hold">
                                          <p:stCondLst>
                                            <p:cond delay="0"/>
                                          </p:stCondLst>
                                        </p:cTn>
                                        <p:tgtEl>
                                          <p:spTgt spid="33"/>
                                        </p:tgtEl>
                                        <p:attrNameLst>
                                          <p:attrName>style.visibility</p:attrName>
                                        </p:attrNameLst>
                                      </p:cBhvr>
                                      <p:to>
                                        <p:strVal val="visible"/>
                                      </p:to>
                                    </p:set>
                                    <p:animEffect transition="in" filter="wipe(right)">
                                      <p:cBhvr>
                                        <p:cTn id="105" dur="500"/>
                                        <p:tgtEl>
                                          <p:spTgt spid="33"/>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1" fill="hold" nodeType="clickEffect">
                                  <p:stCondLst>
                                    <p:cond delay="0"/>
                                  </p:stCondLst>
                                  <p:childTnLst>
                                    <p:set>
                                      <p:cBhvr>
                                        <p:cTn id="109" dur="1" fill="hold">
                                          <p:stCondLst>
                                            <p:cond delay="0"/>
                                          </p:stCondLst>
                                        </p:cTn>
                                        <p:tgtEl>
                                          <p:spTgt spid="36"/>
                                        </p:tgtEl>
                                        <p:attrNameLst>
                                          <p:attrName>style.visibility</p:attrName>
                                        </p:attrNameLst>
                                      </p:cBhvr>
                                      <p:to>
                                        <p:strVal val="visible"/>
                                      </p:to>
                                    </p:set>
                                    <p:animEffect transition="in" filter="wipe(up)">
                                      <p:cBhvr>
                                        <p:cTn id="110" dur="500"/>
                                        <p:tgtEl>
                                          <p:spTgt spid="36"/>
                                        </p:tgtEl>
                                      </p:cBhvr>
                                    </p:animEffect>
                                  </p:childTnLst>
                                </p:cTn>
                              </p:par>
                            </p:childTnLst>
                          </p:cTn>
                        </p:par>
                      </p:childTnLst>
                    </p:cTn>
                  </p:par>
                  <p:par>
                    <p:cTn id="111" fill="hold">
                      <p:stCondLst>
                        <p:cond delay="indefinite"/>
                      </p:stCondLst>
                      <p:childTnLst>
                        <p:par>
                          <p:cTn id="112" fill="hold">
                            <p:stCondLst>
                              <p:cond delay="0"/>
                            </p:stCondLst>
                            <p:childTnLst>
                              <p:par>
                                <p:cTn id="113" presetID="23" presetClass="entr" presetSubtype="16" fill="hold" grpId="0" nodeType="clickEffect">
                                  <p:stCondLst>
                                    <p:cond delay="0"/>
                                  </p:stCondLst>
                                  <p:childTnLst>
                                    <p:set>
                                      <p:cBhvr>
                                        <p:cTn id="114" dur="1" fill="hold">
                                          <p:stCondLst>
                                            <p:cond delay="0"/>
                                          </p:stCondLst>
                                        </p:cTn>
                                        <p:tgtEl>
                                          <p:spTgt spid="55"/>
                                        </p:tgtEl>
                                        <p:attrNameLst>
                                          <p:attrName>style.visibility</p:attrName>
                                        </p:attrNameLst>
                                      </p:cBhvr>
                                      <p:to>
                                        <p:strVal val="visible"/>
                                      </p:to>
                                    </p:set>
                                    <p:anim calcmode="lin" valueType="num">
                                      <p:cBhvr>
                                        <p:cTn id="115" dur="500" fill="hold"/>
                                        <p:tgtEl>
                                          <p:spTgt spid="55"/>
                                        </p:tgtEl>
                                        <p:attrNameLst>
                                          <p:attrName>ppt_w</p:attrName>
                                        </p:attrNameLst>
                                      </p:cBhvr>
                                      <p:tavLst>
                                        <p:tav tm="0">
                                          <p:val>
                                            <p:fltVal val="0"/>
                                          </p:val>
                                        </p:tav>
                                        <p:tav tm="100000">
                                          <p:val>
                                            <p:strVal val="#ppt_w"/>
                                          </p:val>
                                        </p:tav>
                                      </p:tavLst>
                                    </p:anim>
                                    <p:anim calcmode="lin" valueType="num">
                                      <p:cBhvr>
                                        <p:cTn id="116" dur="500" fill="hold"/>
                                        <p:tgtEl>
                                          <p:spTgt spid="55"/>
                                        </p:tgtEl>
                                        <p:attrNameLst>
                                          <p:attrName>ppt_h</p:attrName>
                                        </p:attrNameLst>
                                      </p:cBhvr>
                                      <p:tavLst>
                                        <p:tav tm="0">
                                          <p:val>
                                            <p:fltVal val="0"/>
                                          </p:val>
                                        </p:tav>
                                        <p:tav tm="100000">
                                          <p:val>
                                            <p:strVal val="#ppt_h"/>
                                          </p:val>
                                        </p:tav>
                                      </p:tavLst>
                                    </p:anim>
                                  </p:childTnLst>
                                </p:cTn>
                              </p:par>
                            </p:childTnLst>
                          </p:cTn>
                        </p:par>
                      </p:childTnLst>
                    </p:cTn>
                  </p:par>
                  <p:par>
                    <p:cTn id="117" fill="hold">
                      <p:stCondLst>
                        <p:cond delay="indefinite"/>
                      </p:stCondLst>
                      <p:childTnLst>
                        <p:par>
                          <p:cTn id="118" fill="hold">
                            <p:stCondLst>
                              <p:cond delay="0"/>
                            </p:stCondLst>
                            <p:childTnLst>
                              <p:par>
                                <p:cTn id="119" presetID="12" presetClass="entr" presetSubtype="4" fill="hold" grpId="0" nodeType="clickEffect">
                                  <p:stCondLst>
                                    <p:cond delay="0"/>
                                  </p:stCondLst>
                                  <p:childTnLst>
                                    <p:set>
                                      <p:cBhvr>
                                        <p:cTn id="120" dur="1" fill="hold">
                                          <p:stCondLst>
                                            <p:cond delay="0"/>
                                          </p:stCondLst>
                                        </p:cTn>
                                        <p:tgtEl>
                                          <p:spTgt spid="59"/>
                                        </p:tgtEl>
                                        <p:attrNameLst>
                                          <p:attrName>style.visibility</p:attrName>
                                        </p:attrNameLst>
                                      </p:cBhvr>
                                      <p:to>
                                        <p:strVal val="visible"/>
                                      </p:to>
                                    </p:set>
                                    <p:anim calcmode="lin" valueType="num">
                                      <p:cBhvr additive="base">
                                        <p:cTn id="121" dur="500"/>
                                        <p:tgtEl>
                                          <p:spTgt spid="59"/>
                                        </p:tgtEl>
                                        <p:attrNameLst>
                                          <p:attrName>ppt_y</p:attrName>
                                        </p:attrNameLst>
                                      </p:cBhvr>
                                      <p:tavLst>
                                        <p:tav tm="0">
                                          <p:val>
                                            <p:strVal val="#ppt_y+#ppt_h*1.125000"/>
                                          </p:val>
                                        </p:tav>
                                        <p:tav tm="100000">
                                          <p:val>
                                            <p:strVal val="#ppt_y"/>
                                          </p:val>
                                        </p:tav>
                                      </p:tavLst>
                                    </p:anim>
                                    <p:animEffect transition="in" filter="wipe(up)">
                                      <p:cBhvr>
                                        <p:cTn id="122" dur="500"/>
                                        <p:tgtEl>
                                          <p:spTgt spid="59"/>
                                        </p:tgtEl>
                                      </p:cBhvr>
                                    </p:animEffect>
                                  </p:childTnLst>
                                </p:cTn>
                              </p:par>
                            </p:childTnLst>
                          </p:cTn>
                        </p:par>
                      </p:childTnLst>
                    </p:cTn>
                  </p:par>
                  <p:par>
                    <p:cTn id="123" fill="hold">
                      <p:stCondLst>
                        <p:cond delay="indefinite"/>
                      </p:stCondLst>
                      <p:childTnLst>
                        <p:par>
                          <p:cTn id="124" fill="hold">
                            <p:stCondLst>
                              <p:cond delay="0"/>
                            </p:stCondLst>
                            <p:childTnLst>
                              <p:par>
                                <p:cTn id="125" presetID="23" presetClass="entr" presetSubtype="16" fill="hold" nodeType="clickEffect">
                                  <p:stCondLst>
                                    <p:cond delay="0"/>
                                  </p:stCondLst>
                                  <p:childTnLst>
                                    <p:set>
                                      <p:cBhvr>
                                        <p:cTn id="126" dur="1" fill="hold">
                                          <p:stCondLst>
                                            <p:cond delay="0"/>
                                          </p:stCondLst>
                                        </p:cTn>
                                        <p:tgtEl>
                                          <p:spTgt spid="56"/>
                                        </p:tgtEl>
                                        <p:attrNameLst>
                                          <p:attrName>style.visibility</p:attrName>
                                        </p:attrNameLst>
                                      </p:cBhvr>
                                      <p:to>
                                        <p:strVal val="visible"/>
                                      </p:to>
                                    </p:set>
                                    <p:anim calcmode="lin" valueType="num">
                                      <p:cBhvr>
                                        <p:cTn id="127" dur="500" fill="hold"/>
                                        <p:tgtEl>
                                          <p:spTgt spid="56"/>
                                        </p:tgtEl>
                                        <p:attrNameLst>
                                          <p:attrName>ppt_w</p:attrName>
                                        </p:attrNameLst>
                                      </p:cBhvr>
                                      <p:tavLst>
                                        <p:tav tm="0">
                                          <p:val>
                                            <p:fltVal val="0"/>
                                          </p:val>
                                        </p:tav>
                                        <p:tav tm="100000">
                                          <p:val>
                                            <p:strVal val="#ppt_w"/>
                                          </p:val>
                                        </p:tav>
                                      </p:tavLst>
                                    </p:anim>
                                    <p:anim calcmode="lin" valueType="num">
                                      <p:cBhvr>
                                        <p:cTn id="128" dur="500" fill="hold"/>
                                        <p:tgtEl>
                                          <p:spTgt spid="56"/>
                                        </p:tgtEl>
                                        <p:attrNameLst>
                                          <p:attrName>ppt_h</p:attrName>
                                        </p:attrNameLst>
                                      </p:cBhvr>
                                      <p:tavLst>
                                        <p:tav tm="0">
                                          <p:val>
                                            <p:fltVal val="0"/>
                                          </p:val>
                                        </p:tav>
                                        <p:tav tm="100000">
                                          <p:val>
                                            <p:strVal val="#ppt_h"/>
                                          </p:val>
                                        </p:tav>
                                      </p:tavLst>
                                    </p:anim>
                                  </p:childTnLst>
                                </p:cTn>
                              </p:par>
                              <p:par>
                                <p:cTn id="129" presetID="23" presetClass="entr" presetSubtype="16" fill="hold" nodeType="withEffect">
                                  <p:stCondLst>
                                    <p:cond delay="0"/>
                                  </p:stCondLst>
                                  <p:childTnLst>
                                    <p:set>
                                      <p:cBhvr>
                                        <p:cTn id="130" dur="1" fill="hold">
                                          <p:stCondLst>
                                            <p:cond delay="0"/>
                                          </p:stCondLst>
                                        </p:cTn>
                                        <p:tgtEl>
                                          <p:spTgt spid="57"/>
                                        </p:tgtEl>
                                        <p:attrNameLst>
                                          <p:attrName>style.visibility</p:attrName>
                                        </p:attrNameLst>
                                      </p:cBhvr>
                                      <p:to>
                                        <p:strVal val="visible"/>
                                      </p:to>
                                    </p:set>
                                    <p:anim calcmode="lin" valueType="num">
                                      <p:cBhvr>
                                        <p:cTn id="131" dur="500" fill="hold"/>
                                        <p:tgtEl>
                                          <p:spTgt spid="57"/>
                                        </p:tgtEl>
                                        <p:attrNameLst>
                                          <p:attrName>ppt_w</p:attrName>
                                        </p:attrNameLst>
                                      </p:cBhvr>
                                      <p:tavLst>
                                        <p:tav tm="0">
                                          <p:val>
                                            <p:fltVal val="0"/>
                                          </p:val>
                                        </p:tav>
                                        <p:tav tm="100000">
                                          <p:val>
                                            <p:strVal val="#ppt_w"/>
                                          </p:val>
                                        </p:tav>
                                      </p:tavLst>
                                    </p:anim>
                                    <p:anim calcmode="lin" valueType="num">
                                      <p:cBhvr>
                                        <p:cTn id="132" dur="500" fill="hold"/>
                                        <p:tgtEl>
                                          <p:spTgt spid="57"/>
                                        </p:tgtEl>
                                        <p:attrNameLst>
                                          <p:attrName>ppt_h</p:attrName>
                                        </p:attrNameLst>
                                      </p:cBhvr>
                                      <p:tavLst>
                                        <p:tav tm="0">
                                          <p:val>
                                            <p:fltVal val="0"/>
                                          </p:val>
                                        </p:tav>
                                        <p:tav tm="100000">
                                          <p:val>
                                            <p:strVal val="#ppt_h"/>
                                          </p:val>
                                        </p:tav>
                                      </p:tavLst>
                                    </p:anim>
                                  </p:childTnLst>
                                </p:cTn>
                              </p:par>
                            </p:childTnLst>
                          </p:cTn>
                        </p:par>
                      </p:childTnLst>
                    </p:cTn>
                  </p:par>
                  <p:par>
                    <p:cTn id="133" fill="hold">
                      <p:stCondLst>
                        <p:cond delay="indefinite"/>
                      </p:stCondLst>
                      <p:childTnLst>
                        <p:par>
                          <p:cTn id="134" fill="hold">
                            <p:stCondLst>
                              <p:cond delay="0"/>
                            </p:stCondLst>
                            <p:childTnLst>
                              <p:par>
                                <p:cTn id="135" presetID="22" presetClass="entr" presetSubtype="8" fill="hold" nodeType="clickEffect">
                                  <p:stCondLst>
                                    <p:cond delay="0"/>
                                  </p:stCondLst>
                                  <p:childTnLst>
                                    <p:set>
                                      <p:cBhvr>
                                        <p:cTn id="136" dur="1" fill="hold">
                                          <p:stCondLst>
                                            <p:cond delay="0"/>
                                          </p:stCondLst>
                                        </p:cTn>
                                        <p:tgtEl>
                                          <p:spTgt spid="60"/>
                                        </p:tgtEl>
                                        <p:attrNameLst>
                                          <p:attrName>style.visibility</p:attrName>
                                        </p:attrNameLst>
                                      </p:cBhvr>
                                      <p:to>
                                        <p:strVal val="visible"/>
                                      </p:to>
                                    </p:set>
                                    <p:animEffect transition="in" filter="wipe(left)">
                                      <p:cBhvr>
                                        <p:cTn id="137" dur="500"/>
                                        <p:tgtEl>
                                          <p:spTgt spid="60"/>
                                        </p:tgtEl>
                                      </p:cBhvr>
                                    </p:animEffect>
                                  </p:childTnLst>
                                </p:cTn>
                              </p:par>
                            </p:childTnLst>
                          </p:cTn>
                        </p:par>
                      </p:childTnLst>
                    </p:cTn>
                  </p:par>
                  <p:par>
                    <p:cTn id="138" fill="hold">
                      <p:stCondLst>
                        <p:cond delay="indefinite"/>
                      </p:stCondLst>
                      <p:childTnLst>
                        <p:par>
                          <p:cTn id="139" fill="hold">
                            <p:stCondLst>
                              <p:cond delay="0"/>
                            </p:stCondLst>
                            <p:childTnLst>
                              <p:par>
                                <p:cTn id="140" presetID="22" presetClass="entr" presetSubtype="1" fill="hold" nodeType="clickEffect">
                                  <p:stCondLst>
                                    <p:cond delay="0"/>
                                  </p:stCondLst>
                                  <p:childTnLst>
                                    <p:set>
                                      <p:cBhvr>
                                        <p:cTn id="141" dur="1" fill="hold">
                                          <p:stCondLst>
                                            <p:cond delay="0"/>
                                          </p:stCondLst>
                                        </p:cTn>
                                        <p:tgtEl>
                                          <p:spTgt spid="61"/>
                                        </p:tgtEl>
                                        <p:attrNameLst>
                                          <p:attrName>style.visibility</p:attrName>
                                        </p:attrNameLst>
                                      </p:cBhvr>
                                      <p:to>
                                        <p:strVal val="visible"/>
                                      </p:to>
                                    </p:set>
                                    <p:animEffect transition="in" filter="wipe(up)">
                                      <p:cBhvr>
                                        <p:cTn id="142" dur="500"/>
                                        <p:tgtEl>
                                          <p:spTgt spid="61"/>
                                        </p:tgtEl>
                                      </p:cBhvr>
                                    </p:animEffect>
                                  </p:childTnLst>
                                </p:cTn>
                              </p:par>
                            </p:childTnLst>
                          </p:cTn>
                        </p:par>
                      </p:childTnLst>
                    </p:cTn>
                  </p:par>
                  <p:par>
                    <p:cTn id="143" fill="hold">
                      <p:stCondLst>
                        <p:cond delay="indefinite"/>
                      </p:stCondLst>
                      <p:childTnLst>
                        <p:par>
                          <p:cTn id="144" fill="hold">
                            <p:stCondLst>
                              <p:cond delay="0"/>
                            </p:stCondLst>
                            <p:childTnLst>
                              <p:par>
                                <p:cTn id="145" presetID="22" presetClass="entr" presetSubtype="4" fill="hold" grpId="0" nodeType="clickEffect">
                                  <p:stCondLst>
                                    <p:cond delay="0"/>
                                  </p:stCondLst>
                                  <p:childTnLst>
                                    <p:set>
                                      <p:cBhvr>
                                        <p:cTn id="146" dur="1" fill="hold">
                                          <p:stCondLst>
                                            <p:cond delay="0"/>
                                          </p:stCondLst>
                                        </p:cTn>
                                        <p:tgtEl>
                                          <p:spTgt spid="67"/>
                                        </p:tgtEl>
                                        <p:attrNameLst>
                                          <p:attrName>style.visibility</p:attrName>
                                        </p:attrNameLst>
                                      </p:cBhvr>
                                      <p:to>
                                        <p:strVal val="visible"/>
                                      </p:to>
                                    </p:set>
                                    <p:animEffect transition="in" filter="wipe(down)">
                                      <p:cBhvr>
                                        <p:cTn id="147" dur="500"/>
                                        <p:tgtEl>
                                          <p:spTgt spid="67"/>
                                        </p:tgtEl>
                                      </p:cBhvr>
                                    </p:animEffect>
                                  </p:childTnLst>
                                </p:cTn>
                              </p:par>
                            </p:childTnLst>
                          </p:cTn>
                        </p:par>
                      </p:childTnLst>
                    </p:cTn>
                  </p:par>
                  <p:par>
                    <p:cTn id="148" fill="hold">
                      <p:stCondLst>
                        <p:cond delay="indefinite"/>
                      </p:stCondLst>
                      <p:childTnLst>
                        <p:par>
                          <p:cTn id="149" fill="hold">
                            <p:stCondLst>
                              <p:cond delay="0"/>
                            </p:stCondLst>
                            <p:childTnLst>
                              <p:par>
                                <p:cTn id="150" presetID="12" presetClass="entr" presetSubtype="4" fill="hold" grpId="0" nodeType="clickEffect">
                                  <p:stCondLst>
                                    <p:cond delay="0"/>
                                  </p:stCondLst>
                                  <p:childTnLst>
                                    <p:set>
                                      <p:cBhvr>
                                        <p:cTn id="151" dur="1" fill="hold">
                                          <p:stCondLst>
                                            <p:cond delay="0"/>
                                          </p:stCondLst>
                                        </p:cTn>
                                        <p:tgtEl>
                                          <p:spTgt spid="68"/>
                                        </p:tgtEl>
                                        <p:attrNameLst>
                                          <p:attrName>style.visibility</p:attrName>
                                        </p:attrNameLst>
                                      </p:cBhvr>
                                      <p:to>
                                        <p:strVal val="visible"/>
                                      </p:to>
                                    </p:set>
                                    <p:anim calcmode="lin" valueType="num">
                                      <p:cBhvr additive="base">
                                        <p:cTn id="152" dur="500"/>
                                        <p:tgtEl>
                                          <p:spTgt spid="68"/>
                                        </p:tgtEl>
                                        <p:attrNameLst>
                                          <p:attrName>ppt_y</p:attrName>
                                        </p:attrNameLst>
                                      </p:cBhvr>
                                      <p:tavLst>
                                        <p:tav tm="0">
                                          <p:val>
                                            <p:strVal val="#ppt_y+#ppt_h*1.125000"/>
                                          </p:val>
                                        </p:tav>
                                        <p:tav tm="100000">
                                          <p:val>
                                            <p:strVal val="#ppt_y"/>
                                          </p:val>
                                        </p:tav>
                                      </p:tavLst>
                                    </p:anim>
                                    <p:animEffect transition="in" filter="wipe(up)">
                                      <p:cBhvr>
                                        <p:cTn id="153" dur="500"/>
                                        <p:tgtEl>
                                          <p:spTgt spid="68"/>
                                        </p:tgtEl>
                                      </p:cBhvr>
                                    </p:animEffect>
                                  </p:childTnLst>
                                </p:cTn>
                              </p:par>
                            </p:childTnLst>
                          </p:cTn>
                        </p:par>
                      </p:childTnLst>
                    </p:cTn>
                  </p:par>
                  <p:par>
                    <p:cTn id="154" fill="hold">
                      <p:stCondLst>
                        <p:cond delay="indefinite"/>
                      </p:stCondLst>
                      <p:childTnLst>
                        <p:par>
                          <p:cTn id="155" fill="hold">
                            <p:stCondLst>
                              <p:cond delay="0"/>
                            </p:stCondLst>
                            <p:childTnLst>
                              <p:par>
                                <p:cTn id="156" presetID="1" presetClass="exit" presetSubtype="0" fill="hold" nodeType="clickEffect">
                                  <p:stCondLst>
                                    <p:cond delay="0"/>
                                  </p:stCondLst>
                                  <p:childTnLst>
                                    <p:set>
                                      <p:cBhvr>
                                        <p:cTn id="157" dur="1" fill="hold">
                                          <p:stCondLst>
                                            <p:cond delay="0"/>
                                          </p:stCondLst>
                                        </p:cTn>
                                        <p:tgtEl>
                                          <p:spTgt spid="60"/>
                                        </p:tgtEl>
                                        <p:attrNameLst>
                                          <p:attrName>style.visibility</p:attrName>
                                        </p:attrNameLst>
                                      </p:cBhvr>
                                      <p:to>
                                        <p:strVal val="hidden"/>
                                      </p:to>
                                    </p:set>
                                  </p:childTnLst>
                                </p:cTn>
                              </p:par>
                            </p:childTnLst>
                          </p:cTn>
                        </p:par>
                      </p:childTnLst>
                    </p:cTn>
                  </p:par>
                  <p:par>
                    <p:cTn id="158" fill="hold">
                      <p:stCondLst>
                        <p:cond delay="indefinite"/>
                      </p:stCondLst>
                      <p:childTnLst>
                        <p:par>
                          <p:cTn id="159" fill="hold">
                            <p:stCondLst>
                              <p:cond delay="0"/>
                            </p:stCondLst>
                            <p:childTnLst>
                              <p:par>
                                <p:cTn id="160" presetID="22" presetClass="entr" presetSubtype="1" fill="hold" nodeType="clickEffect">
                                  <p:stCondLst>
                                    <p:cond delay="0"/>
                                  </p:stCondLst>
                                  <p:childTnLst>
                                    <p:set>
                                      <p:cBhvr>
                                        <p:cTn id="161" dur="1" fill="hold">
                                          <p:stCondLst>
                                            <p:cond delay="0"/>
                                          </p:stCondLst>
                                        </p:cTn>
                                        <p:tgtEl>
                                          <p:spTgt spid="62"/>
                                        </p:tgtEl>
                                        <p:attrNameLst>
                                          <p:attrName>style.visibility</p:attrName>
                                        </p:attrNameLst>
                                      </p:cBhvr>
                                      <p:to>
                                        <p:strVal val="visible"/>
                                      </p:to>
                                    </p:set>
                                    <p:animEffect transition="in" filter="wipe(up)">
                                      <p:cBhvr>
                                        <p:cTn id="162" dur="500"/>
                                        <p:tgtEl>
                                          <p:spTgt spid="62"/>
                                        </p:tgtEl>
                                      </p:cBhvr>
                                    </p:animEffect>
                                  </p:childTnLst>
                                </p:cTn>
                              </p:par>
                            </p:childTnLst>
                          </p:cTn>
                        </p:par>
                      </p:childTnLst>
                    </p:cTn>
                  </p:par>
                  <p:par>
                    <p:cTn id="163" fill="hold">
                      <p:stCondLst>
                        <p:cond delay="indefinite"/>
                      </p:stCondLst>
                      <p:childTnLst>
                        <p:par>
                          <p:cTn id="164" fill="hold">
                            <p:stCondLst>
                              <p:cond delay="0"/>
                            </p:stCondLst>
                            <p:childTnLst>
                              <p:par>
                                <p:cTn id="165" presetID="23" presetClass="entr" presetSubtype="16" fill="hold" grpId="0" nodeType="clickEffect">
                                  <p:stCondLst>
                                    <p:cond delay="0"/>
                                  </p:stCondLst>
                                  <p:childTnLst>
                                    <p:set>
                                      <p:cBhvr>
                                        <p:cTn id="166" dur="1" fill="hold">
                                          <p:stCondLst>
                                            <p:cond delay="0"/>
                                          </p:stCondLst>
                                        </p:cTn>
                                        <p:tgtEl>
                                          <p:spTgt spid="69"/>
                                        </p:tgtEl>
                                        <p:attrNameLst>
                                          <p:attrName>style.visibility</p:attrName>
                                        </p:attrNameLst>
                                      </p:cBhvr>
                                      <p:to>
                                        <p:strVal val="visible"/>
                                      </p:to>
                                    </p:set>
                                    <p:anim calcmode="lin" valueType="num">
                                      <p:cBhvr>
                                        <p:cTn id="167" dur="500" fill="hold"/>
                                        <p:tgtEl>
                                          <p:spTgt spid="69"/>
                                        </p:tgtEl>
                                        <p:attrNameLst>
                                          <p:attrName>ppt_w</p:attrName>
                                        </p:attrNameLst>
                                      </p:cBhvr>
                                      <p:tavLst>
                                        <p:tav tm="0">
                                          <p:val>
                                            <p:fltVal val="0"/>
                                          </p:val>
                                        </p:tav>
                                        <p:tav tm="100000">
                                          <p:val>
                                            <p:strVal val="#ppt_w"/>
                                          </p:val>
                                        </p:tav>
                                      </p:tavLst>
                                    </p:anim>
                                    <p:anim calcmode="lin" valueType="num">
                                      <p:cBhvr>
                                        <p:cTn id="168" dur="500" fill="hold"/>
                                        <p:tgtEl>
                                          <p:spTgt spid="69"/>
                                        </p:tgtEl>
                                        <p:attrNameLst>
                                          <p:attrName>ppt_h</p:attrName>
                                        </p:attrNameLst>
                                      </p:cBhvr>
                                      <p:tavLst>
                                        <p:tav tm="0">
                                          <p:val>
                                            <p:fltVal val="0"/>
                                          </p:val>
                                        </p:tav>
                                        <p:tav tm="100000">
                                          <p:val>
                                            <p:strVal val="#ppt_h"/>
                                          </p:val>
                                        </p:tav>
                                      </p:tavLst>
                                    </p:anim>
                                  </p:childTnLst>
                                </p:cTn>
                              </p:par>
                            </p:childTnLst>
                          </p:cTn>
                        </p:par>
                      </p:childTnLst>
                    </p:cTn>
                  </p:par>
                  <p:par>
                    <p:cTn id="169" fill="hold">
                      <p:stCondLst>
                        <p:cond delay="indefinite"/>
                      </p:stCondLst>
                      <p:childTnLst>
                        <p:par>
                          <p:cTn id="170" fill="hold">
                            <p:stCondLst>
                              <p:cond delay="0"/>
                            </p:stCondLst>
                            <p:childTnLst>
                              <p:par>
                                <p:cTn id="171" presetID="12" presetClass="entr" presetSubtype="4" fill="hold" grpId="0" nodeType="clickEffect">
                                  <p:stCondLst>
                                    <p:cond delay="0"/>
                                  </p:stCondLst>
                                  <p:childTnLst>
                                    <p:set>
                                      <p:cBhvr>
                                        <p:cTn id="172" dur="1" fill="hold">
                                          <p:stCondLst>
                                            <p:cond delay="0"/>
                                          </p:stCondLst>
                                        </p:cTn>
                                        <p:tgtEl>
                                          <p:spTgt spid="70"/>
                                        </p:tgtEl>
                                        <p:attrNameLst>
                                          <p:attrName>style.visibility</p:attrName>
                                        </p:attrNameLst>
                                      </p:cBhvr>
                                      <p:to>
                                        <p:strVal val="visible"/>
                                      </p:to>
                                    </p:set>
                                    <p:anim calcmode="lin" valueType="num">
                                      <p:cBhvr additive="base">
                                        <p:cTn id="173" dur="500"/>
                                        <p:tgtEl>
                                          <p:spTgt spid="70"/>
                                        </p:tgtEl>
                                        <p:attrNameLst>
                                          <p:attrName>ppt_y</p:attrName>
                                        </p:attrNameLst>
                                      </p:cBhvr>
                                      <p:tavLst>
                                        <p:tav tm="0">
                                          <p:val>
                                            <p:strVal val="#ppt_y+#ppt_h*1.125000"/>
                                          </p:val>
                                        </p:tav>
                                        <p:tav tm="100000">
                                          <p:val>
                                            <p:strVal val="#ppt_y"/>
                                          </p:val>
                                        </p:tav>
                                      </p:tavLst>
                                    </p:anim>
                                    <p:animEffect transition="in" filter="wipe(up)">
                                      <p:cBhvr>
                                        <p:cTn id="174"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29" grpId="0" bldLvl="0" animBg="1"/>
      <p:bldP spid="24" grpId="0" bldLvl="0" animBg="1"/>
      <p:bldP spid="30" grpId="0"/>
      <p:bldP spid="49" grpId="0" bldLvl="0" animBg="1"/>
      <p:bldP spid="50" grpId="0"/>
      <p:bldP spid="46" grpId="0" bldLvl="0" animBg="1"/>
      <p:bldP spid="32" grpId="0" bldLvl="0" animBg="1"/>
      <p:bldP spid="55" grpId="0" bldLvl="0" animBg="1"/>
      <p:bldP spid="58" grpId="0" bldLvl="0" animBg="1"/>
      <p:bldP spid="59" grpId="0" bldLvl="0" animBg="1"/>
      <p:bldP spid="67" grpId="0" bldLvl="0" animBg="1"/>
      <p:bldP spid="68" grpId="0"/>
      <p:bldP spid="69" grpId="0" bldLvl="0" animBg="1"/>
      <p:bldP spid="70"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6" name="圆角矩形 5"/>
          <p:cNvSpPr/>
          <p:nvPr/>
        </p:nvSpPr>
        <p:spPr>
          <a:xfrm>
            <a:off x="1835785" y="1428115"/>
            <a:ext cx="7527925" cy="3374390"/>
          </a:xfrm>
          <a:prstGeom prst="round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1" name="直接箭头连接符 20"/>
          <p:cNvCxnSpPr/>
          <p:nvPr/>
        </p:nvCxnSpPr>
        <p:spPr>
          <a:xfrm>
            <a:off x="6604635" y="3286760"/>
            <a:ext cx="2520000" cy="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a:off x="7945120" y="1997075"/>
            <a:ext cx="0" cy="252000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9" name="流程图: 接点 26"/>
          <p:cNvSpPr/>
          <p:nvPr/>
        </p:nvSpPr>
        <p:spPr>
          <a:xfrm>
            <a:off x="7865442" y="3206043"/>
            <a:ext cx="158317" cy="161997"/>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文本框 30"/>
          <p:cNvSpPr txBox="1"/>
          <p:nvPr/>
        </p:nvSpPr>
        <p:spPr>
          <a:xfrm>
            <a:off x="8023860" y="3368040"/>
            <a:ext cx="792480" cy="460375"/>
          </a:xfrm>
          <a:prstGeom prst="rect">
            <a:avLst/>
          </a:prstGeom>
          <a:noFill/>
        </p:spPr>
        <p:txBody>
          <a:bodyPr wrap="none" rtlCol="0">
            <a:spAutoFit/>
          </a:bodyPr>
          <a:p>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起点</a:t>
            </a:r>
            <a:endPar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23" name="直接箭头连接符 22"/>
          <p:cNvCxnSpPr/>
          <p:nvPr/>
        </p:nvCxnSpPr>
        <p:spPr>
          <a:xfrm flipV="1">
            <a:off x="8895080" y="2022475"/>
            <a:ext cx="0" cy="473075"/>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8637270" y="1536700"/>
            <a:ext cx="487680" cy="460375"/>
          </a:xfrm>
          <a:prstGeom prst="rect">
            <a:avLst/>
          </a:prstGeom>
          <a:solidFill>
            <a:schemeClr val="bg1"/>
          </a:solidFill>
        </p:spPr>
        <p:txBody>
          <a:bodyPr wrap="none" rtlCol="0">
            <a:spAutoFit/>
          </a:bodyPr>
          <a:p>
            <a:r>
              <a:rPr lang="zh-CN" altLang="en-US" sz="2400">
                <a:latin typeface="微软雅黑" panose="020B0503020204020204" pitchFamily="34" charset="-122"/>
                <a:ea typeface="微软雅黑" panose="020B0503020204020204" pitchFamily="34" charset="-122"/>
              </a:rPr>
              <a:t>北</a:t>
            </a:r>
            <a:endParaRPr lang="zh-CN" altLang="en-US" sz="2400">
              <a:latin typeface="微软雅黑" panose="020B0503020204020204" pitchFamily="34" charset="-122"/>
              <a:ea typeface="微软雅黑" panose="020B0503020204020204" pitchFamily="34" charset="-122"/>
            </a:endParaRPr>
          </a:p>
        </p:txBody>
      </p:sp>
      <p:grpSp>
        <p:nvGrpSpPr>
          <p:cNvPr id="25" name="组合 24"/>
          <p:cNvGrpSpPr/>
          <p:nvPr/>
        </p:nvGrpSpPr>
        <p:grpSpPr>
          <a:xfrm>
            <a:off x="2296160" y="4531995"/>
            <a:ext cx="539750" cy="131445"/>
            <a:chOff x="14558" y="7197"/>
            <a:chExt cx="850" cy="207"/>
          </a:xfrm>
        </p:grpSpPr>
        <p:cxnSp>
          <p:nvCxnSpPr>
            <p:cNvPr id="26" name="直接连接符 25"/>
            <p:cNvCxnSpPr/>
            <p:nvPr/>
          </p:nvCxnSpPr>
          <p:spPr>
            <a:xfrm>
              <a:off x="14558" y="7384"/>
              <a:ext cx="85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14578" y="7202"/>
              <a:ext cx="0" cy="2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15391" y="7197"/>
              <a:ext cx="0" cy="2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0" name="文本框 29"/>
          <p:cNvSpPr txBox="1"/>
          <p:nvPr/>
        </p:nvSpPr>
        <p:spPr>
          <a:xfrm>
            <a:off x="2153285" y="4074795"/>
            <a:ext cx="84074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1Km</a:t>
            </a:r>
            <a:endParaRPr lang="en-US" altLang="zh-CN" sz="2400">
              <a:latin typeface="微软雅黑" panose="020B0503020204020204" pitchFamily="34" charset="-122"/>
              <a:ea typeface="微软雅黑" panose="020B0503020204020204" pitchFamily="34" charset="-122"/>
            </a:endParaRPr>
          </a:p>
        </p:txBody>
      </p:sp>
      <p:cxnSp>
        <p:nvCxnSpPr>
          <p:cNvPr id="48" name="直接连接符 47"/>
          <p:cNvCxnSpPr/>
          <p:nvPr/>
        </p:nvCxnSpPr>
        <p:spPr>
          <a:xfrm flipH="1" flipV="1">
            <a:off x="6680200" y="2233295"/>
            <a:ext cx="1264285" cy="104902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弧形 48"/>
          <p:cNvSpPr/>
          <p:nvPr/>
        </p:nvSpPr>
        <p:spPr>
          <a:xfrm rot="14460000">
            <a:off x="7563485" y="3077845"/>
            <a:ext cx="408940" cy="358140"/>
          </a:xfrm>
          <a:prstGeom prst="arc">
            <a:avLst>
              <a:gd name="adj1" fmla="val 17709234"/>
              <a:gd name="adj2" fmla="val 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50" name="文本框 49"/>
          <p:cNvSpPr txBox="1"/>
          <p:nvPr/>
        </p:nvSpPr>
        <p:spPr>
          <a:xfrm>
            <a:off x="6911340" y="2860040"/>
            <a:ext cx="664210" cy="460375"/>
          </a:xfrm>
          <a:prstGeom prst="rect">
            <a:avLst/>
          </a:prstGeom>
          <a:noFill/>
        </p:spPr>
        <p:txBody>
          <a:bodyPr wrap="none" rtlCol="0"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40°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51" name="组合 50"/>
          <p:cNvGrpSpPr/>
          <p:nvPr/>
        </p:nvGrpSpPr>
        <p:grpSpPr>
          <a:xfrm rot="5940000">
            <a:off x="6921500" y="2031365"/>
            <a:ext cx="516890" cy="942975"/>
            <a:chOff x="10181" y="7459"/>
            <a:chExt cx="814" cy="1485"/>
          </a:xfrm>
        </p:grpSpPr>
        <p:grpSp>
          <p:nvGrpSpPr>
            <p:cNvPr id="39" name="组合 38"/>
            <p:cNvGrpSpPr/>
            <p:nvPr/>
          </p:nvGrpSpPr>
          <p:grpSpPr>
            <a:xfrm rot="7260000">
              <a:off x="10485" y="7762"/>
              <a:ext cx="813" cy="207"/>
              <a:chOff x="14578" y="7197"/>
              <a:chExt cx="813" cy="207"/>
            </a:xfrm>
          </p:grpSpPr>
          <p:cxnSp>
            <p:nvCxnSpPr>
              <p:cNvPr id="41" name="直接连接符 40"/>
              <p:cNvCxnSpPr/>
              <p:nvPr/>
            </p:nvCxnSpPr>
            <p:spPr>
              <a:xfrm>
                <a:off x="14578" y="7202"/>
                <a:ext cx="0" cy="2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15391" y="7197"/>
                <a:ext cx="0" cy="2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44" name="直接连接符 43"/>
            <p:cNvCxnSpPr/>
            <p:nvPr/>
          </p:nvCxnSpPr>
          <p:spPr>
            <a:xfrm rot="7260000">
              <a:off x="10282" y="8843"/>
              <a:ext cx="0" cy="2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6" name="椭圆 45"/>
          <p:cNvSpPr/>
          <p:nvPr/>
        </p:nvSpPr>
        <p:spPr>
          <a:xfrm>
            <a:off x="6647180" y="2190750"/>
            <a:ext cx="144000" cy="144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34" name="直接连接符 33"/>
          <p:cNvCxnSpPr/>
          <p:nvPr/>
        </p:nvCxnSpPr>
        <p:spPr>
          <a:xfrm>
            <a:off x="5849620" y="2254250"/>
            <a:ext cx="1764000" cy="0"/>
          </a:xfrm>
          <a:prstGeom prst="line">
            <a:avLst/>
          </a:prstGeom>
          <a:ln w="3492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6723380" y="1471930"/>
            <a:ext cx="0" cy="1620000"/>
          </a:xfrm>
          <a:prstGeom prst="line">
            <a:avLst/>
          </a:prstGeom>
          <a:ln w="3492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4699000" y="2258695"/>
            <a:ext cx="2032000" cy="63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rot="3600000">
            <a:off x="5160010" y="1501140"/>
            <a:ext cx="649605" cy="1422400"/>
            <a:chOff x="9971" y="7459"/>
            <a:chExt cx="1023" cy="2240"/>
          </a:xfrm>
        </p:grpSpPr>
        <p:grpSp>
          <p:nvGrpSpPr>
            <p:cNvPr id="37" name="组合 36"/>
            <p:cNvGrpSpPr/>
            <p:nvPr/>
          </p:nvGrpSpPr>
          <p:grpSpPr>
            <a:xfrm rot="7260000">
              <a:off x="10485" y="7762"/>
              <a:ext cx="813" cy="207"/>
              <a:chOff x="14578" y="7197"/>
              <a:chExt cx="813" cy="207"/>
            </a:xfrm>
          </p:grpSpPr>
          <p:cxnSp>
            <p:nvCxnSpPr>
              <p:cNvPr id="40" name="直接连接符 39"/>
              <p:cNvCxnSpPr/>
              <p:nvPr/>
            </p:nvCxnSpPr>
            <p:spPr>
              <a:xfrm>
                <a:off x="14578" y="7202"/>
                <a:ext cx="0" cy="2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15391" y="7197"/>
                <a:ext cx="0" cy="2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2" name="组合 51"/>
            <p:cNvGrpSpPr/>
            <p:nvPr/>
          </p:nvGrpSpPr>
          <p:grpSpPr>
            <a:xfrm rot="7260000">
              <a:off x="9668" y="9190"/>
              <a:ext cx="813" cy="207"/>
              <a:chOff x="14578" y="7197"/>
              <a:chExt cx="813" cy="207"/>
            </a:xfrm>
          </p:grpSpPr>
          <p:cxnSp>
            <p:nvCxnSpPr>
              <p:cNvPr id="53" name="直接连接符 52"/>
              <p:cNvCxnSpPr/>
              <p:nvPr/>
            </p:nvCxnSpPr>
            <p:spPr>
              <a:xfrm>
                <a:off x="14578" y="7202"/>
                <a:ext cx="0" cy="2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15391" y="7197"/>
                <a:ext cx="0" cy="2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55" name="椭圆 54"/>
          <p:cNvSpPr/>
          <p:nvPr/>
        </p:nvSpPr>
        <p:spPr>
          <a:xfrm>
            <a:off x="4630420" y="2165350"/>
            <a:ext cx="144000" cy="144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56" name="直接连接符 55"/>
          <p:cNvCxnSpPr/>
          <p:nvPr/>
        </p:nvCxnSpPr>
        <p:spPr>
          <a:xfrm>
            <a:off x="3818255" y="2225040"/>
            <a:ext cx="1764000" cy="0"/>
          </a:xfrm>
          <a:prstGeom prst="line">
            <a:avLst/>
          </a:prstGeom>
          <a:ln w="3492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4692015" y="1442720"/>
            <a:ext cx="0" cy="1620000"/>
          </a:xfrm>
          <a:prstGeom prst="line">
            <a:avLst/>
          </a:prstGeom>
          <a:ln w="3492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H="1">
            <a:off x="3945255" y="2220595"/>
            <a:ext cx="753745" cy="130365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2" name="组合 61"/>
          <p:cNvGrpSpPr/>
          <p:nvPr/>
        </p:nvGrpSpPr>
        <p:grpSpPr>
          <a:xfrm rot="10920000">
            <a:off x="3987800" y="2614295"/>
            <a:ext cx="480695" cy="934085"/>
            <a:chOff x="10181" y="7459"/>
            <a:chExt cx="814" cy="1485"/>
          </a:xfrm>
        </p:grpSpPr>
        <p:grpSp>
          <p:nvGrpSpPr>
            <p:cNvPr id="63" name="组合 62"/>
            <p:cNvGrpSpPr/>
            <p:nvPr/>
          </p:nvGrpSpPr>
          <p:grpSpPr>
            <a:xfrm rot="7260000">
              <a:off x="10485" y="7762"/>
              <a:ext cx="813" cy="207"/>
              <a:chOff x="14578" y="7197"/>
              <a:chExt cx="813" cy="207"/>
            </a:xfrm>
          </p:grpSpPr>
          <p:cxnSp>
            <p:nvCxnSpPr>
              <p:cNvPr id="64" name="直接连接符 63"/>
              <p:cNvCxnSpPr/>
              <p:nvPr/>
            </p:nvCxnSpPr>
            <p:spPr>
              <a:xfrm>
                <a:off x="14578" y="7202"/>
                <a:ext cx="0" cy="2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5391" y="7197"/>
                <a:ext cx="0" cy="2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66" name="直接连接符 65"/>
            <p:cNvCxnSpPr/>
            <p:nvPr/>
          </p:nvCxnSpPr>
          <p:spPr>
            <a:xfrm rot="7260000">
              <a:off x="10282" y="8843"/>
              <a:ext cx="0" cy="2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7" name="弧形 66"/>
          <p:cNvSpPr/>
          <p:nvPr/>
        </p:nvSpPr>
        <p:spPr>
          <a:xfrm rot="8460000">
            <a:off x="4426585" y="2290445"/>
            <a:ext cx="408940" cy="358140"/>
          </a:xfrm>
          <a:prstGeom prst="arc">
            <a:avLst>
              <a:gd name="adj1" fmla="val 17709234"/>
              <a:gd name="adj2" fmla="val 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68" name="文本框 67"/>
          <p:cNvSpPr txBox="1"/>
          <p:nvPr/>
        </p:nvSpPr>
        <p:spPr>
          <a:xfrm>
            <a:off x="4135755" y="2844165"/>
            <a:ext cx="664210" cy="460375"/>
          </a:xfrm>
          <a:prstGeom prst="rect">
            <a:avLst/>
          </a:prstGeom>
          <a:noFill/>
        </p:spPr>
        <p:txBody>
          <a:bodyPr wrap="none" rtlCol="0"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9" name="椭圆 68"/>
          <p:cNvSpPr/>
          <p:nvPr/>
        </p:nvSpPr>
        <p:spPr>
          <a:xfrm>
            <a:off x="3869690" y="3443605"/>
            <a:ext cx="144000" cy="144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0" name="文本框 69"/>
          <p:cNvSpPr txBox="1"/>
          <p:nvPr/>
        </p:nvSpPr>
        <p:spPr>
          <a:xfrm>
            <a:off x="3582670" y="3718560"/>
            <a:ext cx="792480" cy="460375"/>
          </a:xfrm>
          <a:prstGeom prst="rect">
            <a:avLst/>
          </a:prstGeom>
          <a:noFill/>
        </p:spPr>
        <p:txBody>
          <a:bodyPr wrap="none" rtlCol="0">
            <a:spAutoFit/>
          </a:bodyPr>
          <a:p>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终点</a:t>
            </a:r>
            <a:endPar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1343660" y="900430"/>
            <a:ext cx="9505315" cy="460375"/>
          </a:xfrm>
          <a:prstGeom prst="rect">
            <a:avLst/>
          </a:prstGeom>
          <a:noFill/>
        </p:spPr>
        <p:txBody>
          <a:bodyPr wrap="none" rtlCol="0" anchor="t">
            <a:spAutoFit/>
          </a:bodyPr>
          <a:p>
            <a:pPr latinLnBrk="1"/>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）根据路线图，说一说公共汽车原路返回时所行驶的方向和路程。</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Text Box 5"/>
          <p:cNvSpPr txBox="1">
            <a:spLocks noChangeArrowheads="1"/>
          </p:cNvSpPr>
          <p:nvPr/>
        </p:nvSpPr>
        <p:spPr bwMode="auto">
          <a:xfrm>
            <a:off x="2703110" y="4956175"/>
            <a:ext cx="5719445"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①从终点站向北偏东</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方向行驶</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千米。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Text Box 6"/>
          <p:cNvSpPr txBox="1">
            <a:spLocks noChangeArrowheads="1"/>
          </p:cNvSpPr>
          <p:nvPr/>
        </p:nvSpPr>
        <p:spPr bwMode="auto">
          <a:xfrm>
            <a:off x="2703110" y="5468333"/>
            <a:ext cx="2799715"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②向东行驶</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千米。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Text Box 7"/>
          <p:cNvSpPr txBox="1">
            <a:spLocks noChangeArrowheads="1"/>
          </p:cNvSpPr>
          <p:nvPr/>
        </p:nvSpPr>
        <p:spPr bwMode="auto">
          <a:xfrm>
            <a:off x="2703110" y="5980491"/>
            <a:ext cx="6024245"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③向东偏南</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方向行驶</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千米到达起点站。</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9" name="直接连接符 8"/>
          <p:cNvCxnSpPr/>
          <p:nvPr/>
        </p:nvCxnSpPr>
        <p:spPr>
          <a:xfrm>
            <a:off x="3071495" y="3511550"/>
            <a:ext cx="1764000" cy="0"/>
          </a:xfrm>
          <a:prstGeom prst="line">
            <a:avLst/>
          </a:prstGeom>
          <a:ln w="3492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3945255" y="2729230"/>
            <a:ext cx="0" cy="1620000"/>
          </a:xfrm>
          <a:prstGeom prst="line">
            <a:avLst/>
          </a:prstGeom>
          <a:ln w="3492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7" presetClass="entr" presetSubtype="0" fill="hold" grpId="0" nodeType="clickEffect">
                                  <p:stCondLst>
                                    <p:cond delay="0"/>
                                  </p:stCondLst>
                                  <p:iterate type="lt">
                                    <p:tmPct val="50000"/>
                                  </p:iterate>
                                  <p:childTnLst>
                                    <p:set>
                                      <p:cBhvr>
                                        <p:cTn id="21" dur="1" fill="hold">
                                          <p:stCondLst>
                                            <p:cond delay="0"/>
                                          </p:stCondLst>
                                        </p:cTn>
                                        <p:tgtEl>
                                          <p:spTgt spid="7"/>
                                        </p:tgtEl>
                                        <p:attrNameLst>
                                          <p:attrName>style.visibility</p:attrName>
                                        </p:attrNameLst>
                                      </p:cBhvr>
                                      <p:to>
                                        <p:strVal val="visible"/>
                                      </p:to>
                                    </p:set>
                                    <p:anim calcmode="discrete" valueType="clr">
                                      <p:cBhvr override="childStyle">
                                        <p:cTn id="22" dur="80"/>
                                        <p:tgtEl>
                                          <p:spTgt spid="7"/>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7"/>
                                        </p:tgtEl>
                                        <p:attrNameLst>
                                          <p:attrName>fillcolor</p:attrName>
                                        </p:attrNameLst>
                                      </p:cBhvr>
                                      <p:tavLst>
                                        <p:tav tm="0">
                                          <p:val>
                                            <p:clrVal>
                                              <a:schemeClr val="accent2"/>
                                            </p:clrVal>
                                          </p:val>
                                        </p:tav>
                                        <p:tav tm="50000">
                                          <p:val>
                                            <p:clrVal>
                                              <a:schemeClr val="hlink"/>
                                            </p:clrVal>
                                          </p:val>
                                        </p:tav>
                                      </p:tavLst>
                                    </p:anim>
                                    <p:set>
                                      <p:cBhvr>
                                        <p:cTn id="24" dur="80"/>
                                        <p:tgtEl>
                                          <p:spTgt spid="7"/>
                                        </p:tgtEl>
                                        <p:attrNameLst>
                                          <p:attrName>fill.type</p:attrName>
                                        </p:attrNameLst>
                                      </p:cBhvr>
                                      <p:to>
                                        <p:strVal val="solid"/>
                                      </p:to>
                                    </p:set>
                                  </p:childTnLst>
                                </p:cTn>
                              </p:par>
                            </p:childTnLst>
                          </p:cTn>
                        </p:par>
                      </p:childTnLst>
                    </p:cTn>
                  </p:par>
                  <p:par>
                    <p:cTn id="25" fill="hold">
                      <p:stCondLst>
                        <p:cond delay="indefinite"/>
                      </p:stCondLst>
                      <p:childTnLst>
                        <p:par>
                          <p:cTn id="26" fill="hold">
                            <p:stCondLst>
                              <p:cond delay="0"/>
                            </p:stCondLst>
                            <p:childTnLst>
                              <p:par>
                                <p:cTn id="27" presetID="4" presetClass="entr" presetSubtype="16"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box(in)">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autoUpdateAnimBg="0"/>
      <p:bldP spid="7" grpId="0" bldLvl="0" animBg="1" autoUpdateAnimBg="0"/>
      <p:bldP spid="8" grpId="0" bldLvl="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椭圆 2"/>
          <p:cNvSpPr/>
          <p:nvPr/>
        </p:nvSpPr>
        <p:spPr>
          <a:xfrm>
            <a:off x="2265680" y="3249295"/>
            <a:ext cx="2303145" cy="108585"/>
          </a:xfrm>
          <a:prstGeom prst="ellipse">
            <a:avLst/>
          </a:prstGeom>
          <a:gradFill>
            <a:gsLst>
              <a:gs pos="100000">
                <a:schemeClr val="tx1">
                  <a:alpha val="0"/>
                </a:schemeClr>
              </a:gs>
              <a:gs pos="0">
                <a:schemeClr val="tx1">
                  <a:lumMod val="50000"/>
                  <a:lumOff val="50000"/>
                  <a:alpha val="3800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sz="3635"/>
          </a:p>
        </p:txBody>
      </p:sp>
      <p:sp>
        <p:nvSpPr>
          <p:cNvPr id="4" name="圆角矩形 3"/>
          <p:cNvSpPr/>
          <p:nvPr/>
        </p:nvSpPr>
        <p:spPr>
          <a:xfrm>
            <a:off x="2352040" y="1849120"/>
            <a:ext cx="267970" cy="1324610"/>
          </a:xfrm>
          <a:prstGeom prst="roundRect">
            <a:avLst>
              <a:gd name="adj" fmla="val 50000"/>
            </a:avLst>
          </a:prstGeom>
          <a:solidFill>
            <a:srgbClr val="00706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sz="3635"/>
          </a:p>
        </p:txBody>
      </p:sp>
      <p:sp>
        <p:nvSpPr>
          <p:cNvPr id="7" name="圆角矩形 6"/>
          <p:cNvSpPr/>
          <p:nvPr/>
        </p:nvSpPr>
        <p:spPr>
          <a:xfrm>
            <a:off x="4505325" y="1849120"/>
            <a:ext cx="267970" cy="1324610"/>
          </a:xfrm>
          <a:prstGeom prst="roundRect">
            <a:avLst>
              <a:gd name="adj" fmla="val 50000"/>
            </a:avLst>
          </a:prstGeom>
          <a:solidFill>
            <a:srgbClr val="C12A0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sz="3635"/>
          </a:p>
        </p:txBody>
      </p:sp>
      <p:sp>
        <p:nvSpPr>
          <p:cNvPr id="9" name="圆角矩形 8"/>
          <p:cNvSpPr/>
          <p:nvPr/>
        </p:nvSpPr>
        <p:spPr>
          <a:xfrm>
            <a:off x="6659880" y="1849120"/>
            <a:ext cx="266065" cy="1324610"/>
          </a:xfrm>
          <a:prstGeom prst="roundRect">
            <a:avLst>
              <a:gd name="adj" fmla="val 50000"/>
            </a:avLst>
          </a:prstGeom>
          <a:solidFill>
            <a:srgbClr val="B98C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sz="3635"/>
          </a:p>
        </p:txBody>
      </p:sp>
      <p:sp>
        <p:nvSpPr>
          <p:cNvPr id="2" name="圆角矩形 1"/>
          <p:cNvSpPr/>
          <p:nvPr/>
        </p:nvSpPr>
        <p:spPr>
          <a:xfrm>
            <a:off x="8813165" y="1849120"/>
            <a:ext cx="266065" cy="1324610"/>
          </a:xfrm>
          <a:prstGeom prst="roundRect">
            <a:avLst>
              <a:gd name="adj" fmla="val 50000"/>
            </a:avLst>
          </a:prstGeom>
          <a:solidFill>
            <a:srgbClr val="B3152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sz="3635"/>
          </a:p>
        </p:txBody>
      </p:sp>
      <p:sp>
        <p:nvSpPr>
          <p:cNvPr id="8" name="左箭头 7"/>
          <p:cNvSpPr/>
          <p:nvPr/>
        </p:nvSpPr>
        <p:spPr>
          <a:xfrm flipH="1">
            <a:off x="2142490" y="1661795"/>
            <a:ext cx="9475470" cy="1686560"/>
          </a:xfrm>
          <a:prstGeom prst="leftArrow">
            <a:avLst>
              <a:gd name="adj1" fmla="val 59445"/>
              <a:gd name="adj2" fmla="val 44147"/>
            </a:avLst>
          </a:prstGeom>
          <a:solidFill>
            <a:schemeClr val="bg1">
              <a:lumMod val="85000"/>
            </a:schemeClr>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sz="3635"/>
          </a:p>
        </p:txBody>
      </p:sp>
      <p:sp>
        <p:nvSpPr>
          <p:cNvPr id="26" name="椭圆 25"/>
          <p:cNvSpPr/>
          <p:nvPr/>
        </p:nvSpPr>
        <p:spPr>
          <a:xfrm>
            <a:off x="4413885" y="3249295"/>
            <a:ext cx="2303145" cy="108585"/>
          </a:xfrm>
          <a:prstGeom prst="ellipse">
            <a:avLst/>
          </a:prstGeom>
          <a:gradFill>
            <a:gsLst>
              <a:gs pos="100000">
                <a:schemeClr val="tx1">
                  <a:alpha val="0"/>
                </a:schemeClr>
              </a:gs>
              <a:gs pos="0">
                <a:schemeClr val="tx1">
                  <a:lumMod val="50000"/>
                  <a:lumOff val="50000"/>
                  <a:alpha val="3800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sz="3635"/>
          </a:p>
        </p:txBody>
      </p:sp>
      <p:sp>
        <p:nvSpPr>
          <p:cNvPr id="29" name="椭圆 28"/>
          <p:cNvSpPr/>
          <p:nvPr/>
        </p:nvSpPr>
        <p:spPr>
          <a:xfrm>
            <a:off x="6512560" y="3249295"/>
            <a:ext cx="2303145" cy="108585"/>
          </a:xfrm>
          <a:prstGeom prst="ellipse">
            <a:avLst/>
          </a:prstGeom>
          <a:gradFill>
            <a:gsLst>
              <a:gs pos="100000">
                <a:schemeClr val="tx1">
                  <a:alpha val="0"/>
                </a:schemeClr>
              </a:gs>
              <a:gs pos="0">
                <a:schemeClr val="tx1">
                  <a:lumMod val="50000"/>
                  <a:lumOff val="50000"/>
                  <a:alpha val="3800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sz="3635"/>
          </a:p>
        </p:txBody>
      </p:sp>
      <p:sp>
        <p:nvSpPr>
          <p:cNvPr id="32" name="椭圆 31"/>
          <p:cNvSpPr/>
          <p:nvPr/>
        </p:nvSpPr>
        <p:spPr>
          <a:xfrm>
            <a:off x="8665210" y="3249295"/>
            <a:ext cx="2303145" cy="108585"/>
          </a:xfrm>
          <a:prstGeom prst="ellipse">
            <a:avLst/>
          </a:prstGeom>
          <a:gradFill>
            <a:gsLst>
              <a:gs pos="100000">
                <a:schemeClr val="tx1">
                  <a:alpha val="0"/>
                </a:schemeClr>
              </a:gs>
              <a:gs pos="0">
                <a:schemeClr val="tx1">
                  <a:lumMod val="50000"/>
                  <a:lumOff val="50000"/>
                  <a:alpha val="3800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sz="3635"/>
          </a:p>
        </p:txBody>
      </p:sp>
      <p:grpSp>
        <p:nvGrpSpPr>
          <p:cNvPr id="75" name="组合 74"/>
          <p:cNvGrpSpPr/>
          <p:nvPr/>
        </p:nvGrpSpPr>
        <p:grpSpPr>
          <a:xfrm>
            <a:off x="2428875" y="1849120"/>
            <a:ext cx="1858010" cy="1324610"/>
            <a:chOff x="3825" y="2912"/>
            <a:chExt cx="2926" cy="2086"/>
          </a:xfrm>
        </p:grpSpPr>
        <p:sp>
          <p:nvSpPr>
            <p:cNvPr id="10" name="圆角矩形 1"/>
            <p:cNvSpPr/>
            <p:nvPr/>
          </p:nvSpPr>
          <p:spPr>
            <a:xfrm>
              <a:off x="3825" y="2912"/>
              <a:ext cx="2926" cy="2086"/>
            </a:xfrm>
            <a:custGeom>
              <a:avLst/>
              <a:gdLst/>
              <a:ahLst/>
              <a:cxnLst/>
              <a:rect l="l" t="t" r="r" b="b"/>
              <a:pathLst>
                <a:path w="1597704" h="2026920">
                  <a:moveTo>
                    <a:pt x="71165" y="0"/>
                  </a:moveTo>
                  <a:lnTo>
                    <a:pt x="1402123" y="0"/>
                  </a:lnTo>
                  <a:cubicBezTo>
                    <a:pt x="1510139" y="0"/>
                    <a:pt x="1597704" y="87565"/>
                    <a:pt x="1597704" y="195581"/>
                  </a:cubicBezTo>
                  <a:lnTo>
                    <a:pt x="1597704" y="1831339"/>
                  </a:lnTo>
                  <a:cubicBezTo>
                    <a:pt x="1597704" y="1939355"/>
                    <a:pt x="1510139" y="2026920"/>
                    <a:pt x="1402123" y="2026920"/>
                  </a:cubicBezTo>
                  <a:lnTo>
                    <a:pt x="71165" y="2026920"/>
                  </a:lnTo>
                  <a:cubicBezTo>
                    <a:pt x="45996" y="2026920"/>
                    <a:pt x="21937" y="2022166"/>
                    <a:pt x="0" y="2013091"/>
                  </a:cubicBezTo>
                  <a:cubicBezTo>
                    <a:pt x="43812" y="1993123"/>
                    <a:pt x="73704" y="1948743"/>
                    <a:pt x="73704" y="1897380"/>
                  </a:cubicBezTo>
                  <a:lnTo>
                    <a:pt x="73704" y="129540"/>
                  </a:lnTo>
                  <a:cubicBezTo>
                    <a:pt x="73704" y="78178"/>
                    <a:pt x="43812" y="33797"/>
                    <a:pt x="0" y="13829"/>
                  </a:cubicBezTo>
                  <a:cubicBezTo>
                    <a:pt x="21937" y="4755"/>
                    <a:pt x="45996" y="0"/>
                    <a:pt x="71165" y="0"/>
                  </a:cubicBezTo>
                  <a:close/>
                </a:path>
              </a:pathLst>
            </a:custGeom>
            <a:gradFill flip="none" rotWithShape="1">
              <a:gsLst>
                <a:gs pos="0">
                  <a:srgbClr val="009989"/>
                </a:gs>
                <a:gs pos="100000">
                  <a:srgbClr val="00BCAA"/>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sz="3635"/>
            </a:p>
          </p:txBody>
        </p:sp>
        <p:sp>
          <p:nvSpPr>
            <p:cNvPr id="24" name="文本框 23"/>
            <p:cNvSpPr txBox="1"/>
            <p:nvPr/>
          </p:nvSpPr>
          <p:spPr>
            <a:xfrm>
              <a:off x="3987" y="3582"/>
              <a:ext cx="2688" cy="725"/>
            </a:xfrm>
            <a:prstGeom prst="rect">
              <a:avLst/>
            </a:prstGeom>
            <a:noFill/>
          </p:spPr>
          <p:txBody>
            <a:bodyPr wrap="none" rtlCol="0">
              <a:spAutoFit/>
            </a:bodyPr>
            <a:p>
              <a:r>
                <a:rPr lang="zh-CN" altLang="en-US" sz="2400"/>
                <a:t>从哪里出发</a:t>
              </a:r>
              <a:endParaRPr lang="zh-CN" altLang="en-US" sz="2400"/>
            </a:p>
          </p:txBody>
        </p:sp>
      </p:grpSp>
      <p:grpSp>
        <p:nvGrpSpPr>
          <p:cNvPr id="76" name="组合 75"/>
          <p:cNvGrpSpPr/>
          <p:nvPr/>
        </p:nvGrpSpPr>
        <p:grpSpPr>
          <a:xfrm>
            <a:off x="4582160" y="1849120"/>
            <a:ext cx="1858645" cy="1324610"/>
            <a:chOff x="7216" y="2912"/>
            <a:chExt cx="2927" cy="2086"/>
          </a:xfrm>
        </p:grpSpPr>
        <p:sp>
          <p:nvSpPr>
            <p:cNvPr id="12" name="圆角矩形 1"/>
            <p:cNvSpPr/>
            <p:nvPr/>
          </p:nvSpPr>
          <p:spPr>
            <a:xfrm>
              <a:off x="7216" y="2912"/>
              <a:ext cx="2926" cy="2086"/>
            </a:xfrm>
            <a:custGeom>
              <a:avLst/>
              <a:gdLst/>
              <a:ahLst/>
              <a:cxnLst/>
              <a:rect l="l" t="t" r="r" b="b"/>
              <a:pathLst>
                <a:path w="1597704" h="2026920">
                  <a:moveTo>
                    <a:pt x="71165" y="0"/>
                  </a:moveTo>
                  <a:lnTo>
                    <a:pt x="1402123" y="0"/>
                  </a:lnTo>
                  <a:cubicBezTo>
                    <a:pt x="1510139" y="0"/>
                    <a:pt x="1597704" y="87565"/>
                    <a:pt x="1597704" y="195581"/>
                  </a:cubicBezTo>
                  <a:lnTo>
                    <a:pt x="1597704" y="1831339"/>
                  </a:lnTo>
                  <a:cubicBezTo>
                    <a:pt x="1597704" y="1939355"/>
                    <a:pt x="1510139" y="2026920"/>
                    <a:pt x="1402123" y="2026920"/>
                  </a:cubicBezTo>
                  <a:lnTo>
                    <a:pt x="71165" y="2026920"/>
                  </a:lnTo>
                  <a:cubicBezTo>
                    <a:pt x="45996" y="2026920"/>
                    <a:pt x="21937" y="2022166"/>
                    <a:pt x="0" y="2013091"/>
                  </a:cubicBezTo>
                  <a:cubicBezTo>
                    <a:pt x="43812" y="1993123"/>
                    <a:pt x="73704" y="1948743"/>
                    <a:pt x="73704" y="1897380"/>
                  </a:cubicBezTo>
                  <a:lnTo>
                    <a:pt x="73704" y="129540"/>
                  </a:lnTo>
                  <a:cubicBezTo>
                    <a:pt x="73704" y="78178"/>
                    <a:pt x="43812" y="33797"/>
                    <a:pt x="0" y="13829"/>
                  </a:cubicBezTo>
                  <a:cubicBezTo>
                    <a:pt x="21937" y="4755"/>
                    <a:pt x="45996" y="0"/>
                    <a:pt x="71165" y="0"/>
                  </a:cubicBezTo>
                  <a:close/>
                </a:path>
              </a:pathLst>
            </a:custGeom>
            <a:gradFill flip="none" rotWithShape="1">
              <a:gsLst>
                <a:gs pos="0">
                  <a:srgbClr val="F85931"/>
                </a:gs>
                <a:gs pos="100000">
                  <a:srgbClr val="F97759"/>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sz="3635"/>
            </a:p>
          </p:txBody>
        </p:sp>
        <p:sp>
          <p:nvSpPr>
            <p:cNvPr id="27" name="文本框 26"/>
            <p:cNvSpPr txBox="1"/>
            <p:nvPr/>
          </p:nvSpPr>
          <p:spPr>
            <a:xfrm>
              <a:off x="7455" y="3582"/>
              <a:ext cx="2688" cy="725"/>
            </a:xfrm>
            <a:prstGeom prst="rect">
              <a:avLst/>
            </a:prstGeom>
            <a:noFill/>
          </p:spPr>
          <p:txBody>
            <a:bodyPr wrap="none" rtlCol="0">
              <a:spAutoFit/>
            </a:bodyPr>
            <a:p>
              <a:r>
                <a:rPr lang="zh-CN" altLang="en-US" sz="2400"/>
                <a:t>沿什么方向</a:t>
              </a:r>
              <a:endParaRPr lang="zh-CN" altLang="en-US" sz="2400"/>
            </a:p>
          </p:txBody>
        </p:sp>
      </p:grpSp>
      <p:grpSp>
        <p:nvGrpSpPr>
          <p:cNvPr id="77" name="组合 76"/>
          <p:cNvGrpSpPr/>
          <p:nvPr/>
        </p:nvGrpSpPr>
        <p:grpSpPr>
          <a:xfrm>
            <a:off x="6707505" y="1849120"/>
            <a:ext cx="2033270" cy="1324610"/>
            <a:chOff x="10563" y="2912"/>
            <a:chExt cx="3202" cy="2086"/>
          </a:xfrm>
        </p:grpSpPr>
        <p:sp>
          <p:nvSpPr>
            <p:cNvPr id="15" name="圆角矩形 1"/>
            <p:cNvSpPr/>
            <p:nvPr/>
          </p:nvSpPr>
          <p:spPr>
            <a:xfrm>
              <a:off x="10563" y="2912"/>
              <a:ext cx="3202" cy="2086"/>
            </a:xfrm>
            <a:custGeom>
              <a:avLst/>
              <a:gdLst/>
              <a:ahLst/>
              <a:cxnLst/>
              <a:rect l="l" t="t" r="r" b="b"/>
              <a:pathLst>
                <a:path w="1597704" h="2026920">
                  <a:moveTo>
                    <a:pt x="71165" y="0"/>
                  </a:moveTo>
                  <a:lnTo>
                    <a:pt x="1402123" y="0"/>
                  </a:lnTo>
                  <a:cubicBezTo>
                    <a:pt x="1510139" y="0"/>
                    <a:pt x="1597704" y="87565"/>
                    <a:pt x="1597704" y="195581"/>
                  </a:cubicBezTo>
                  <a:lnTo>
                    <a:pt x="1597704" y="1831339"/>
                  </a:lnTo>
                  <a:cubicBezTo>
                    <a:pt x="1597704" y="1939355"/>
                    <a:pt x="1510139" y="2026920"/>
                    <a:pt x="1402123" y="2026920"/>
                  </a:cubicBezTo>
                  <a:lnTo>
                    <a:pt x="71165" y="2026920"/>
                  </a:lnTo>
                  <a:cubicBezTo>
                    <a:pt x="45996" y="2026920"/>
                    <a:pt x="21937" y="2022166"/>
                    <a:pt x="0" y="2013091"/>
                  </a:cubicBezTo>
                  <a:cubicBezTo>
                    <a:pt x="43812" y="1993123"/>
                    <a:pt x="73704" y="1948743"/>
                    <a:pt x="73704" y="1897380"/>
                  </a:cubicBezTo>
                  <a:lnTo>
                    <a:pt x="73704" y="129540"/>
                  </a:lnTo>
                  <a:cubicBezTo>
                    <a:pt x="73704" y="78178"/>
                    <a:pt x="43812" y="33797"/>
                    <a:pt x="0" y="13829"/>
                  </a:cubicBezTo>
                  <a:cubicBezTo>
                    <a:pt x="21937" y="4755"/>
                    <a:pt x="45996" y="0"/>
                    <a:pt x="71165" y="0"/>
                  </a:cubicBezTo>
                  <a:close/>
                </a:path>
              </a:pathLst>
            </a:custGeom>
            <a:gradFill flip="none" rotWithShape="1">
              <a:gsLst>
                <a:gs pos="0">
                  <a:srgbClr val="E3AD13"/>
                </a:gs>
                <a:gs pos="100000">
                  <a:srgbClr val="EDB92E"/>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sz="3635"/>
            </a:p>
          </p:txBody>
        </p:sp>
        <p:sp>
          <p:nvSpPr>
            <p:cNvPr id="28" name="文本框 27"/>
            <p:cNvSpPr txBox="1"/>
            <p:nvPr/>
          </p:nvSpPr>
          <p:spPr>
            <a:xfrm>
              <a:off x="10588" y="3582"/>
              <a:ext cx="3168" cy="725"/>
            </a:xfrm>
            <a:prstGeom prst="rect">
              <a:avLst/>
            </a:prstGeom>
            <a:noFill/>
          </p:spPr>
          <p:txBody>
            <a:bodyPr wrap="none" rtlCol="0">
              <a:spAutoFit/>
            </a:bodyPr>
            <a:p>
              <a:r>
                <a:rPr lang="zh-CN" altLang="en-US" sz="2400"/>
                <a:t>移动多少距离</a:t>
              </a:r>
              <a:endParaRPr lang="zh-CN" altLang="en-US" sz="2400"/>
            </a:p>
          </p:txBody>
        </p:sp>
      </p:grpSp>
      <p:grpSp>
        <p:nvGrpSpPr>
          <p:cNvPr id="78" name="组合 77"/>
          <p:cNvGrpSpPr/>
          <p:nvPr/>
        </p:nvGrpSpPr>
        <p:grpSpPr>
          <a:xfrm>
            <a:off x="8888095" y="1849120"/>
            <a:ext cx="1858010" cy="1324610"/>
            <a:chOff x="13997" y="2912"/>
            <a:chExt cx="2926" cy="2086"/>
          </a:xfrm>
        </p:grpSpPr>
        <p:sp>
          <p:nvSpPr>
            <p:cNvPr id="20" name="圆角矩形 1"/>
            <p:cNvSpPr/>
            <p:nvPr/>
          </p:nvSpPr>
          <p:spPr>
            <a:xfrm>
              <a:off x="13997" y="2912"/>
              <a:ext cx="2926" cy="2086"/>
            </a:xfrm>
            <a:custGeom>
              <a:avLst/>
              <a:gdLst/>
              <a:ahLst/>
              <a:cxnLst/>
              <a:rect l="l" t="t" r="r" b="b"/>
              <a:pathLst>
                <a:path w="1597704" h="2026920">
                  <a:moveTo>
                    <a:pt x="71165" y="0"/>
                  </a:moveTo>
                  <a:lnTo>
                    <a:pt x="1402123" y="0"/>
                  </a:lnTo>
                  <a:cubicBezTo>
                    <a:pt x="1510139" y="0"/>
                    <a:pt x="1597704" y="87565"/>
                    <a:pt x="1597704" y="195581"/>
                  </a:cubicBezTo>
                  <a:lnTo>
                    <a:pt x="1597704" y="1831339"/>
                  </a:lnTo>
                  <a:cubicBezTo>
                    <a:pt x="1597704" y="1939355"/>
                    <a:pt x="1510139" y="2026920"/>
                    <a:pt x="1402123" y="2026920"/>
                  </a:cubicBezTo>
                  <a:lnTo>
                    <a:pt x="71165" y="2026920"/>
                  </a:lnTo>
                  <a:cubicBezTo>
                    <a:pt x="45996" y="2026920"/>
                    <a:pt x="21937" y="2022166"/>
                    <a:pt x="0" y="2013091"/>
                  </a:cubicBezTo>
                  <a:cubicBezTo>
                    <a:pt x="43812" y="1993123"/>
                    <a:pt x="73704" y="1948743"/>
                    <a:pt x="73704" y="1897380"/>
                  </a:cubicBezTo>
                  <a:lnTo>
                    <a:pt x="73704" y="129540"/>
                  </a:lnTo>
                  <a:cubicBezTo>
                    <a:pt x="73704" y="78178"/>
                    <a:pt x="43812" y="33797"/>
                    <a:pt x="0" y="13829"/>
                  </a:cubicBezTo>
                  <a:cubicBezTo>
                    <a:pt x="21937" y="4755"/>
                    <a:pt x="45996" y="0"/>
                    <a:pt x="71165" y="0"/>
                  </a:cubicBezTo>
                  <a:close/>
                </a:path>
              </a:pathLst>
            </a:custGeom>
            <a:gradFill flip="none" rotWithShape="1">
              <a:gsLst>
                <a:gs pos="0">
                  <a:srgbClr val="CE1836"/>
                </a:gs>
                <a:gs pos="100000">
                  <a:srgbClr val="E8345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sz="3635"/>
            </a:p>
          </p:txBody>
        </p:sp>
        <p:sp>
          <p:nvSpPr>
            <p:cNvPr id="30" name="文本框 29"/>
            <p:cNvSpPr txBox="1"/>
            <p:nvPr/>
          </p:nvSpPr>
          <p:spPr>
            <a:xfrm>
              <a:off x="14421" y="3593"/>
              <a:ext cx="2208" cy="725"/>
            </a:xfrm>
            <a:prstGeom prst="rect">
              <a:avLst/>
            </a:prstGeom>
            <a:noFill/>
          </p:spPr>
          <p:txBody>
            <a:bodyPr wrap="none" rtlCol="0">
              <a:spAutoFit/>
            </a:bodyPr>
            <a:p>
              <a:r>
                <a:rPr lang="zh-CN" altLang="en-US" sz="2400"/>
                <a:t>到达哪里</a:t>
              </a:r>
              <a:endParaRPr lang="zh-CN" altLang="en-US" sz="2400"/>
            </a:p>
          </p:txBody>
        </p:sp>
      </p:grpSp>
      <p:sp>
        <p:nvSpPr>
          <p:cNvPr id="31" name="椭圆 30"/>
          <p:cNvSpPr/>
          <p:nvPr/>
        </p:nvSpPr>
        <p:spPr>
          <a:xfrm>
            <a:off x="2268220" y="5452745"/>
            <a:ext cx="2303145" cy="108585"/>
          </a:xfrm>
          <a:prstGeom prst="ellipse">
            <a:avLst/>
          </a:prstGeom>
          <a:gradFill>
            <a:gsLst>
              <a:gs pos="100000">
                <a:schemeClr val="tx1">
                  <a:alpha val="0"/>
                </a:schemeClr>
              </a:gs>
              <a:gs pos="0">
                <a:schemeClr val="tx1">
                  <a:lumMod val="50000"/>
                  <a:lumOff val="50000"/>
                  <a:alpha val="3800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sz="3635"/>
          </a:p>
        </p:txBody>
      </p:sp>
      <p:sp>
        <p:nvSpPr>
          <p:cNvPr id="33" name="圆角矩形 32"/>
          <p:cNvSpPr/>
          <p:nvPr/>
        </p:nvSpPr>
        <p:spPr>
          <a:xfrm>
            <a:off x="2354580" y="4052570"/>
            <a:ext cx="267970" cy="1324610"/>
          </a:xfrm>
          <a:prstGeom prst="roundRect">
            <a:avLst>
              <a:gd name="adj" fmla="val 50000"/>
            </a:avLst>
          </a:prstGeom>
          <a:solidFill>
            <a:srgbClr val="00706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sz="3635"/>
          </a:p>
        </p:txBody>
      </p:sp>
      <p:sp>
        <p:nvSpPr>
          <p:cNvPr id="34" name="圆角矩形 33"/>
          <p:cNvSpPr/>
          <p:nvPr/>
        </p:nvSpPr>
        <p:spPr>
          <a:xfrm>
            <a:off x="4507865" y="4052570"/>
            <a:ext cx="267970" cy="1324610"/>
          </a:xfrm>
          <a:prstGeom prst="roundRect">
            <a:avLst>
              <a:gd name="adj" fmla="val 50000"/>
            </a:avLst>
          </a:prstGeom>
          <a:solidFill>
            <a:srgbClr val="C12A0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sz="3635"/>
          </a:p>
        </p:txBody>
      </p:sp>
      <p:sp>
        <p:nvSpPr>
          <p:cNvPr id="35" name="圆角矩形 34"/>
          <p:cNvSpPr/>
          <p:nvPr/>
        </p:nvSpPr>
        <p:spPr>
          <a:xfrm>
            <a:off x="6662420" y="4052570"/>
            <a:ext cx="266065" cy="1324610"/>
          </a:xfrm>
          <a:prstGeom prst="roundRect">
            <a:avLst>
              <a:gd name="adj" fmla="val 50000"/>
            </a:avLst>
          </a:prstGeom>
          <a:solidFill>
            <a:srgbClr val="B98C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sz="3635"/>
          </a:p>
        </p:txBody>
      </p:sp>
      <p:sp>
        <p:nvSpPr>
          <p:cNvPr id="36" name="圆角矩形 35"/>
          <p:cNvSpPr/>
          <p:nvPr/>
        </p:nvSpPr>
        <p:spPr>
          <a:xfrm>
            <a:off x="8815705" y="4052570"/>
            <a:ext cx="266065" cy="1324610"/>
          </a:xfrm>
          <a:prstGeom prst="roundRect">
            <a:avLst>
              <a:gd name="adj" fmla="val 50000"/>
            </a:avLst>
          </a:prstGeom>
          <a:solidFill>
            <a:srgbClr val="B3152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sz="3635"/>
          </a:p>
        </p:txBody>
      </p:sp>
      <p:sp>
        <p:nvSpPr>
          <p:cNvPr id="37" name="左箭头 36"/>
          <p:cNvSpPr/>
          <p:nvPr/>
        </p:nvSpPr>
        <p:spPr>
          <a:xfrm flipH="1">
            <a:off x="2145030" y="3865245"/>
            <a:ext cx="9799320" cy="1686560"/>
          </a:xfrm>
          <a:prstGeom prst="leftArrow">
            <a:avLst>
              <a:gd name="adj1" fmla="val 59445"/>
              <a:gd name="adj2" fmla="val 44147"/>
            </a:avLst>
          </a:prstGeom>
          <a:solidFill>
            <a:schemeClr val="bg1">
              <a:lumMod val="85000"/>
            </a:schemeClr>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sz="3635"/>
          </a:p>
        </p:txBody>
      </p:sp>
      <p:sp>
        <p:nvSpPr>
          <p:cNvPr id="43" name="椭圆 42"/>
          <p:cNvSpPr/>
          <p:nvPr/>
        </p:nvSpPr>
        <p:spPr>
          <a:xfrm>
            <a:off x="4416425" y="5452745"/>
            <a:ext cx="2303145" cy="108585"/>
          </a:xfrm>
          <a:prstGeom prst="ellipse">
            <a:avLst/>
          </a:prstGeom>
          <a:gradFill>
            <a:gsLst>
              <a:gs pos="100000">
                <a:schemeClr val="tx1">
                  <a:alpha val="0"/>
                </a:schemeClr>
              </a:gs>
              <a:gs pos="0">
                <a:schemeClr val="tx1">
                  <a:lumMod val="50000"/>
                  <a:lumOff val="50000"/>
                  <a:alpha val="3800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sz="3635"/>
          </a:p>
        </p:txBody>
      </p:sp>
      <p:sp>
        <p:nvSpPr>
          <p:cNvPr id="44" name="椭圆 43"/>
          <p:cNvSpPr/>
          <p:nvPr/>
        </p:nvSpPr>
        <p:spPr>
          <a:xfrm>
            <a:off x="6515100" y="5452745"/>
            <a:ext cx="2303145" cy="108585"/>
          </a:xfrm>
          <a:prstGeom prst="ellipse">
            <a:avLst/>
          </a:prstGeom>
          <a:gradFill>
            <a:gsLst>
              <a:gs pos="100000">
                <a:schemeClr val="tx1">
                  <a:alpha val="0"/>
                </a:schemeClr>
              </a:gs>
              <a:gs pos="0">
                <a:schemeClr val="tx1">
                  <a:lumMod val="50000"/>
                  <a:lumOff val="50000"/>
                  <a:alpha val="3800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sz="3635"/>
          </a:p>
        </p:txBody>
      </p:sp>
      <p:sp>
        <p:nvSpPr>
          <p:cNvPr id="45" name="椭圆 44"/>
          <p:cNvSpPr/>
          <p:nvPr/>
        </p:nvSpPr>
        <p:spPr>
          <a:xfrm>
            <a:off x="8667750" y="5452745"/>
            <a:ext cx="2303145" cy="108585"/>
          </a:xfrm>
          <a:prstGeom prst="ellipse">
            <a:avLst/>
          </a:prstGeom>
          <a:gradFill>
            <a:gsLst>
              <a:gs pos="100000">
                <a:schemeClr val="tx1">
                  <a:alpha val="0"/>
                </a:schemeClr>
              </a:gs>
              <a:gs pos="0">
                <a:schemeClr val="tx1">
                  <a:lumMod val="50000"/>
                  <a:lumOff val="50000"/>
                  <a:alpha val="3800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sz="3635"/>
          </a:p>
        </p:txBody>
      </p:sp>
      <p:grpSp>
        <p:nvGrpSpPr>
          <p:cNvPr id="79" name="组合 78"/>
          <p:cNvGrpSpPr/>
          <p:nvPr/>
        </p:nvGrpSpPr>
        <p:grpSpPr>
          <a:xfrm>
            <a:off x="2431415" y="4052570"/>
            <a:ext cx="1858010" cy="1324610"/>
            <a:chOff x="3829" y="6382"/>
            <a:chExt cx="2926" cy="2086"/>
          </a:xfrm>
        </p:grpSpPr>
        <p:sp>
          <p:nvSpPr>
            <p:cNvPr id="38" name="圆角矩形 1"/>
            <p:cNvSpPr/>
            <p:nvPr/>
          </p:nvSpPr>
          <p:spPr>
            <a:xfrm>
              <a:off x="3829" y="6382"/>
              <a:ext cx="2926" cy="2086"/>
            </a:xfrm>
            <a:custGeom>
              <a:avLst/>
              <a:gdLst/>
              <a:ahLst/>
              <a:cxnLst/>
              <a:rect l="l" t="t" r="r" b="b"/>
              <a:pathLst>
                <a:path w="1597704" h="2026920">
                  <a:moveTo>
                    <a:pt x="71165" y="0"/>
                  </a:moveTo>
                  <a:lnTo>
                    <a:pt x="1402123" y="0"/>
                  </a:lnTo>
                  <a:cubicBezTo>
                    <a:pt x="1510139" y="0"/>
                    <a:pt x="1597704" y="87565"/>
                    <a:pt x="1597704" y="195581"/>
                  </a:cubicBezTo>
                  <a:lnTo>
                    <a:pt x="1597704" y="1831339"/>
                  </a:lnTo>
                  <a:cubicBezTo>
                    <a:pt x="1597704" y="1939355"/>
                    <a:pt x="1510139" y="2026920"/>
                    <a:pt x="1402123" y="2026920"/>
                  </a:cubicBezTo>
                  <a:lnTo>
                    <a:pt x="71165" y="2026920"/>
                  </a:lnTo>
                  <a:cubicBezTo>
                    <a:pt x="45996" y="2026920"/>
                    <a:pt x="21937" y="2022166"/>
                    <a:pt x="0" y="2013091"/>
                  </a:cubicBezTo>
                  <a:cubicBezTo>
                    <a:pt x="43812" y="1993123"/>
                    <a:pt x="73704" y="1948743"/>
                    <a:pt x="73704" y="1897380"/>
                  </a:cubicBezTo>
                  <a:lnTo>
                    <a:pt x="73704" y="129540"/>
                  </a:lnTo>
                  <a:cubicBezTo>
                    <a:pt x="73704" y="78178"/>
                    <a:pt x="43812" y="33797"/>
                    <a:pt x="0" y="13829"/>
                  </a:cubicBezTo>
                  <a:cubicBezTo>
                    <a:pt x="21937" y="4755"/>
                    <a:pt x="45996" y="0"/>
                    <a:pt x="71165" y="0"/>
                  </a:cubicBezTo>
                  <a:close/>
                </a:path>
              </a:pathLst>
            </a:custGeom>
            <a:gradFill flip="none" rotWithShape="1">
              <a:gsLst>
                <a:gs pos="0">
                  <a:srgbClr val="009989"/>
                </a:gs>
                <a:gs pos="100000">
                  <a:srgbClr val="00BCAA"/>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sz="3635"/>
            </a:p>
          </p:txBody>
        </p:sp>
        <p:sp>
          <p:nvSpPr>
            <p:cNvPr id="46" name="文本框 45"/>
            <p:cNvSpPr txBox="1"/>
            <p:nvPr/>
          </p:nvSpPr>
          <p:spPr>
            <a:xfrm>
              <a:off x="3991" y="7052"/>
              <a:ext cx="2688" cy="725"/>
            </a:xfrm>
            <a:prstGeom prst="rect">
              <a:avLst/>
            </a:prstGeom>
            <a:noFill/>
          </p:spPr>
          <p:txBody>
            <a:bodyPr wrap="none" rtlCol="0">
              <a:spAutoFit/>
            </a:bodyPr>
            <a:p>
              <a:r>
                <a:rPr lang="zh-CN" altLang="en-US" sz="2400"/>
                <a:t>出发的位置</a:t>
              </a:r>
              <a:endParaRPr lang="zh-CN" altLang="en-US" sz="2400"/>
            </a:p>
          </p:txBody>
        </p:sp>
      </p:grpSp>
      <p:grpSp>
        <p:nvGrpSpPr>
          <p:cNvPr id="80" name="组合 79"/>
          <p:cNvGrpSpPr/>
          <p:nvPr/>
        </p:nvGrpSpPr>
        <p:grpSpPr>
          <a:xfrm>
            <a:off x="4584700" y="4052570"/>
            <a:ext cx="1858645" cy="1324610"/>
            <a:chOff x="7220" y="6382"/>
            <a:chExt cx="2927" cy="2086"/>
          </a:xfrm>
        </p:grpSpPr>
        <p:sp>
          <p:nvSpPr>
            <p:cNvPr id="39" name="圆角矩形 1"/>
            <p:cNvSpPr/>
            <p:nvPr/>
          </p:nvSpPr>
          <p:spPr>
            <a:xfrm>
              <a:off x="7220" y="6382"/>
              <a:ext cx="2926" cy="2086"/>
            </a:xfrm>
            <a:custGeom>
              <a:avLst/>
              <a:gdLst/>
              <a:ahLst/>
              <a:cxnLst/>
              <a:rect l="l" t="t" r="r" b="b"/>
              <a:pathLst>
                <a:path w="1597704" h="2026920">
                  <a:moveTo>
                    <a:pt x="71165" y="0"/>
                  </a:moveTo>
                  <a:lnTo>
                    <a:pt x="1402123" y="0"/>
                  </a:lnTo>
                  <a:cubicBezTo>
                    <a:pt x="1510139" y="0"/>
                    <a:pt x="1597704" y="87565"/>
                    <a:pt x="1597704" y="195581"/>
                  </a:cubicBezTo>
                  <a:lnTo>
                    <a:pt x="1597704" y="1831339"/>
                  </a:lnTo>
                  <a:cubicBezTo>
                    <a:pt x="1597704" y="1939355"/>
                    <a:pt x="1510139" y="2026920"/>
                    <a:pt x="1402123" y="2026920"/>
                  </a:cubicBezTo>
                  <a:lnTo>
                    <a:pt x="71165" y="2026920"/>
                  </a:lnTo>
                  <a:cubicBezTo>
                    <a:pt x="45996" y="2026920"/>
                    <a:pt x="21937" y="2022166"/>
                    <a:pt x="0" y="2013091"/>
                  </a:cubicBezTo>
                  <a:cubicBezTo>
                    <a:pt x="43812" y="1993123"/>
                    <a:pt x="73704" y="1948743"/>
                    <a:pt x="73704" y="1897380"/>
                  </a:cubicBezTo>
                  <a:lnTo>
                    <a:pt x="73704" y="129540"/>
                  </a:lnTo>
                  <a:cubicBezTo>
                    <a:pt x="73704" y="78178"/>
                    <a:pt x="43812" y="33797"/>
                    <a:pt x="0" y="13829"/>
                  </a:cubicBezTo>
                  <a:cubicBezTo>
                    <a:pt x="21937" y="4755"/>
                    <a:pt x="45996" y="0"/>
                    <a:pt x="71165" y="0"/>
                  </a:cubicBezTo>
                  <a:close/>
                </a:path>
              </a:pathLst>
            </a:custGeom>
            <a:gradFill flip="none" rotWithShape="1">
              <a:gsLst>
                <a:gs pos="0">
                  <a:srgbClr val="F85931"/>
                </a:gs>
                <a:gs pos="100000">
                  <a:srgbClr val="F97759"/>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sz="3635"/>
            </a:p>
          </p:txBody>
        </p:sp>
        <p:sp>
          <p:nvSpPr>
            <p:cNvPr id="47" name="文本框 46"/>
            <p:cNvSpPr txBox="1"/>
            <p:nvPr/>
          </p:nvSpPr>
          <p:spPr>
            <a:xfrm>
              <a:off x="7459" y="7052"/>
              <a:ext cx="2688" cy="725"/>
            </a:xfrm>
            <a:prstGeom prst="rect">
              <a:avLst/>
            </a:prstGeom>
            <a:noFill/>
          </p:spPr>
          <p:txBody>
            <a:bodyPr wrap="none" rtlCol="0">
              <a:spAutoFit/>
            </a:bodyPr>
            <a:p>
              <a:r>
                <a:rPr lang="zh-CN" altLang="en-US" sz="2400"/>
                <a:t>标出方向标</a:t>
              </a:r>
              <a:endParaRPr lang="zh-CN" altLang="en-US" sz="2400"/>
            </a:p>
          </p:txBody>
        </p:sp>
      </p:grpSp>
      <p:grpSp>
        <p:nvGrpSpPr>
          <p:cNvPr id="81" name="组合 80"/>
          <p:cNvGrpSpPr/>
          <p:nvPr/>
        </p:nvGrpSpPr>
        <p:grpSpPr>
          <a:xfrm>
            <a:off x="6737985" y="4052570"/>
            <a:ext cx="1858010" cy="1324610"/>
            <a:chOff x="10611" y="6382"/>
            <a:chExt cx="2926" cy="2086"/>
          </a:xfrm>
        </p:grpSpPr>
        <p:sp>
          <p:nvSpPr>
            <p:cNvPr id="40" name="圆角矩形 1"/>
            <p:cNvSpPr/>
            <p:nvPr/>
          </p:nvSpPr>
          <p:spPr>
            <a:xfrm>
              <a:off x="10611" y="6382"/>
              <a:ext cx="2926" cy="2086"/>
            </a:xfrm>
            <a:custGeom>
              <a:avLst/>
              <a:gdLst/>
              <a:ahLst/>
              <a:cxnLst/>
              <a:rect l="l" t="t" r="r" b="b"/>
              <a:pathLst>
                <a:path w="1597704" h="2026920">
                  <a:moveTo>
                    <a:pt x="71165" y="0"/>
                  </a:moveTo>
                  <a:lnTo>
                    <a:pt x="1402123" y="0"/>
                  </a:lnTo>
                  <a:cubicBezTo>
                    <a:pt x="1510139" y="0"/>
                    <a:pt x="1597704" y="87565"/>
                    <a:pt x="1597704" y="195581"/>
                  </a:cubicBezTo>
                  <a:lnTo>
                    <a:pt x="1597704" y="1831339"/>
                  </a:lnTo>
                  <a:cubicBezTo>
                    <a:pt x="1597704" y="1939355"/>
                    <a:pt x="1510139" y="2026920"/>
                    <a:pt x="1402123" y="2026920"/>
                  </a:cubicBezTo>
                  <a:lnTo>
                    <a:pt x="71165" y="2026920"/>
                  </a:lnTo>
                  <a:cubicBezTo>
                    <a:pt x="45996" y="2026920"/>
                    <a:pt x="21937" y="2022166"/>
                    <a:pt x="0" y="2013091"/>
                  </a:cubicBezTo>
                  <a:cubicBezTo>
                    <a:pt x="43812" y="1993123"/>
                    <a:pt x="73704" y="1948743"/>
                    <a:pt x="73704" y="1897380"/>
                  </a:cubicBezTo>
                  <a:lnTo>
                    <a:pt x="73704" y="129540"/>
                  </a:lnTo>
                  <a:cubicBezTo>
                    <a:pt x="73704" y="78178"/>
                    <a:pt x="43812" y="33797"/>
                    <a:pt x="0" y="13829"/>
                  </a:cubicBezTo>
                  <a:cubicBezTo>
                    <a:pt x="21937" y="4755"/>
                    <a:pt x="45996" y="0"/>
                    <a:pt x="71165" y="0"/>
                  </a:cubicBezTo>
                  <a:close/>
                </a:path>
              </a:pathLst>
            </a:custGeom>
            <a:gradFill flip="none" rotWithShape="1">
              <a:gsLst>
                <a:gs pos="0">
                  <a:srgbClr val="E3AD13"/>
                </a:gs>
                <a:gs pos="100000">
                  <a:srgbClr val="EDB92E"/>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sz="3635"/>
            </a:p>
          </p:txBody>
        </p:sp>
        <p:sp>
          <p:nvSpPr>
            <p:cNvPr id="48" name="文本框 47"/>
            <p:cNvSpPr txBox="1"/>
            <p:nvPr/>
          </p:nvSpPr>
          <p:spPr>
            <a:xfrm>
              <a:off x="10972" y="6653"/>
              <a:ext cx="2208" cy="1598"/>
            </a:xfrm>
            <a:prstGeom prst="rect">
              <a:avLst/>
            </a:prstGeom>
            <a:noFill/>
          </p:spPr>
          <p:txBody>
            <a:bodyPr wrap="none" rtlCol="0">
              <a:spAutoFit/>
            </a:bodyPr>
            <a:p>
              <a:r>
                <a:rPr lang="zh-CN" altLang="en-US" sz="2400"/>
                <a:t>用量角器</a:t>
              </a:r>
              <a:endParaRPr lang="zh-CN" altLang="en-US" sz="2400"/>
            </a:p>
            <a:p>
              <a:pPr>
                <a:lnSpc>
                  <a:spcPct val="150000"/>
                </a:lnSpc>
              </a:pPr>
              <a:r>
                <a:rPr lang="zh-CN" altLang="en-US" sz="2400"/>
                <a:t>量出方向</a:t>
              </a:r>
              <a:endParaRPr lang="zh-CN" altLang="en-US" sz="2400"/>
            </a:p>
          </p:txBody>
        </p:sp>
      </p:grpSp>
      <p:grpSp>
        <p:nvGrpSpPr>
          <p:cNvPr id="82" name="组合 81"/>
          <p:cNvGrpSpPr/>
          <p:nvPr/>
        </p:nvGrpSpPr>
        <p:grpSpPr>
          <a:xfrm>
            <a:off x="8890635" y="4052570"/>
            <a:ext cx="2319020" cy="1324610"/>
            <a:chOff x="14001" y="6382"/>
            <a:chExt cx="3652" cy="2086"/>
          </a:xfrm>
        </p:grpSpPr>
        <p:sp>
          <p:nvSpPr>
            <p:cNvPr id="42" name="圆角矩形 1"/>
            <p:cNvSpPr/>
            <p:nvPr/>
          </p:nvSpPr>
          <p:spPr>
            <a:xfrm>
              <a:off x="14001" y="6382"/>
              <a:ext cx="3575" cy="2086"/>
            </a:xfrm>
            <a:custGeom>
              <a:avLst/>
              <a:gdLst/>
              <a:ahLst/>
              <a:cxnLst/>
              <a:rect l="l" t="t" r="r" b="b"/>
              <a:pathLst>
                <a:path w="1597704" h="2026920">
                  <a:moveTo>
                    <a:pt x="71165" y="0"/>
                  </a:moveTo>
                  <a:lnTo>
                    <a:pt x="1402123" y="0"/>
                  </a:lnTo>
                  <a:cubicBezTo>
                    <a:pt x="1510139" y="0"/>
                    <a:pt x="1597704" y="87565"/>
                    <a:pt x="1597704" y="195581"/>
                  </a:cubicBezTo>
                  <a:lnTo>
                    <a:pt x="1597704" y="1831339"/>
                  </a:lnTo>
                  <a:cubicBezTo>
                    <a:pt x="1597704" y="1939355"/>
                    <a:pt x="1510139" y="2026920"/>
                    <a:pt x="1402123" y="2026920"/>
                  </a:cubicBezTo>
                  <a:lnTo>
                    <a:pt x="71165" y="2026920"/>
                  </a:lnTo>
                  <a:cubicBezTo>
                    <a:pt x="45996" y="2026920"/>
                    <a:pt x="21937" y="2022166"/>
                    <a:pt x="0" y="2013091"/>
                  </a:cubicBezTo>
                  <a:cubicBezTo>
                    <a:pt x="43812" y="1993123"/>
                    <a:pt x="73704" y="1948743"/>
                    <a:pt x="73704" y="1897380"/>
                  </a:cubicBezTo>
                  <a:lnTo>
                    <a:pt x="73704" y="129540"/>
                  </a:lnTo>
                  <a:cubicBezTo>
                    <a:pt x="73704" y="78178"/>
                    <a:pt x="43812" y="33797"/>
                    <a:pt x="0" y="13829"/>
                  </a:cubicBezTo>
                  <a:cubicBezTo>
                    <a:pt x="21937" y="4755"/>
                    <a:pt x="45996" y="0"/>
                    <a:pt x="71165" y="0"/>
                  </a:cubicBezTo>
                  <a:close/>
                </a:path>
              </a:pathLst>
            </a:custGeom>
            <a:gradFill flip="none" rotWithShape="1">
              <a:gsLst>
                <a:gs pos="0">
                  <a:srgbClr val="CE1836"/>
                </a:gs>
                <a:gs pos="100000">
                  <a:srgbClr val="E8345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sz="3635"/>
            </a:p>
          </p:txBody>
        </p:sp>
        <p:sp>
          <p:nvSpPr>
            <p:cNvPr id="49" name="文本框 48"/>
            <p:cNvSpPr txBox="1"/>
            <p:nvPr/>
          </p:nvSpPr>
          <p:spPr>
            <a:xfrm>
              <a:off x="14005" y="6471"/>
              <a:ext cx="3648" cy="1888"/>
            </a:xfrm>
            <a:prstGeom prst="rect">
              <a:avLst/>
            </a:prstGeom>
            <a:noFill/>
          </p:spPr>
          <p:txBody>
            <a:bodyPr wrap="none" rtlCol="0">
              <a:spAutoFit/>
            </a:bodyPr>
            <a:p>
              <a:pPr algn="ctr">
                <a:lnSpc>
                  <a:spcPct val="150000"/>
                </a:lnSpc>
              </a:pPr>
              <a:r>
                <a:rPr lang="zh-CN" altLang="en-US" sz="2400"/>
                <a:t>计算出图上距离</a:t>
              </a:r>
              <a:endParaRPr lang="zh-CN" altLang="en-US" sz="2400"/>
            </a:p>
            <a:p>
              <a:pPr algn="ctr">
                <a:lnSpc>
                  <a:spcPct val="150000"/>
                </a:lnSpc>
              </a:pPr>
              <a:r>
                <a:rPr lang="zh-CN" altLang="en-US" sz="2400"/>
                <a:t>量出图上距离</a:t>
              </a:r>
              <a:endParaRPr lang="zh-CN" altLang="en-US" sz="2400"/>
            </a:p>
          </p:txBody>
        </p:sp>
      </p:grpSp>
      <p:grpSp>
        <p:nvGrpSpPr>
          <p:cNvPr id="61" name="组合 60"/>
          <p:cNvGrpSpPr/>
          <p:nvPr/>
        </p:nvGrpSpPr>
        <p:grpSpPr>
          <a:xfrm>
            <a:off x="260985" y="1777365"/>
            <a:ext cx="1871980" cy="1395730"/>
            <a:chOff x="278" y="2799"/>
            <a:chExt cx="2948" cy="2198"/>
          </a:xfrm>
        </p:grpSpPr>
        <p:sp>
          <p:nvSpPr>
            <p:cNvPr id="135" name="Oval 63"/>
            <p:cNvSpPr>
              <a:spLocks noChangeArrowheads="1"/>
            </p:cNvSpPr>
            <p:nvPr/>
          </p:nvSpPr>
          <p:spPr bwMode="auto">
            <a:xfrm>
              <a:off x="278" y="2799"/>
              <a:ext cx="2949" cy="2199"/>
            </a:xfrm>
            <a:prstGeom prst="ellipse">
              <a:avLst/>
            </a:prstGeom>
            <a:solidFill>
              <a:srgbClr val="92D050"/>
            </a:solidFill>
            <a:ln>
              <a:noFill/>
            </a:ln>
          </p:spPr>
          <p:txBody>
            <a:bodyPr vert="horz" wrap="square" lIns="184573" tIns="92287" rIns="184573" bIns="92287" numCol="1" anchor="t" anchorCtr="0" compatLnSpc="1"/>
            <a:p>
              <a:endParaRPr lang="en-US" sz="200">
                <a:solidFill>
                  <a:srgbClr val="5A0000"/>
                </a:solidFill>
              </a:endParaRPr>
            </a:p>
          </p:txBody>
        </p:sp>
        <p:sp>
          <p:nvSpPr>
            <p:cNvPr id="52" name="文本框 51"/>
            <p:cNvSpPr txBox="1"/>
            <p:nvPr/>
          </p:nvSpPr>
          <p:spPr>
            <a:xfrm>
              <a:off x="667" y="3536"/>
              <a:ext cx="2208" cy="725"/>
            </a:xfrm>
            <a:prstGeom prst="rect">
              <a:avLst/>
            </a:prstGeom>
            <a:noFill/>
          </p:spPr>
          <p:txBody>
            <a:bodyPr wrap="none" rtlCol="0">
              <a:spAutoFit/>
            </a:bodyPr>
            <a:p>
              <a:r>
                <a:rPr lang="zh-CN" altLang="en-US" sz="2400"/>
                <a:t>描述路线</a:t>
              </a:r>
              <a:endParaRPr lang="zh-CN" altLang="en-US" sz="2400"/>
            </a:p>
          </p:txBody>
        </p:sp>
      </p:grpSp>
      <p:grpSp>
        <p:nvGrpSpPr>
          <p:cNvPr id="62" name="组合 61"/>
          <p:cNvGrpSpPr/>
          <p:nvPr/>
        </p:nvGrpSpPr>
        <p:grpSpPr>
          <a:xfrm>
            <a:off x="262255" y="3981450"/>
            <a:ext cx="1872615" cy="1396365"/>
            <a:chOff x="278" y="2799"/>
            <a:chExt cx="2949" cy="2199"/>
          </a:xfrm>
        </p:grpSpPr>
        <p:sp>
          <p:nvSpPr>
            <p:cNvPr id="63" name="Oval 63"/>
            <p:cNvSpPr>
              <a:spLocks noChangeArrowheads="1"/>
            </p:cNvSpPr>
            <p:nvPr/>
          </p:nvSpPr>
          <p:spPr bwMode="auto">
            <a:xfrm>
              <a:off x="278" y="2799"/>
              <a:ext cx="2949" cy="2199"/>
            </a:xfrm>
            <a:prstGeom prst="ellipse">
              <a:avLst/>
            </a:prstGeom>
            <a:solidFill>
              <a:srgbClr val="92D050"/>
            </a:solidFill>
            <a:ln>
              <a:noFill/>
            </a:ln>
          </p:spPr>
          <p:txBody>
            <a:bodyPr vert="horz" wrap="square" lIns="184573" tIns="92287" rIns="184573" bIns="92287" numCol="1" anchor="t" anchorCtr="0" compatLnSpc="1"/>
            <a:p>
              <a:endParaRPr lang="en-US" sz="200">
                <a:solidFill>
                  <a:srgbClr val="5A0000"/>
                </a:solidFill>
              </a:endParaRPr>
            </a:p>
          </p:txBody>
        </p:sp>
        <p:sp>
          <p:nvSpPr>
            <p:cNvPr id="64" name="文本框 63"/>
            <p:cNvSpPr txBox="1"/>
            <p:nvPr/>
          </p:nvSpPr>
          <p:spPr>
            <a:xfrm>
              <a:off x="667" y="3536"/>
              <a:ext cx="2208" cy="725"/>
            </a:xfrm>
            <a:prstGeom prst="rect">
              <a:avLst/>
            </a:prstGeom>
            <a:noFill/>
          </p:spPr>
          <p:txBody>
            <a:bodyPr wrap="none" rtlCol="0">
              <a:spAutoFit/>
            </a:bodyPr>
            <a:p>
              <a:r>
                <a:rPr lang="zh-CN" altLang="en-US" sz="2400"/>
                <a:t>绘制路线</a:t>
              </a:r>
              <a:endParaRPr lang="zh-CN" altLang="en-US" sz="24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fill="hold"/>
                                        <p:tgtEl>
                                          <p:spTgt spid="61"/>
                                        </p:tgtEl>
                                        <p:attrNameLst>
                                          <p:attrName>ppt_w</p:attrName>
                                        </p:attrNameLst>
                                      </p:cBhvr>
                                      <p:tavLst>
                                        <p:tav tm="0">
                                          <p:val>
                                            <p:fltVal val="0"/>
                                          </p:val>
                                        </p:tav>
                                        <p:tav tm="100000">
                                          <p:val>
                                            <p:strVal val="#ppt_w"/>
                                          </p:val>
                                        </p:tav>
                                      </p:tavLst>
                                    </p:anim>
                                    <p:anim calcmode="lin" valueType="num">
                                      <p:cBhvr>
                                        <p:cTn id="8" dur="500" fill="hold"/>
                                        <p:tgtEl>
                                          <p:spTgt spid="61"/>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fade">
                                      <p:cBhvr>
                                        <p:cTn id="19" dur="500"/>
                                        <p:tgtEl>
                                          <p:spTgt spid="7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par>
                                <p:cTn id="28" presetID="10" presetClass="entr" presetSubtype="0" fill="hold" nodeType="withEffect">
                                  <p:stCondLst>
                                    <p:cond delay="0"/>
                                  </p:stCondLst>
                                  <p:childTnLst>
                                    <p:set>
                                      <p:cBhvr>
                                        <p:cTn id="29" dur="1" fill="hold">
                                          <p:stCondLst>
                                            <p:cond delay="0"/>
                                          </p:stCondLst>
                                        </p:cTn>
                                        <p:tgtEl>
                                          <p:spTgt spid="76"/>
                                        </p:tgtEl>
                                        <p:attrNameLst>
                                          <p:attrName>style.visibility</p:attrName>
                                        </p:attrNameLst>
                                      </p:cBhvr>
                                      <p:to>
                                        <p:strVal val="visible"/>
                                      </p:to>
                                    </p:set>
                                    <p:animEffect transition="in" filter="fade">
                                      <p:cBhvr>
                                        <p:cTn id="30" dur="500"/>
                                        <p:tgtEl>
                                          <p:spTgt spid="7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500"/>
                                        <p:tgtEl>
                                          <p:spTgt spid="26"/>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childTnLst>
                                </p:cTn>
                              </p:par>
                              <p:par>
                                <p:cTn id="39" presetID="10" presetClass="entr" presetSubtype="0" fill="hold" nodeType="withEffect">
                                  <p:stCondLst>
                                    <p:cond delay="0"/>
                                  </p:stCondLst>
                                  <p:childTnLst>
                                    <p:set>
                                      <p:cBhvr>
                                        <p:cTn id="40" dur="1" fill="hold">
                                          <p:stCondLst>
                                            <p:cond delay="0"/>
                                          </p:stCondLst>
                                        </p:cTn>
                                        <p:tgtEl>
                                          <p:spTgt spid="77"/>
                                        </p:tgtEl>
                                        <p:attrNameLst>
                                          <p:attrName>style.visibility</p:attrName>
                                        </p:attrNameLst>
                                      </p:cBhvr>
                                      <p:to>
                                        <p:strVal val="visible"/>
                                      </p:to>
                                    </p:set>
                                    <p:animEffect transition="in" filter="fade">
                                      <p:cBhvr>
                                        <p:cTn id="41" dur="500"/>
                                        <p:tgtEl>
                                          <p:spTgt spid="77"/>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500"/>
                                        <p:tgtEl>
                                          <p:spTgt spid="29"/>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fade">
                                      <p:cBhvr>
                                        <p:cTn id="49" dur="500"/>
                                        <p:tgtEl>
                                          <p:spTgt spid="2"/>
                                        </p:tgtEl>
                                      </p:cBhvr>
                                    </p:animEffect>
                                  </p:childTnLst>
                                </p:cTn>
                              </p:par>
                              <p:par>
                                <p:cTn id="50" presetID="10" presetClass="entr" presetSubtype="0" fill="hold" nodeType="with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fade">
                                      <p:cBhvr>
                                        <p:cTn id="52" dur="500"/>
                                        <p:tgtEl>
                                          <p:spTgt spid="78"/>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500"/>
                                        <p:tgtEl>
                                          <p:spTgt spid="32"/>
                                        </p:tgtEl>
                                      </p:cBhvr>
                                    </p:animEffect>
                                  </p:childTnLst>
                                </p:cTn>
                              </p:par>
                            </p:childTnLst>
                          </p:cTn>
                        </p:par>
                      </p:childTnLst>
                    </p:cTn>
                  </p:par>
                  <p:par>
                    <p:cTn id="56" fill="hold">
                      <p:stCondLst>
                        <p:cond delay="indefinite"/>
                      </p:stCondLst>
                      <p:childTnLst>
                        <p:par>
                          <p:cTn id="57" fill="hold">
                            <p:stCondLst>
                              <p:cond delay="0"/>
                            </p:stCondLst>
                            <p:childTnLst>
                              <p:par>
                                <p:cTn id="58" presetID="23" presetClass="entr" presetSubtype="16" fill="hold" nodeType="clickEffect">
                                  <p:stCondLst>
                                    <p:cond delay="0"/>
                                  </p:stCondLst>
                                  <p:childTnLst>
                                    <p:set>
                                      <p:cBhvr>
                                        <p:cTn id="59" dur="1" fill="hold">
                                          <p:stCondLst>
                                            <p:cond delay="0"/>
                                          </p:stCondLst>
                                        </p:cTn>
                                        <p:tgtEl>
                                          <p:spTgt spid="62"/>
                                        </p:tgtEl>
                                        <p:attrNameLst>
                                          <p:attrName>style.visibility</p:attrName>
                                        </p:attrNameLst>
                                      </p:cBhvr>
                                      <p:to>
                                        <p:strVal val="visible"/>
                                      </p:to>
                                    </p:set>
                                    <p:anim calcmode="lin" valueType="num">
                                      <p:cBhvr>
                                        <p:cTn id="60" dur="500" fill="hold"/>
                                        <p:tgtEl>
                                          <p:spTgt spid="62"/>
                                        </p:tgtEl>
                                        <p:attrNameLst>
                                          <p:attrName>ppt_w</p:attrName>
                                        </p:attrNameLst>
                                      </p:cBhvr>
                                      <p:tavLst>
                                        <p:tav tm="0">
                                          <p:val>
                                            <p:fltVal val="0"/>
                                          </p:val>
                                        </p:tav>
                                        <p:tav tm="100000">
                                          <p:val>
                                            <p:strVal val="#ppt_w"/>
                                          </p:val>
                                        </p:tav>
                                      </p:tavLst>
                                    </p:anim>
                                    <p:anim calcmode="lin" valueType="num">
                                      <p:cBhvr>
                                        <p:cTn id="61" dur="500" fill="hold"/>
                                        <p:tgtEl>
                                          <p:spTgt spid="62"/>
                                        </p:tgtEl>
                                        <p:attrNameLst>
                                          <p:attrName>ppt_h</p:attrName>
                                        </p:attrNameLst>
                                      </p:cBhvr>
                                      <p:tavLst>
                                        <p:tav tm="0">
                                          <p:val>
                                            <p:fltVal val="0"/>
                                          </p:val>
                                        </p:tav>
                                        <p:tav tm="100000">
                                          <p:val>
                                            <p:strVal val="#ppt_h"/>
                                          </p:val>
                                        </p:tav>
                                      </p:tavLst>
                                    </p:anim>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37"/>
                                        </p:tgtEl>
                                        <p:attrNameLst>
                                          <p:attrName>style.visibility</p:attrName>
                                        </p:attrNameLst>
                                      </p:cBhvr>
                                      <p:to>
                                        <p:strVal val="visible"/>
                                      </p:to>
                                    </p:set>
                                    <p:animEffect transition="in" filter="wipe(left)">
                                      <p:cBhvr>
                                        <p:cTn id="66" dur="500"/>
                                        <p:tgtEl>
                                          <p:spTgt spid="37"/>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fade">
                                      <p:cBhvr>
                                        <p:cTn id="69" dur="500"/>
                                        <p:tgtEl>
                                          <p:spTgt spid="33"/>
                                        </p:tgtEl>
                                      </p:cBhvr>
                                    </p:animEffect>
                                  </p:childTnLst>
                                </p:cTn>
                              </p:par>
                              <p:par>
                                <p:cTn id="70" presetID="10" presetClass="entr" presetSubtype="0" fill="hold" nodeType="withEffect">
                                  <p:stCondLst>
                                    <p:cond delay="0"/>
                                  </p:stCondLst>
                                  <p:childTnLst>
                                    <p:set>
                                      <p:cBhvr>
                                        <p:cTn id="71" dur="1" fill="hold">
                                          <p:stCondLst>
                                            <p:cond delay="0"/>
                                          </p:stCondLst>
                                        </p:cTn>
                                        <p:tgtEl>
                                          <p:spTgt spid="79"/>
                                        </p:tgtEl>
                                        <p:attrNameLst>
                                          <p:attrName>style.visibility</p:attrName>
                                        </p:attrNameLst>
                                      </p:cBhvr>
                                      <p:to>
                                        <p:strVal val="visible"/>
                                      </p:to>
                                    </p:set>
                                    <p:animEffect transition="in" filter="fade">
                                      <p:cBhvr>
                                        <p:cTn id="72" dur="500"/>
                                        <p:tgtEl>
                                          <p:spTgt spid="79"/>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fade">
                                      <p:cBhvr>
                                        <p:cTn id="75" dur="500"/>
                                        <p:tgtEl>
                                          <p:spTgt spid="31"/>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grpId="0" nodeType="clickEffect">
                                  <p:stCondLst>
                                    <p:cond delay="0"/>
                                  </p:stCondLst>
                                  <p:childTnLst>
                                    <p:set>
                                      <p:cBhvr>
                                        <p:cTn id="79" dur="1" fill="hold">
                                          <p:stCondLst>
                                            <p:cond delay="0"/>
                                          </p:stCondLst>
                                        </p:cTn>
                                        <p:tgtEl>
                                          <p:spTgt spid="34"/>
                                        </p:tgtEl>
                                        <p:attrNameLst>
                                          <p:attrName>style.visibility</p:attrName>
                                        </p:attrNameLst>
                                      </p:cBhvr>
                                      <p:to>
                                        <p:strVal val="visible"/>
                                      </p:to>
                                    </p:set>
                                    <p:animEffect transition="in" filter="fade">
                                      <p:cBhvr>
                                        <p:cTn id="80" dur="500"/>
                                        <p:tgtEl>
                                          <p:spTgt spid="34"/>
                                        </p:tgtEl>
                                      </p:cBhvr>
                                    </p:animEffect>
                                  </p:childTnLst>
                                </p:cTn>
                              </p:par>
                              <p:par>
                                <p:cTn id="81" presetID="10" presetClass="entr" presetSubtype="0" fill="hold" nodeType="withEffect">
                                  <p:stCondLst>
                                    <p:cond delay="0"/>
                                  </p:stCondLst>
                                  <p:childTnLst>
                                    <p:set>
                                      <p:cBhvr>
                                        <p:cTn id="82" dur="1" fill="hold">
                                          <p:stCondLst>
                                            <p:cond delay="0"/>
                                          </p:stCondLst>
                                        </p:cTn>
                                        <p:tgtEl>
                                          <p:spTgt spid="80"/>
                                        </p:tgtEl>
                                        <p:attrNameLst>
                                          <p:attrName>style.visibility</p:attrName>
                                        </p:attrNameLst>
                                      </p:cBhvr>
                                      <p:to>
                                        <p:strVal val="visible"/>
                                      </p:to>
                                    </p:set>
                                    <p:animEffect transition="in" filter="fade">
                                      <p:cBhvr>
                                        <p:cTn id="83" dur="500"/>
                                        <p:tgtEl>
                                          <p:spTgt spid="80"/>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43"/>
                                        </p:tgtEl>
                                        <p:attrNameLst>
                                          <p:attrName>style.visibility</p:attrName>
                                        </p:attrNameLst>
                                      </p:cBhvr>
                                      <p:to>
                                        <p:strVal val="visible"/>
                                      </p:to>
                                    </p:set>
                                    <p:animEffect transition="in" filter="fade">
                                      <p:cBhvr>
                                        <p:cTn id="86" dur="500"/>
                                        <p:tgtEl>
                                          <p:spTgt spid="43"/>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grpId="0" nodeType="clickEffect">
                                  <p:stCondLst>
                                    <p:cond delay="0"/>
                                  </p:stCondLst>
                                  <p:childTnLst>
                                    <p:set>
                                      <p:cBhvr>
                                        <p:cTn id="90" dur="1" fill="hold">
                                          <p:stCondLst>
                                            <p:cond delay="0"/>
                                          </p:stCondLst>
                                        </p:cTn>
                                        <p:tgtEl>
                                          <p:spTgt spid="35"/>
                                        </p:tgtEl>
                                        <p:attrNameLst>
                                          <p:attrName>style.visibility</p:attrName>
                                        </p:attrNameLst>
                                      </p:cBhvr>
                                      <p:to>
                                        <p:strVal val="visible"/>
                                      </p:to>
                                    </p:set>
                                    <p:animEffect transition="in" filter="fade">
                                      <p:cBhvr>
                                        <p:cTn id="91" dur="500"/>
                                        <p:tgtEl>
                                          <p:spTgt spid="35"/>
                                        </p:tgtEl>
                                      </p:cBhvr>
                                    </p:animEffect>
                                  </p:childTnLst>
                                </p:cTn>
                              </p:par>
                              <p:par>
                                <p:cTn id="92" presetID="10" presetClass="entr" presetSubtype="0" fill="hold" nodeType="withEffect">
                                  <p:stCondLst>
                                    <p:cond delay="0"/>
                                  </p:stCondLst>
                                  <p:childTnLst>
                                    <p:set>
                                      <p:cBhvr>
                                        <p:cTn id="93" dur="1" fill="hold">
                                          <p:stCondLst>
                                            <p:cond delay="0"/>
                                          </p:stCondLst>
                                        </p:cTn>
                                        <p:tgtEl>
                                          <p:spTgt spid="81"/>
                                        </p:tgtEl>
                                        <p:attrNameLst>
                                          <p:attrName>style.visibility</p:attrName>
                                        </p:attrNameLst>
                                      </p:cBhvr>
                                      <p:to>
                                        <p:strVal val="visible"/>
                                      </p:to>
                                    </p:set>
                                    <p:animEffect transition="in" filter="fade">
                                      <p:cBhvr>
                                        <p:cTn id="94" dur="500"/>
                                        <p:tgtEl>
                                          <p:spTgt spid="81"/>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44"/>
                                        </p:tgtEl>
                                        <p:attrNameLst>
                                          <p:attrName>style.visibility</p:attrName>
                                        </p:attrNameLst>
                                      </p:cBhvr>
                                      <p:to>
                                        <p:strVal val="visible"/>
                                      </p:to>
                                    </p:set>
                                    <p:animEffect transition="in" filter="fade">
                                      <p:cBhvr>
                                        <p:cTn id="97" dur="500"/>
                                        <p:tgtEl>
                                          <p:spTgt spid="44"/>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36"/>
                                        </p:tgtEl>
                                        <p:attrNameLst>
                                          <p:attrName>style.visibility</p:attrName>
                                        </p:attrNameLst>
                                      </p:cBhvr>
                                      <p:to>
                                        <p:strVal val="visible"/>
                                      </p:to>
                                    </p:set>
                                    <p:animEffect transition="in" filter="fade">
                                      <p:cBhvr>
                                        <p:cTn id="102" dur="500"/>
                                        <p:tgtEl>
                                          <p:spTgt spid="36"/>
                                        </p:tgtEl>
                                      </p:cBhvr>
                                    </p:animEffect>
                                  </p:childTnLst>
                                </p:cTn>
                              </p:par>
                              <p:par>
                                <p:cTn id="103" presetID="10" presetClass="entr" presetSubtype="0" fill="hold" nodeType="withEffect">
                                  <p:stCondLst>
                                    <p:cond delay="0"/>
                                  </p:stCondLst>
                                  <p:childTnLst>
                                    <p:set>
                                      <p:cBhvr>
                                        <p:cTn id="104" dur="1" fill="hold">
                                          <p:stCondLst>
                                            <p:cond delay="0"/>
                                          </p:stCondLst>
                                        </p:cTn>
                                        <p:tgtEl>
                                          <p:spTgt spid="82"/>
                                        </p:tgtEl>
                                        <p:attrNameLst>
                                          <p:attrName>style.visibility</p:attrName>
                                        </p:attrNameLst>
                                      </p:cBhvr>
                                      <p:to>
                                        <p:strVal val="visible"/>
                                      </p:to>
                                    </p:set>
                                    <p:animEffect transition="in" filter="fade">
                                      <p:cBhvr>
                                        <p:cTn id="105" dur="500"/>
                                        <p:tgtEl>
                                          <p:spTgt spid="82"/>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45"/>
                                        </p:tgtEl>
                                        <p:attrNameLst>
                                          <p:attrName>style.visibility</p:attrName>
                                        </p:attrNameLst>
                                      </p:cBhvr>
                                      <p:to>
                                        <p:strVal val="visible"/>
                                      </p:to>
                                    </p:set>
                                    <p:animEffect transition="in" filter="fade">
                                      <p:cBhvr>
                                        <p:cTn id="10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4" grpId="0" bldLvl="0" animBg="1"/>
      <p:bldP spid="3" grpId="0" bldLvl="0" animBg="1"/>
      <p:bldP spid="7" grpId="0" bldLvl="0" animBg="1"/>
      <p:bldP spid="26" grpId="0" bldLvl="0" animBg="1"/>
      <p:bldP spid="9" grpId="0" bldLvl="0" animBg="1"/>
      <p:bldP spid="29" grpId="0" bldLvl="0" animBg="1"/>
      <p:bldP spid="2" grpId="0" bldLvl="0" animBg="1"/>
      <p:bldP spid="32" grpId="0" bldLvl="0" animBg="1"/>
      <p:bldP spid="37" grpId="0" bldLvl="0" animBg="1"/>
      <p:bldP spid="33" grpId="0" bldLvl="0" animBg="1"/>
      <p:bldP spid="31" grpId="0" bldLvl="0" animBg="1"/>
      <p:bldP spid="34" grpId="0" bldLvl="0" animBg="1"/>
      <p:bldP spid="43" grpId="0" bldLvl="0" animBg="1"/>
      <p:bldP spid="35" grpId="0" bldLvl="0" animBg="1"/>
      <p:bldP spid="44" grpId="0" bldLvl="0" animBg="1"/>
      <p:bldP spid="36" grpId="0" bldLvl="0" animBg="1"/>
      <p:bldP spid="45"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4" name="Picture 18"/>
          <p:cNvPicPr>
            <a:picLocks noChangeAspect="1"/>
          </p:cNvPicPr>
          <p:nvPr/>
        </p:nvPicPr>
        <p:blipFill>
          <a:blip r:embed="rId2">
            <a:clrChange>
              <a:clrFrom>
                <a:srgbClr val="FFFFFF"/>
              </a:clrFrom>
              <a:clrTo>
                <a:srgbClr val="FFFFFF">
                  <a:alpha val="0"/>
                </a:srgbClr>
              </a:clrTo>
            </a:clrChange>
          </a:blip>
          <a:stretch>
            <a:fillRect/>
          </a:stretch>
        </p:blipFill>
        <p:spPr>
          <a:xfrm>
            <a:off x="2708190" y="1046979"/>
            <a:ext cx="6450013" cy="2636838"/>
          </a:xfrm>
          <a:prstGeom prst="rect">
            <a:avLst/>
          </a:prstGeom>
          <a:noFill/>
          <a:ln w="9525">
            <a:noFill/>
          </a:ln>
        </p:spPr>
      </p:pic>
      <p:sp>
        <p:nvSpPr>
          <p:cNvPr id="5" name="Text Box 20"/>
          <p:cNvSpPr txBox="1"/>
          <p:nvPr/>
        </p:nvSpPr>
        <p:spPr>
          <a:xfrm>
            <a:off x="1703565" y="4123012"/>
            <a:ext cx="8459787" cy="1753235"/>
          </a:xfrm>
          <a:prstGeom prst="rect">
            <a:avLst/>
          </a:prstGeom>
          <a:noFill/>
          <a:ln w="9525">
            <a:noFill/>
          </a:ln>
        </p:spPr>
        <p:txBody>
          <a:bodyPr wrap="square" anchor="t">
            <a:spAutoFit/>
          </a:bodyPr>
          <a:p>
            <a:pPr lvl="0" indent="0" latinLnBrk="1">
              <a:lnSpc>
                <a:spcPct val="150000"/>
              </a:lnSpc>
              <a:spcBef>
                <a:spcPct val="50000"/>
              </a:spcBef>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王明要去刘辉家玩，请你描述一下他的行走路线：先向（   ）方向走（   ）米到超市，再向（   ）方向走（   ）米到邮局，最后向（   ）方向走（　 ）米到刘辉家。</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9321690" y="4124480"/>
            <a:ext cx="452225" cy="645160"/>
          </a:xfrm>
          <a:prstGeom prst="rect">
            <a:avLst/>
          </a:prstGeom>
          <a:noFill/>
        </p:spPr>
        <p:txBody>
          <a:bodyPr wrap="square" rtlCol="0">
            <a:spAutoFit/>
          </a:bodyPr>
          <a:p>
            <a:pPr>
              <a:lnSpc>
                <a:spcPct val="150000"/>
              </a:lnSpc>
            </a:pPr>
            <a:r>
              <a:rPr lang="zh-CN" altLang="en-US" sz="2400" dirty="0">
                <a:solidFill>
                  <a:srgbClr val="FF0000"/>
                </a:solidFill>
                <a:latin typeface="微软雅黑" panose="020B0503020204020204" pitchFamily="34" charset="-122"/>
                <a:ea typeface="微软雅黑" panose="020B0503020204020204" pitchFamily="34" charset="-122"/>
              </a:rPr>
              <a:t>东</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2771775" y="4680585"/>
            <a:ext cx="1073785" cy="645160"/>
          </a:xfrm>
          <a:prstGeom prst="rect">
            <a:avLst/>
          </a:prstGeom>
          <a:noFill/>
        </p:spPr>
        <p:txBody>
          <a:bodyPr wrap="square" rtlCol="0">
            <a:spAutoFit/>
          </a:bodyPr>
          <a:p>
            <a:pPr>
              <a:lnSpc>
                <a:spcPct val="150000"/>
              </a:lnSpc>
            </a:pPr>
            <a:r>
              <a:rPr lang="en-US" altLang="zh-CN" sz="2400" dirty="0">
                <a:solidFill>
                  <a:srgbClr val="FF0000"/>
                </a:solidFill>
                <a:latin typeface="微软雅黑" panose="020B0503020204020204" pitchFamily="34" charset="-122"/>
                <a:ea typeface="微软雅黑" panose="020B0503020204020204" pitchFamily="34" charset="-122"/>
              </a:rPr>
              <a:t>200</a:t>
            </a:r>
            <a:endParaRPr lang="en-US" altLang="zh-CN" sz="2400" dirty="0">
              <a:solidFill>
                <a:srgbClr val="FF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5898615" y="4705902"/>
            <a:ext cx="452225" cy="645160"/>
          </a:xfrm>
          <a:prstGeom prst="rect">
            <a:avLst/>
          </a:prstGeom>
          <a:noFill/>
        </p:spPr>
        <p:txBody>
          <a:bodyPr wrap="square" rtlCol="0">
            <a:spAutoFit/>
          </a:bodyPr>
          <a:p>
            <a:pPr>
              <a:lnSpc>
                <a:spcPct val="150000"/>
              </a:lnSpc>
            </a:pPr>
            <a:r>
              <a:rPr lang="zh-CN" altLang="en-US" sz="2400" dirty="0">
                <a:solidFill>
                  <a:srgbClr val="FF0000"/>
                </a:solidFill>
                <a:latin typeface="微软雅黑" panose="020B0503020204020204" pitchFamily="34" charset="-122"/>
                <a:ea typeface="微软雅黑" panose="020B0503020204020204" pitchFamily="34" charset="-122"/>
              </a:rPr>
              <a:t>北</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7564755" y="4680585"/>
            <a:ext cx="1113155" cy="645160"/>
          </a:xfrm>
          <a:prstGeom prst="rect">
            <a:avLst/>
          </a:prstGeom>
          <a:noFill/>
        </p:spPr>
        <p:txBody>
          <a:bodyPr wrap="square" rtlCol="0">
            <a:spAutoFit/>
          </a:bodyPr>
          <a:p>
            <a:pPr>
              <a:lnSpc>
                <a:spcPct val="150000"/>
              </a:lnSpc>
            </a:pPr>
            <a:r>
              <a:rPr lang="en-US" altLang="zh-CN" sz="2400" dirty="0">
                <a:solidFill>
                  <a:srgbClr val="FF0000"/>
                </a:solidFill>
                <a:latin typeface="微软雅黑" panose="020B0503020204020204" pitchFamily="34" charset="-122"/>
                <a:ea typeface="微软雅黑" panose="020B0503020204020204" pitchFamily="34" charset="-122"/>
              </a:rPr>
              <a:t>100</a:t>
            </a:r>
            <a:endParaRPr lang="en-US" altLang="zh-CN" sz="2400" dirty="0">
              <a:solidFill>
                <a:srgbClr val="FF0000"/>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2901081" y="5224459"/>
            <a:ext cx="452225" cy="645160"/>
          </a:xfrm>
          <a:prstGeom prst="rect">
            <a:avLst/>
          </a:prstGeom>
          <a:noFill/>
        </p:spPr>
        <p:txBody>
          <a:bodyPr wrap="square" rtlCol="0">
            <a:spAutoFit/>
          </a:bodyPr>
          <a:p>
            <a:pPr>
              <a:lnSpc>
                <a:spcPct val="150000"/>
              </a:lnSpc>
            </a:pPr>
            <a:r>
              <a:rPr lang="zh-CN" altLang="en-US" sz="2400" dirty="0">
                <a:solidFill>
                  <a:srgbClr val="FF0000"/>
                </a:solidFill>
                <a:latin typeface="微软雅黑" panose="020B0503020204020204" pitchFamily="34" charset="-122"/>
                <a:ea typeface="微软雅黑" panose="020B0503020204020204" pitchFamily="34" charset="-122"/>
              </a:rPr>
              <a:t>东</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4610735" y="5249545"/>
            <a:ext cx="1176655" cy="645160"/>
          </a:xfrm>
          <a:prstGeom prst="rect">
            <a:avLst/>
          </a:prstGeom>
          <a:noFill/>
        </p:spPr>
        <p:txBody>
          <a:bodyPr wrap="square" rtlCol="0">
            <a:spAutoFit/>
          </a:bodyPr>
          <a:p>
            <a:pPr>
              <a:lnSpc>
                <a:spcPct val="150000"/>
              </a:lnSpc>
            </a:pPr>
            <a:r>
              <a:rPr lang="en-US" altLang="zh-CN" sz="2400" dirty="0">
                <a:solidFill>
                  <a:srgbClr val="FF0000"/>
                </a:solidFill>
                <a:latin typeface="微软雅黑" panose="020B0503020204020204" pitchFamily="34" charset="-122"/>
                <a:ea typeface="微软雅黑" panose="020B0503020204020204" pitchFamily="34" charset="-122"/>
              </a:rPr>
              <a:t>300</a:t>
            </a:r>
            <a:endParaRPr lang="en-US" altLang="zh-CN" sz="2400" dirty="0">
              <a:solidFill>
                <a:srgbClr val="FF0000"/>
              </a:solidFill>
              <a:latin typeface="微软雅黑" panose="020B0503020204020204" pitchFamily="34" charset="-122"/>
              <a:ea typeface="微软雅黑" panose="020B0503020204020204" pitchFamily="34" charset="-122"/>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15890" y="1313534"/>
            <a:ext cx="390525" cy="1123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圆角矩形 6"/>
          <p:cNvSpPr/>
          <p:nvPr/>
        </p:nvSpPr>
        <p:spPr>
          <a:xfrm>
            <a:off x="1383030" y="1047115"/>
            <a:ext cx="8703310" cy="2926715"/>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a:off x="858183" y="350873"/>
            <a:ext cx="1402080" cy="460375"/>
          </a:xfrm>
          <a:prstGeom prst="rect">
            <a:avLst/>
          </a:prstGeom>
          <a:noFill/>
        </p:spPr>
        <p:txBody>
          <a:bodyPr wrap="none" rtlCol="0">
            <a:spAutoFit/>
          </a:bodyPr>
          <a:p>
            <a:r>
              <a:rPr kumimoji="1" lang="zh-CN" altLang="en-US" sz="2400" b="1" dirty="0"/>
              <a:t>新课导入</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Effect transition="in" filter="fade">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P spid="11"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51" name="组合 50"/>
          <p:cNvGrpSpPr/>
          <p:nvPr/>
        </p:nvGrpSpPr>
        <p:grpSpPr>
          <a:xfrm>
            <a:off x="1146175" y="2082165"/>
            <a:ext cx="9570720" cy="4121785"/>
            <a:chOff x="1292" y="3279"/>
            <a:chExt cx="15072" cy="6491"/>
          </a:xfrm>
        </p:grpSpPr>
        <p:cxnSp>
          <p:nvCxnSpPr>
            <p:cNvPr id="4" name="直接连接符 3"/>
            <p:cNvCxnSpPr/>
            <p:nvPr/>
          </p:nvCxnSpPr>
          <p:spPr>
            <a:xfrm>
              <a:off x="9445" y="8930"/>
              <a:ext cx="5546"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flipV="1">
              <a:off x="4129" y="5851"/>
              <a:ext cx="5335" cy="309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134" y="4111"/>
              <a:ext cx="1033" cy="175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9866" y="8700"/>
              <a:ext cx="0" cy="24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0883" y="8680"/>
              <a:ext cx="0" cy="24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1900" y="8680"/>
              <a:ext cx="0" cy="24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2917" y="8680"/>
              <a:ext cx="0" cy="24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3934" y="8680"/>
              <a:ext cx="0" cy="24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11392" y="7984"/>
              <a:ext cx="1842" cy="725"/>
            </a:xfrm>
            <a:prstGeom prst="rect">
              <a:avLst/>
            </a:prstGeom>
            <a:solidFill>
              <a:schemeClr val="bg1"/>
            </a:solidFill>
          </p:spPr>
          <p:txBody>
            <a:bodyPr wrap="none" rtlCol="0">
              <a:spAutoFit/>
            </a:bodyPr>
            <a:p>
              <a:r>
                <a:rPr lang="en-US" altLang="zh-CN" sz="2400">
                  <a:latin typeface="微软雅黑" panose="020B0503020204020204" pitchFamily="34" charset="-122"/>
                  <a:ea typeface="微软雅黑" panose="020B0503020204020204" pitchFamily="34" charset="-122"/>
                </a:rPr>
                <a:t>540km</a:t>
              </a:r>
              <a:endParaRPr lang="en-US" altLang="zh-CN" sz="2400">
                <a:latin typeface="微软雅黑" panose="020B0503020204020204" pitchFamily="34" charset="-122"/>
                <a:ea typeface="微软雅黑" panose="020B0503020204020204" pitchFamily="34" charset="-122"/>
              </a:endParaRPr>
            </a:p>
          </p:txBody>
        </p:sp>
        <p:sp>
          <p:nvSpPr>
            <p:cNvPr id="14" name="文本框 13"/>
            <p:cNvSpPr txBox="1"/>
            <p:nvPr/>
          </p:nvSpPr>
          <p:spPr>
            <a:xfrm>
              <a:off x="13676" y="7995"/>
              <a:ext cx="2688" cy="725"/>
            </a:xfrm>
            <a:prstGeom prst="rect">
              <a:avLst/>
            </a:prstGeom>
            <a:solidFill>
              <a:schemeClr val="bg1"/>
            </a:solidFill>
          </p:spPr>
          <p:txBody>
            <a:bodyPr wrap="none" rtlCol="0">
              <a:spAutoFit/>
            </a:bodyPr>
            <a:p>
              <a:r>
                <a:rPr lang="zh-CN" altLang="en-US" sz="2400">
                  <a:latin typeface="微软雅黑" panose="020B0503020204020204" pitchFamily="34" charset="-122"/>
                  <a:ea typeface="微软雅黑" panose="020B0503020204020204" pitchFamily="34" charset="-122"/>
                </a:rPr>
                <a:t>台风生成地</a:t>
              </a:r>
              <a:endParaRPr lang="zh-CN" altLang="en-US" sz="2400">
                <a:latin typeface="微软雅黑" panose="020B0503020204020204" pitchFamily="34" charset="-122"/>
                <a:ea typeface="微软雅黑" panose="020B0503020204020204" pitchFamily="34" charset="-122"/>
              </a:endParaRPr>
            </a:p>
          </p:txBody>
        </p:sp>
        <p:cxnSp>
          <p:nvCxnSpPr>
            <p:cNvPr id="15" name="直接箭头连接符 14"/>
            <p:cNvCxnSpPr/>
            <p:nvPr/>
          </p:nvCxnSpPr>
          <p:spPr>
            <a:xfrm flipV="1">
              <a:off x="14781" y="4113"/>
              <a:ext cx="0" cy="745"/>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14375" y="3348"/>
              <a:ext cx="768" cy="725"/>
            </a:xfrm>
            <a:prstGeom prst="rect">
              <a:avLst/>
            </a:prstGeom>
            <a:solidFill>
              <a:schemeClr val="bg1"/>
            </a:solidFill>
          </p:spPr>
          <p:txBody>
            <a:bodyPr wrap="none" rtlCol="0">
              <a:spAutoFit/>
            </a:bodyPr>
            <a:p>
              <a:r>
                <a:rPr lang="zh-CN" altLang="en-US" sz="2400">
                  <a:latin typeface="微软雅黑" panose="020B0503020204020204" pitchFamily="34" charset="-122"/>
                  <a:ea typeface="微软雅黑" panose="020B0503020204020204" pitchFamily="34" charset="-122"/>
                </a:rPr>
                <a:t>北</a:t>
              </a:r>
              <a:endParaRPr lang="zh-CN" altLang="en-US" sz="2400">
                <a:latin typeface="微软雅黑" panose="020B0503020204020204" pitchFamily="34" charset="-122"/>
                <a:ea typeface="微软雅黑" panose="020B0503020204020204" pitchFamily="34" charset="-122"/>
              </a:endParaRPr>
            </a:p>
          </p:txBody>
        </p:sp>
        <p:grpSp>
          <p:nvGrpSpPr>
            <p:cNvPr id="22" name="组合 21"/>
            <p:cNvGrpSpPr/>
            <p:nvPr/>
          </p:nvGrpSpPr>
          <p:grpSpPr>
            <a:xfrm rot="1800000">
              <a:off x="7695" y="7949"/>
              <a:ext cx="1017" cy="268"/>
              <a:chOff x="10066" y="8880"/>
              <a:chExt cx="1017" cy="268"/>
            </a:xfrm>
          </p:grpSpPr>
          <p:cxnSp>
            <p:nvCxnSpPr>
              <p:cNvPr id="20" name="直接连接符 19"/>
              <p:cNvCxnSpPr/>
              <p:nvPr/>
            </p:nvCxnSpPr>
            <p:spPr>
              <a:xfrm>
                <a:off x="10066" y="8900"/>
                <a:ext cx="0" cy="24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1083" y="8880"/>
                <a:ext cx="0" cy="24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800000">
              <a:off x="5938" y="6909"/>
              <a:ext cx="1017" cy="268"/>
              <a:chOff x="10066" y="8880"/>
              <a:chExt cx="1017" cy="268"/>
            </a:xfrm>
          </p:grpSpPr>
          <p:cxnSp>
            <p:nvCxnSpPr>
              <p:cNvPr id="24" name="直接连接符 23"/>
              <p:cNvCxnSpPr/>
              <p:nvPr/>
            </p:nvCxnSpPr>
            <p:spPr>
              <a:xfrm>
                <a:off x="10066" y="8900"/>
                <a:ext cx="0" cy="24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11083" y="8880"/>
                <a:ext cx="0" cy="24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6" name="直接连接符 25"/>
            <p:cNvCxnSpPr/>
            <p:nvPr/>
          </p:nvCxnSpPr>
          <p:spPr>
            <a:xfrm flipH="1">
              <a:off x="5047" y="6195"/>
              <a:ext cx="95" cy="17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4933" y="7437"/>
              <a:ext cx="1842" cy="725"/>
            </a:xfrm>
            <a:prstGeom prst="rect">
              <a:avLst/>
            </a:prstGeom>
            <a:solidFill>
              <a:schemeClr val="bg1"/>
            </a:solidFill>
          </p:spPr>
          <p:txBody>
            <a:bodyPr wrap="none" rtlCol="0">
              <a:spAutoFit/>
            </a:bodyPr>
            <a:p>
              <a:r>
                <a:rPr lang="en-US" altLang="zh-CN" sz="2400">
                  <a:latin typeface="微软雅黑" panose="020B0503020204020204" pitchFamily="34" charset="-122"/>
                  <a:ea typeface="微软雅黑" panose="020B0503020204020204" pitchFamily="34" charset="-122"/>
                </a:rPr>
                <a:t>600km</a:t>
              </a:r>
              <a:endParaRPr lang="en-US" altLang="zh-CN" sz="2400">
                <a:latin typeface="微软雅黑" panose="020B0503020204020204" pitchFamily="34" charset="-122"/>
                <a:ea typeface="微软雅黑" panose="020B0503020204020204" pitchFamily="34" charset="-122"/>
              </a:endParaRPr>
            </a:p>
          </p:txBody>
        </p:sp>
        <p:sp>
          <p:nvSpPr>
            <p:cNvPr id="37" name="文本框 36"/>
            <p:cNvSpPr txBox="1"/>
            <p:nvPr/>
          </p:nvSpPr>
          <p:spPr>
            <a:xfrm>
              <a:off x="1292" y="3279"/>
              <a:ext cx="1842" cy="725"/>
            </a:xfrm>
            <a:prstGeom prst="rect">
              <a:avLst/>
            </a:prstGeom>
            <a:solidFill>
              <a:schemeClr val="bg1"/>
            </a:solidFill>
          </p:spPr>
          <p:txBody>
            <a:bodyPr wrap="none" rtlCol="0">
              <a:spAutoFit/>
            </a:bodyPr>
            <a:p>
              <a:r>
                <a:rPr lang="en-US" altLang="zh-CN" sz="2400">
                  <a:latin typeface="微软雅黑" panose="020B0503020204020204" pitchFamily="34" charset="-122"/>
                  <a:ea typeface="微软雅黑" panose="020B0503020204020204" pitchFamily="34" charset="-122"/>
                </a:rPr>
                <a:t>100km</a:t>
              </a:r>
              <a:endParaRPr lang="en-US" altLang="zh-CN" sz="2400">
                <a:latin typeface="微软雅黑" panose="020B0503020204020204" pitchFamily="34" charset="-122"/>
                <a:ea typeface="微软雅黑" panose="020B0503020204020204" pitchFamily="34" charset="-122"/>
              </a:endParaRPr>
            </a:p>
          </p:txBody>
        </p:sp>
        <p:sp>
          <p:nvSpPr>
            <p:cNvPr id="38" name="文本框 37"/>
            <p:cNvSpPr txBox="1"/>
            <p:nvPr/>
          </p:nvSpPr>
          <p:spPr>
            <a:xfrm>
              <a:off x="1975" y="4864"/>
              <a:ext cx="1586" cy="628"/>
            </a:xfrm>
            <a:prstGeom prst="rect">
              <a:avLst/>
            </a:prstGeom>
            <a:solidFill>
              <a:schemeClr val="bg1"/>
            </a:solidFill>
          </p:spPr>
          <p:txBody>
            <a:bodyPr wrap="none" rtlCol="0">
              <a:spAutoFit/>
            </a:bodyPr>
            <a:p>
              <a:r>
                <a:rPr lang="en-US" altLang="zh-CN" sz="2000">
                  <a:latin typeface="微软雅黑" panose="020B0503020204020204" pitchFamily="34" charset="-122"/>
                  <a:ea typeface="微软雅黑" panose="020B0503020204020204" pitchFamily="34" charset="-122"/>
                </a:rPr>
                <a:t>200km</a:t>
              </a:r>
              <a:endParaRPr lang="en-US" altLang="zh-CN" sz="2000">
                <a:latin typeface="微软雅黑" panose="020B0503020204020204" pitchFamily="34" charset="-122"/>
                <a:ea typeface="微软雅黑" panose="020B0503020204020204" pitchFamily="34" charset="-122"/>
              </a:endParaRPr>
            </a:p>
          </p:txBody>
        </p:sp>
        <p:cxnSp>
          <p:nvCxnSpPr>
            <p:cNvPr id="39" name="直接箭头连接符 38"/>
            <p:cNvCxnSpPr/>
            <p:nvPr/>
          </p:nvCxnSpPr>
          <p:spPr>
            <a:xfrm flipH="1">
              <a:off x="2025" y="4111"/>
              <a:ext cx="1129"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2170" y="3319"/>
              <a:ext cx="1816" cy="1624"/>
              <a:chOff x="8451" y="8146"/>
              <a:chExt cx="1816" cy="1624"/>
            </a:xfrm>
          </p:grpSpPr>
          <p:cxnSp>
            <p:nvCxnSpPr>
              <p:cNvPr id="35" name="直接连接符 34"/>
              <p:cNvCxnSpPr/>
              <p:nvPr/>
            </p:nvCxnSpPr>
            <p:spPr>
              <a:xfrm>
                <a:off x="8451" y="8929"/>
                <a:ext cx="1817" cy="0"/>
              </a:xfrm>
              <a:prstGeom prst="line">
                <a:avLst/>
              </a:prstGeom>
              <a:ln w="3492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9445" y="8146"/>
                <a:ext cx="0" cy="1625"/>
              </a:xfrm>
              <a:prstGeom prst="line">
                <a:avLst/>
              </a:prstGeom>
              <a:ln w="3492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grpSp>
        <p:sp>
          <p:nvSpPr>
            <p:cNvPr id="40" name="椭圆 39"/>
            <p:cNvSpPr/>
            <p:nvPr/>
          </p:nvSpPr>
          <p:spPr>
            <a:xfrm>
              <a:off x="14972" y="8845"/>
              <a:ext cx="170" cy="17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椭圆 40"/>
            <p:cNvSpPr/>
            <p:nvPr/>
          </p:nvSpPr>
          <p:spPr>
            <a:xfrm>
              <a:off x="9360" y="8844"/>
              <a:ext cx="170" cy="17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椭圆 41"/>
            <p:cNvSpPr/>
            <p:nvPr/>
          </p:nvSpPr>
          <p:spPr>
            <a:xfrm>
              <a:off x="4064" y="5813"/>
              <a:ext cx="170" cy="17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3" name="椭圆 42"/>
            <p:cNvSpPr/>
            <p:nvPr/>
          </p:nvSpPr>
          <p:spPr>
            <a:xfrm>
              <a:off x="3098" y="4043"/>
              <a:ext cx="170" cy="17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椭圆 43"/>
            <p:cNvSpPr/>
            <p:nvPr/>
          </p:nvSpPr>
          <p:spPr>
            <a:xfrm>
              <a:off x="1975" y="4004"/>
              <a:ext cx="170" cy="17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5" name="文本框 44"/>
            <p:cNvSpPr txBox="1"/>
            <p:nvPr/>
          </p:nvSpPr>
          <p:spPr>
            <a:xfrm>
              <a:off x="3232" y="3400"/>
              <a:ext cx="939" cy="628"/>
            </a:xfrm>
            <a:prstGeom prst="rect">
              <a:avLst/>
            </a:prstGeom>
            <a:solidFill>
              <a:schemeClr val="bg1"/>
            </a:solidFill>
          </p:spPr>
          <p:txBody>
            <a:bodyPr wrap="none" rtlCol="0">
              <a:spAutoFit/>
            </a:bodyPr>
            <a:p>
              <a:r>
                <a:rPr lang="en-US" altLang="zh-CN" sz="2000">
                  <a:latin typeface="微软雅黑" panose="020B0503020204020204" pitchFamily="34" charset="-122"/>
                  <a:ea typeface="微软雅黑" panose="020B0503020204020204" pitchFamily="34" charset="-122"/>
                </a:rPr>
                <a:t>B</a:t>
              </a:r>
              <a:r>
                <a:rPr lang="zh-CN" altLang="en-US" sz="2000">
                  <a:latin typeface="微软雅黑" panose="020B0503020204020204" pitchFamily="34" charset="-122"/>
                  <a:ea typeface="微软雅黑" panose="020B0503020204020204" pitchFamily="34" charset="-122"/>
                </a:rPr>
                <a:t>市</a:t>
              </a:r>
              <a:endParaRPr lang="zh-CN" altLang="en-US" sz="2000">
                <a:latin typeface="微软雅黑" panose="020B0503020204020204" pitchFamily="34" charset="-122"/>
                <a:ea typeface="微软雅黑" panose="020B0503020204020204" pitchFamily="34" charset="-122"/>
              </a:endParaRPr>
            </a:p>
          </p:txBody>
        </p:sp>
        <p:sp>
          <p:nvSpPr>
            <p:cNvPr id="46" name="文本框 45"/>
            <p:cNvSpPr txBox="1"/>
            <p:nvPr/>
          </p:nvSpPr>
          <p:spPr>
            <a:xfrm>
              <a:off x="2788" y="5378"/>
              <a:ext cx="969" cy="628"/>
            </a:xfrm>
            <a:prstGeom prst="rect">
              <a:avLst/>
            </a:prstGeom>
            <a:solidFill>
              <a:schemeClr val="bg1"/>
            </a:solidFill>
          </p:spPr>
          <p:txBody>
            <a:bodyPr wrap="none" rtlCol="0">
              <a:spAutoFit/>
            </a:bodyPr>
            <a:p>
              <a:r>
                <a:rPr lang="en-US" altLang="zh-CN" sz="2000">
                  <a:latin typeface="微软雅黑" panose="020B0503020204020204" pitchFamily="34" charset="-122"/>
                  <a:ea typeface="微软雅黑" panose="020B0503020204020204" pitchFamily="34" charset="-122"/>
                </a:rPr>
                <a:t>A</a:t>
              </a:r>
              <a:r>
                <a:rPr lang="zh-CN" altLang="en-US" sz="2000">
                  <a:latin typeface="微软雅黑" panose="020B0503020204020204" pitchFamily="34" charset="-122"/>
                  <a:ea typeface="微软雅黑" panose="020B0503020204020204" pitchFamily="34" charset="-122"/>
                </a:rPr>
                <a:t>市</a:t>
              </a:r>
              <a:endParaRPr lang="zh-CN" altLang="en-US" sz="2000">
                <a:latin typeface="微软雅黑" panose="020B0503020204020204" pitchFamily="34" charset="-122"/>
                <a:ea typeface="微软雅黑" panose="020B0503020204020204" pitchFamily="34" charset="-122"/>
              </a:endParaRPr>
            </a:p>
          </p:txBody>
        </p:sp>
        <p:grpSp>
          <p:nvGrpSpPr>
            <p:cNvPr id="31" name="组合 30"/>
            <p:cNvGrpSpPr/>
            <p:nvPr/>
          </p:nvGrpSpPr>
          <p:grpSpPr>
            <a:xfrm>
              <a:off x="3155" y="5086"/>
              <a:ext cx="1816" cy="1624"/>
              <a:chOff x="8451" y="8146"/>
              <a:chExt cx="1816" cy="1624"/>
            </a:xfrm>
          </p:grpSpPr>
          <p:cxnSp>
            <p:nvCxnSpPr>
              <p:cNvPr id="32" name="直接连接符 31"/>
              <p:cNvCxnSpPr/>
              <p:nvPr/>
            </p:nvCxnSpPr>
            <p:spPr>
              <a:xfrm>
                <a:off x="8451" y="8929"/>
                <a:ext cx="1817" cy="0"/>
              </a:xfrm>
              <a:prstGeom prst="line">
                <a:avLst/>
              </a:prstGeom>
              <a:ln w="3492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9445" y="8146"/>
                <a:ext cx="0" cy="1625"/>
              </a:xfrm>
              <a:prstGeom prst="line">
                <a:avLst/>
              </a:prstGeom>
              <a:ln w="3492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grpSp>
        <p:sp>
          <p:nvSpPr>
            <p:cNvPr id="47" name="弧形 46"/>
            <p:cNvSpPr/>
            <p:nvPr/>
          </p:nvSpPr>
          <p:spPr>
            <a:xfrm rot="13620000">
              <a:off x="8989" y="8624"/>
              <a:ext cx="364" cy="344"/>
            </a:xfrm>
            <a:prstGeom prst="arc">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48" name="弧形 47"/>
            <p:cNvSpPr/>
            <p:nvPr/>
          </p:nvSpPr>
          <p:spPr>
            <a:xfrm rot="18960000">
              <a:off x="3881" y="5447"/>
              <a:ext cx="364" cy="344"/>
            </a:xfrm>
            <a:prstGeom prst="arc">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49" name="文本框 48"/>
            <p:cNvSpPr txBox="1"/>
            <p:nvPr/>
          </p:nvSpPr>
          <p:spPr>
            <a:xfrm>
              <a:off x="3756" y="4421"/>
              <a:ext cx="921" cy="628"/>
            </a:xfrm>
            <a:prstGeom prst="rect">
              <a:avLst/>
            </a:prstGeom>
            <a:solidFill>
              <a:schemeClr val="bg1"/>
            </a:solidFill>
          </p:spPr>
          <p:txBody>
            <a:bodyPr wrap="none" rtlCol="0">
              <a:spAutoFit/>
            </a:bodyPr>
            <a:p>
              <a:pPr algn="l"/>
              <a:r>
                <a:rPr lang="en-US" sz="2000">
                  <a:solidFill>
                    <a:schemeClr val="tx1"/>
                  </a:solidFill>
                  <a:latin typeface="微软雅黑" panose="020B0503020204020204" pitchFamily="34" charset="-122"/>
                  <a:ea typeface="微软雅黑" panose="020B0503020204020204" pitchFamily="34" charset="-122"/>
                </a:rPr>
                <a:t>30</a:t>
              </a:r>
              <a:r>
                <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49"/>
            <p:cNvSpPr txBox="1"/>
            <p:nvPr/>
          </p:nvSpPr>
          <p:spPr>
            <a:xfrm>
              <a:off x="7820" y="8540"/>
              <a:ext cx="921" cy="628"/>
            </a:xfrm>
            <a:prstGeom prst="rect">
              <a:avLst/>
            </a:prstGeom>
            <a:solidFill>
              <a:schemeClr val="bg1"/>
            </a:solidFill>
          </p:spPr>
          <p:txBody>
            <a:bodyPr wrap="none" rtlCol="0">
              <a:spAutoFit/>
            </a:bodyPr>
            <a:p>
              <a:pPr algn="l"/>
              <a:r>
                <a:rPr lang="en-US" sz="2000">
                  <a:solidFill>
                    <a:schemeClr val="tx1"/>
                  </a:solidFill>
                  <a:latin typeface="微软雅黑" panose="020B0503020204020204" pitchFamily="34" charset="-122"/>
                  <a:ea typeface="微软雅黑" panose="020B0503020204020204" pitchFamily="34" charset="-122"/>
                </a:rPr>
                <a:t>30</a:t>
              </a:r>
              <a:r>
                <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0" name="组合 29"/>
            <p:cNvGrpSpPr/>
            <p:nvPr/>
          </p:nvGrpSpPr>
          <p:grpSpPr>
            <a:xfrm>
              <a:off x="8451" y="8146"/>
              <a:ext cx="1816" cy="1624"/>
              <a:chOff x="8451" y="8146"/>
              <a:chExt cx="1816" cy="1624"/>
            </a:xfrm>
          </p:grpSpPr>
          <p:cxnSp>
            <p:nvCxnSpPr>
              <p:cNvPr id="28" name="直接连接符 27"/>
              <p:cNvCxnSpPr/>
              <p:nvPr/>
            </p:nvCxnSpPr>
            <p:spPr>
              <a:xfrm>
                <a:off x="8451" y="8929"/>
                <a:ext cx="1817" cy="0"/>
              </a:xfrm>
              <a:prstGeom prst="line">
                <a:avLst/>
              </a:prstGeom>
              <a:ln w="3492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9445" y="8146"/>
                <a:ext cx="0" cy="1625"/>
              </a:xfrm>
              <a:prstGeom prst="line">
                <a:avLst/>
              </a:prstGeom>
              <a:ln w="3492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grpSp>
      </p:grpSp>
      <p:sp>
        <p:nvSpPr>
          <p:cNvPr id="52" name="文本框 51"/>
          <p:cNvSpPr txBox="1"/>
          <p:nvPr/>
        </p:nvSpPr>
        <p:spPr>
          <a:xfrm>
            <a:off x="1176020" y="1204595"/>
            <a:ext cx="9936480" cy="460375"/>
          </a:xfrm>
          <a:prstGeom prst="rect">
            <a:avLst/>
          </a:prstGeom>
          <a:noFill/>
        </p:spPr>
        <p:txBody>
          <a:bodyPr wrap="none" rtlCol="0" anchor="t">
            <a:spAutoFit/>
          </a:bodyPr>
          <a:p>
            <a:pPr lvl="0" indent="0" latinLnBrk="1"/>
            <a:r>
              <a:rPr lang="zh-CN" altLang="en-US" sz="2400" dirty="0">
                <a:latin typeface="微软雅黑" panose="020B0503020204020204" pitchFamily="34" charset="-122"/>
                <a:ea typeface="微软雅黑" panose="020B0503020204020204" pitchFamily="34" charset="-122"/>
                <a:sym typeface="+mn-ea"/>
              </a:rPr>
              <a:t>此次台风的大致路径如下图。你能用自己的语言说说台风的移动路线吗？</a:t>
            </a:r>
            <a:endParaRPr lang="zh-CN" altLang="en-US" sz="2400" dirty="0">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51" name="组合 50"/>
          <p:cNvGrpSpPr/>
          <p:nvPr/>
        </p:nvGrpSpPr>
        <p:grpSpPr>
          <a:xfrm>
            <a:off x="1146175" y="2082165"/>
            <a:ext cx="9570720" cy="4121785"/>
            <a:chOff x="1292" y="3279"/>
            <a:chExt cx="15072" cy="6491"/>
          </a:xfrm>
        </p:grpSpPr>
        <p:cxnSp>
          <p:nvCxnSpPr>
            <p:cNvPr id="4" name="直接连接符 3"/>
            <p:cNvCxnSpPr/>
            <p:nvPr/>
          </p:nvCxnSpPr>
          <p:spPr>
            <a:xfrm>
              <a:off x="9445" y="8930"/>
              <a:ext cx="5546"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flipV="1">
              <a:off x="4129" y="5851"/>
              <a:ext cx="5335" cy="309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134" y="4111"/>
              <a:ext cx="1033" cy="175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9866" y="8700"/>
              <a:ext cx="0" cy="24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0883" y="8680"/>
              <a:ext cx="0" cy="24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1900" y="8680"/>
              <a:ext cx="0" cy="24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2917" y="8680"/>
              <a:ext cx="0" cy="24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3934" y="8680"/>
              <a:ext cx="0" cy="24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11392" y="7984"/>
              <a:ext cx="1842" cy="725"/>
            </a:xfrm>
            <a:prstGeom prst="rect">
              <a:avLst/>
            </a:prstGeom>
            <a:solidFill>
              <a:schemeClr val="bg1"/>
            </a:solidFill>
          </p:spPr>
          <p:txBody>
            <a:bodyPr wrap="none" rtlCol="0">
              <a:spAutoFit/>
            </a:bodyPr>
            <a:p>
              <a:r>
                <a:rPr lang="en-US" altLang="zh-CN" sz="2400">
                  <a:latin typeface="微软雅黑" panose="020B0503020204020204" pitchFamily="34" charset="-122"/>
                  <a:ea typeface="微软雅黑" panose="020B0503020204020204" pitchFamily="34" charset="-122"/>
                </a:rPr>
                <a:t>540km</a:t>
              </a:r>
              <a:endParaRPr lang="en-US" altLang="zh-CN" sz="2400">
                <a:latin typeface="微软雅黑" panose="020B0503020204020204" pitchFamily="34" charset="-122"/>
                <a:ea typeface="微软雅黑" panose="020B0503020204020204" pitchFamily="34" charset="-122"/>
              </a:endParaRPr>
            </a:p>
          </p:txBody>
        </p:sp>
        <p:sp>
          <p:nvSpPr>
            <p:cNvPr id="14" name="文本框 13"/>
            <p:cNvSpPr txBox="1"/>
            <p:nvPr/>
          </p:nvSpPr>
          <p:spPr>
            <a:xfrm>
              <a:off x="13676" y="7995"/>
              <a:ext cx="2688" cy="725"/>
            </a:xfrm>
            <a:prstGeom prst="rect">
              <a:avLst/>
            </a:prstGeom>
            <a:solidFill>
              <a:schemeClr val="bg1"/>
            </a:solidFill>
          </p:spPr>
          <p:txBody>
            <a:bodyPr wrap="none" rtlCol="0">
              <a:spAutoFit/>
            </a:bodyPr>
            <a:p>
              <a:r>
                <a:rPr lang="zh-CN" altLang="en-US" sz="2400">
                  <a:latin typeface="微软雅黑" panose="020B0503020204020204" pitchFamily="34" charset="-122"/>
                  <a:ea typeface="微软雅黑" panose="020B0503020204020204" pitchFamily="34" charset="-122"/>
                </a:rPr>
                <a:t>台风生成地</a:t>
              </a:r>
              <a:endParaRPr lang="zh-CN" altLang="en-US" sz="2400">
                <a:latin typeface="微软雅黑" panose="020B0503020204020204" pitchFamily="34" charset="-122"/>
                <a:ea typeface="微软雅黑" panose="020B0503020204020204" pitchFamily="34" charset="-122"/>
              </a:endParaRPr>
            </a:p>
          </p:txBody>
        </p:sp>
        <p:cxnSp>
          <p:nvCxnSpPr>
            <p:cNvPr id="15" name="直接箭头连接符 14"/>
            <p:cNvCxnSpPr/>
            <p:nvPr/>
          </p:nvCxnSpPr>
          <p:spPr>
            <a:xfrm flipV="1">
              <a:off x="14781" y="4113"/>
              <a:ext cx="0" cy="745"/>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14375" y="3348"/>
              <a:ext cx="768" cy="725"/>
            </a:xfrm>
            <a:prstGeom prst="rect">
              <a:avLst/>
            </a:prstGeom>
            <a:solidFill>
              <a:schemeClr val="bg1"/>
            </a:solidFill>
          </p:spPr>
          <p:txBody>
            <a:bodyPr wrap="none" rtlCol="0">
              <a:spAutoFit/>
            </a:bodyPr>
            <a:p>
              <a:r>
                <a:rPr lang="zh-CN" altLang="en-US" sz="2400">
                  <a:latin typeface="微软雅黑" panose="020B0503020204020204" pitchFamily="34" charset="-122"/>
                  <a:ea typeface="微软雅黑" panose="020B0503020204020204" pitchFamily="34" charset="-122"/>
                </a:rPr>
                <a:t>北</a:t>
              </a:r>
              <a:endParaRPr lang="zh-CN" altLang="en-US" sz="2400">
                <a:latin typeface="微软雅黑" panose="020B0503020204020204" pitchFamily="34" charset="-122"/>
                <a:ea typeface="微软雅黑" panose="020B0503020204020204" pitchFamily="34" charset="-122"/>
              </a:endParaRPr>
            </a:p>
          </p:txBody>
        </p:sp>
        <p:grpSp>
          <p:nvGrpSpPr>
            <p:cNvPr id="22" name="组合 21"/>
            <p:cNvGrpSpPr/>
            <p:nvPr/>
          </p:nvGrpSpPr>
          <p:grpSpPr>
            <a:xfrm rot="1800000">
              <a:off x="7695" y="7949"/>
              <a:ext cx="1017" cy="268"/>
              <a:chOff x="10066" y="8880"/>
              <a:chExt cx="1017" cy="268"/>
            </a:xfrm>
          </p:grpSpPr>
          <p:cxnSp>
            <p:nvCxnSpPr>
              <p:cNvPr id="20" name="直接连接符 19"/>
              <p:cNvCxnSpPr/>
              <p:nvPr/>
            </p:nvCxnSpPr>
            <p:spPr>
              <a:xfrm>
                <a:off x="10066" y="8900"/>
                <a:ext cx="0" cy="24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1083" y="8880"/>
                <a:ext cx="0" cy="24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800000">
              <a:off x="5938" y="6909"/>
              <a:ext cx="1017" cy="268"/>
              <a:chOff x="10066" y="8880"/>
              <a:chExt cx="1017" cy="268"/>
            </a:xfrm>
          </p:grpSpPr>
          <p:cxnSp>
            <p:nvCxnSpPr>
              <p:cNvPr id="24" name="直接连接符 23"/>
              <p:cNvCxnSpPr/>
              <p:nvPr/>
            </p:nvCxnSpPr>
            <p:spPr>
              <a:xfrm>
                <a:off x="10066" y="8900"/>
                <a:ext cx="0" cy="24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11083" y="8880"/>
                <a:ext cx="0" cy="24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6" name="直接连接符 25"/>
            <p:cNvCxnSpPr/>
            <p:nvPr/>
          </p:nvCxnSpPr>
          <p:spPr>
            <a:xfrm flipH="1">
              <a:off x="5047" y="6195"/>
              <a:ext cx="95" cy="17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4933" y="7437"/>
              <a:ext cx="1842" cy="725"/>
            </a:xfrm>
            <a:prstGeom prst="rect">
              <a:avLst/>
            </a:prstGeom>
            <a:solidFill>
              <a:schemeClr val="bg1"/>
            </a:solidFill>
          </p:spPr>
          <p:txBody>
            <a:bodyPr wrap="none" rtlCol="0">
              <a:spAutoFit/>
            </a:bodyPr>
            <a:p>
              <a:r>
                <a:rPr lang="en-US" altLang="zh-CN" sz="2400">
                  <a:latin typeface="微软雅黑" panose="020B0503020204020204" pitchFamily="34" charset="-122"/>
                  <a:ea typeface="微软雅黑" panose="020B0503020204020204" pitchFamily="34" charset="-122"/>
                </a:rPr>
                <a:t>600km</a:t>
              </a:r>
              <a:endParaRPr lang="en-US" altLang="zh-CN" sz="2400">
                <a:latin typeface="微软雅黑" panose="020B0503020204020204" pitchFamily="34" charset="-122"/>
                <a:ea typeface="微软雅黑" panose="020B0503020204020204" pitchFamily="34" charset="-122"/>
              </a:endParaRPr>
            </a:p>
          </p:txBody>
        </p:sp>
        <p:sp>
          <p:nvSpPr>
            <p:cNvPr id="37" name="文本框 36"/>
            <p:cNvSpPr txBox="1"/>
            <p:nvPr/>
          </p:nvSpPr>
          <p:spPr>
            <a:xfrm>
              <a:off x="1292" y="3279"/>
              <a:ext cx="1842" cy="725"/>
            </a:xfrm>
            <a:prstGeom prst="rect">
              <a:avLst/>
            </a:prstGeom>
            <a:solidFill>
              <a:schemeClr val="bg1"/>
            </a:solidFill>
          </p:spPr>
          <p:txBody>
            <a:bodyPr wrap="none" rtlCol="0">
              <a:spAutoFit/>
            </a:bodyPr>
            <a:p>
              <a:r>
                <a:rPr lang="en-US" altLang="zh-CN" sz="2400">
                  <a:latin typeface="微软雅黑" panose="020B0503020204020204" pitchFamily="34" charset="-122"/>
                  <a:ea typeface="微软雅黑" panose="020B0503020204020204" pitchFamily="34" charset="-122"/>
                </a:rPr>
                <a:t>100km</a:t>
              </a:r>
              <a:endParaRPr lang="en-US" altLang="zh-CN" sz="2400">
                <a:latin typeface="微软雅黑" panose="020B0503020204020204" pitchFamily="34" charset="-122"/>
                <a:ea typeface="微软雅黑" panose="020B0503020204020204" pitchFamily="34" charset="-122"/>
              </a:endParaRPr>
            </a:p>
          </p:txBody>
        </p:sp>
        <p:sp>
          <p:nvSpPr>
            <p:cNvPr id="38" name="文本框 37"/>
            <p:cNvSpPr txBox="1"/>
            <p:nvPr/>
          </p:nvSpPr>
          <p:spPr>
            <a:xfrm>
              <a:off x="1975" y="4864"/>
              <a:ext cx="1586" cy="628"/>
            </a:xfrm>
            <a:prstGeom prst="rect">
              <a:avLst/>
            </a:prstGeom>
            <a:solidFill>
              <a:schemeClr val="bg1"/>
            </a:solidFill>
          </p:spPr>
          <p:txBody>
            <a:bodyPr wrap="none" rtlCol="0">
              <a:spAutoFit/>
            </a:bodyPr>
            <a:p>
              <a:r>
                <a:rPr lang="en-US" altLang="zh-CN" sz="2000">
                  <a:latin typeface="微软雅黑" panose="020B0503020204020204" pitchFamily="34" charset="-122"/>
                  <a:ea typeface="微软雅黑" panose="020B0503020204020204" pitchFamily="34" charset="-122"/>
                </a:rPr>
                <a:t>200km</a:t>
              </a:r>
              <a:endParaRPr lang="en-US" altLang="zh-CN" sz="2000">
                <a:latin typeface="微软雅黑" panose="020B0503020204020204" pitchFamily="34" charset="-122"/>
                <a:ea typeface="微软雅黑" panose="020B0503020204020204" pitchFamily="34" charset="-122"/>
              </a:endParaRPr>
            </a:p>
          </p:txBody>
        </p:sp>
        <p:cxnSp>
          <p:nvCxnSpPr>
            <p:cNvPr id="39" name="直接箭头连接符 38"/>
            <p:cNvCxnSpPr/>
            <p:nvPr/>
          </p:nvCxnSpPr>
          <p:spPr>
            <a:xfrm flipH="1">
              <a:off x="2025" y="4111"/>
              <a:ext cx="1129"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2170" y="3319"/>
              <a:ext cx="1816" cy="1624"/>
              <a:chOff x="8451" y="8146"/>
              <a:chExt cx="1816" cy="1624"/>
            </a:xfrm>
          </p:grpSpPr>
          <p:cxnSp>
            <p:nvCxnSpPr>
              <p:cNvPr id="35" name="直接连接符 34"/>
              <p:cNvCxnSpPr/>
              <p:nvPr/>
            </p:nvCxnSpPr>
            <p:spPr>
              <a:xfrm>
                <a:off x="8451" y="8929"/>
                <a:ext cx="1817" cy="0"/>
              </a:xfrm>
              <a:prstGeom prst="line">
                <a:avLst/>
              </a:prstGeom>
              <a:ln w="3492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9445" y="8146"/>
                <a:ext cx="0" cy="1625"/>
              </a:xfrm>
              <a:prstGeom prst="line">
                <a:avLst/>
              </a:prstGeom>
              <a:ln w="3492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grpSp>
        <p:sp>
          <p:nvSpPr>
            <p:cNvPr id="40" name="椭圆 39"/>
            <p:cNvSpPr/>
            <p:nvPr/>
          </p:nvSpPr>
          <p:spPr>
            <a:xfrm>
              <a:off x="14972" y="8845"/>
              <a:ext cx="170" cy="17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椭圆 40"/>
            <p:cNvSpPr/>
            <p:nvPr/>
          </p:nvSpPr>
          <p:spPr>
            <a:xfrm>
              <a:off x="9360" y="8844"/>
              <a:ext cx="170" cy="17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椭圆 41"/>
            <p:cNvSpPr/>
            <p:nvPr/>
          </p:nvSpPr>
          <p:spPr>
            <a:xfrm>
              <a:off x="4064" y="5813"/>
              <a:ext cx="170" cy="17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3" name="椭圆 42"/>
            <p:cNvSpPr/>
            <p:nvPr/>
          </p:nvSpPr>
          <p:spPr>
            <a:xfrm>
              <a:off x="3098" y="4043"/>
              <a:ext cx="170" cy="17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椭圆 43"/>
            <p:cNvSpPr/>
            <p:nvPr/>
          </p:nvSpPr>
          <p:spPr>
            <a:xfrm>
              <a:off x="1975" y="4004"/>
              <a:ext cx="170" cy="17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5" name="文本框 44"/>
            <p:cNvSpPr txBox="1"/>
            <p:nvPr/>
          </p:nvSpPr>
          <p:spPr>
            <a:xfrm>
              <a:off x="3232" y="3400"/>
              <a:ext cx="939" cy="628"/>
            </a:xfrm>
            <a:prstGeom prst="rect">
              <a:avLst/>
            </a:prstGeom>
            <a:solidFill>
              <a:schemeClr val="bg1"/>
            </a:solidFill>
          </p:spPr>
          <p:txBody>
            <a:bodyPr wrap="none" rtlCol="0">
              <a:spAutoFit/>
            </a:bodyPr>
            <a:p>
              <a:r>
                <a:rPr lang="en-US" altLang="zh-CN" sz="2000">
                  <a:latin typeface="微软雅黑" panose="020B0503020204020204" pitchFamily="34" charset="-122"/>
                  <a:ea typeface="微软雅黑" panose="020B0503020204020204" pitchFamily="34" charset="-122"/>
                </a:rPr>
                <a:t>B</a:t>
              </a:r>
              <a:r>
                <a:rPr lang="zh-CN" altLang="en-US" sz="2000">
                  <a:latin typeface="微软雅黑" panose="020B0503020204020204" pitchFamily="34" charset="-122"/>
                  <a:ea typeface="微软雅黑" panose="020B0503020204020204" pitchFamily="34" charset="-122"/>
                </a:rPr>
                <a:t>市</a:t>
              </a:r>
              <a:endParaRPr lang="zh-CN" altLang="en-US" sz="2000">
                <a:latin typeface="微软雅黑" panose="020B0503020204020204" pitchFamily="34" charset="-122"/>
                <a:ea typeface="微软雅黑" panose="020B0503020204020204" pitchFamily="34" charset="-122"/>
              </a:endParaRPr>
            </a:p>
          </p:txBody>
        </p:sp>
        <p:sp>
          <p:nvSpPr>
            <p:cNvPr id="46" name="文本框 45"/>
            <p:cNvSpPr txBox="1"/>
            <p:nvPr/>
          </p:nvSpPr>
          <p:spPr>
            <a:xfrm>
              <a:off x="2788" y="5378"/>
              <a:ext cx="969" cy="628"/>
            </a:xfrm>
            <a:prstGeom prst="rect">
              <a:avLst/>
            </a:prstGeom>
            <a:solidFill>
              <a:schemeClr val="bg1"/>
            </a:solidFill>
          </p:spPr>
          <p:txBody>
            <a:bodyPr wrap="none" rtlCol="0">
              <a:spAutoFit/>
            </a:bodyPr>
            <a:p>
              <a:r>
                <a:rPr lang="en-US" altLang="zh-CN" sz="2000">
                  <a:latin typeface="微软雅黑" panose="020B0503020204020204" pitchFamily="34" charset="-122"/>
                  <a:ea typeface="微软雅黑" panose="020B0503020204020204" pitchFamily="34" charset="-122"/>
                </a:rPr>
                <a:t>A</a:t>
              </a:r>
              <a:r>
                <a:rPr lang="zh-CN" altLang="en-US" sz="2000">
                  <a:latin typeface="微软雅黑" panose="020B0503020204020204" pitchFamily="34" charset="-122"/>
                  <a:ea typeface="微软雅黑" panose="020B0503020204020204" pitchFamily="34" charset="-122"/>
                </a:rPr>
                <a:t>市</a:t>
              </a:r>
              <a:endParaRPr lang="zh-CN" altLang="en-US" sz="2000">
                <a:latin typeface="微软雅黑" panose="020B0503020204020204" pitchFamily="34" charset="-122"/>
                <a:ea typeface="微软雅黑" panose="020B0503020204020204" pitchFamily="34" charset="-122"/>
              </a:endParaRPr>
            </a:p>
          </p:txBody>
        </p:sp>
        <p:grpSp>
          <p:nvGrpSpPr>
            <p:cNvPr id="31" name="组合 30"/>
            <p:cNvGrpSpPr/>
            <p:nvPr/>
          </p:nvGrpSpPr>
          <p:grpSpPr>
            <a:xfrm>
              <a:off x="3155" y="5086"/>
              <a:ext cx="1816" cy="1624"/>
              <a:chOff x="8451" y="8146"/>
              <a:chExt cx="1816" cy="1624"/>
            </a:xfrm>
          </p:grpSpPr>
          <p:cxnSp>
            <p:nvCxnSpPr>
              <p:cNvPr id="32" name="直接连接符 31"/>
              <p:cNvCxnSpPr/>
              <p:nvPr/>
            </p:nvCxnSpPr>
            <p:spPr>
              <a:xfrm>
                <a:off x="8451" y="8929"/>
                <a:ext cx="1817" cy="0"/>
              </a:xfrm>
              <a:prstGeom prst="line">
                <a:avLst/>
              </a:prstGeom>
              <a:ln w="3492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9445" y="8146"/>
                <a:ext cx="0" cy="1625"/>
              </a:xfrm>
              <a:prstGeom prst="line">
                <a:avLst/>
              </a:prstGeom>
              <a:ln w="3492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grpSp>
        <p:sp>
          <p:nvSpPr>
            <p:cNvPr id="47" name="弧形 46"/>
            <p:cNvSpPr/>
            <p:nvPr/>
          </p:nvSpPr>
          <p:spPr>
            <a:xfrm rot="13620000">
              <a:off x="8989" y="8624"/>
              <a:ext cx="364" cy="344"/>
            </a:xfrm>
            <a:prstGeom prst="arc">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48" name="弧形 47"/>
            <p:cNvSpPr/>
            <p:nvPr/>
          </p:nvSpPr>
          <p:spPr>
            <a:xfrm rot="18960000">
              <a:off x="3881" y="5447"/>
              <a:ext cx="364" cy="344"/>
            </a:xfrm>
            <a:prstGeom prst="arc">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49" name="文本框 48"/>
            <p:cNvSpPr txBox="1"/>
            <p:nvPr/>
          </p:nvSpPr>
          <p:spPr>
            <a:xfrm>
              <a:off x="3756" y="4421"/>
              <a:ext cx="921" cy="628"/>
            </a:xfrm>
            <a:prstGeom prst="rect">
              <a:avLst/>
            </a:prstGeom>
            <a:solidFill>
              <a:schemeClr val="bg1"/>
            </a:solidFill>
          </p:spPr>
          <p:txBody>
            <a:bodyPr wrap="none" rtlCol="0">
              <a:spAutoFit/>
            </a:bodyPr>
            <a:p>
              <a:pPr algn="l"/>
              <a:r>
                <a:rPr lang="en-US" sz="2000">
                  <a:solidFill>
                    <a:schemeClr val="tx1"/>
                  </a:solidFill>
                  <a:latin typeface="微软雅黑" panose="020B0503020204020204" pitchFamily="34" charset="-122"/>
                  <a:ea typeface="微软雅黑" panose="020B0503020204020204" pitchFamily="34" charset="-122"/>
                </a:rPr>
                <a:t>30</a:t>
              </a:r>
              <a:r>
                <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49"/>
            <p:cNvSpPr txBox="1"/>
            <p:nvPr/>
          </p:nvSpPr>
          <p:spPr>
            <a:xfrm>
              <a:off x="7820" y="8540"/>
              <a:ext cx="921" cy="628"/>
            </a:xfrm>
            <a:prstGeom prst="rect">
              <a:avLst/>
            </a:prstGeom>
            <a:solidFill>
              <a:schemeClr val="bg1"/>
            </a:solidFill>
          </p:spPr>
          <p:txBody>
            <a:bodyPr wrap="none" rtlCol="0">
              <a:spAutoFit/>
            </a:bodyPr>
            <a:p>
              <a:pPr algn="l"/>
              <a:r>
                <a:rPr lang="en-US" sz="2000">
                  <a:solidFill>
                    <a:schemeClr val="tx1"/>
                  </a:solidFill>
                  <a:latin typeface="微软雅黑" panose="020B0503020204020204" pitchFamily="34" charset="-122"/>
                  <a:ea typeface="微软雅黑" panose="020B0503020204020204" pitchFamily="34" charset="-122"/>
                </a:rPr>
                <a:t>30</a:t>
              </a:r>
              <a:r>
                <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0" name="组合 29"/>
            <p:cNvGrpSpPr/>
            <p:nvPr/>
          </p:nvGrpSpPr>
          <p:grpSpPr>
            <a:xfrm>
              <a:off x="8451" y="8146"/>
              <a:ext cx="1816" cy="1624"/>
              <a:chOff x="8451" y="8146"/>
              <a:chExt cx="1816" cy="1624"/>
            </a:xfrm>
          </p:grpSpPr>
          <p:cxnSp>
            <p:nvCxnSpPr>
              <p:cNvPr id="28" name="直接连接符 27"/>
              <p:cNvCxnSpPr/>
              <p:nvPr/>
            </p:nvCxnSpPr>
            <p:spPr>
              <a:xfrm>
                <a:off x="8451" y="8929"/>
                <a:ext cx="1817" cy="0"/>
              </a:xfrm>
              <a:prstGeom prst="line">
                <a:avLst/>
              </a:prstGeom>
              <a:ln w="3492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9445" y="8146"/>
                <a:ext cx="0" cy="1625"/>
              </a:xfrm>
              <a:prstGeom prst="line">
                <a:avLst/>
              </a:prstGeom>
              <a:ln w="3492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grpSp>
      </p:grpSp>
      <p:grpSp>
        <p:nvGrpSpPr>
          <p:cNvPr id="60" name="组合 59"/>
          <p:cNvGrpSpPr/>
          <p:nvPr/>
        </p:nvGrpSpPr>
        <p:grpSpPr>
          <a:xfrm>
            <a:off x="3683000" y="760095"/>
            <a:ext cx="4315460" cy="986790"/>
            <a:chOff x="5800" y="1197"/>
            <a:chExt cx="6796" cy="1554"/>
          </a:xfrm>
        </p:grpSpPr>
        <p:pic>
          <p:nvPicPr>
            <p:cNvPr id="54" name="图片 53" descr="图片2"/>
            <p:cNvPicPr>
              <a:picLocks noChangeAspect="1"/>
            </p:cNvPicPr>
            <p:nvPr/>
          </p:nvPicPr>
          <p:blipFill>
            <a:blip r:embed="rId2"/>
            <a:stretch>
              <a:fillRect/>
            </a:stretch>
          </p:blipFill>
          <p:spPr>
            <a:xfrm rot="2700000">
              <a:off x="5780" y="1217"/>
              <a:ext cx="1555" cy="1515"/>
            </a:xfrm>
            <a:prstGeom prst="rect">
              <a:avLst/>
            </a:prstGeom>
          </p:spPr>
        </p:pic>
        <p:grpSp>
          <p:nvGrpSpPr>
            <p:cNvPr id="55" name="组合 54"/>
            <p:cNvGrpSpPr/>
            <p:nvPr/>
          </p:nvGrpSpPr>
          <p:grpSpPr>
            <a:xfrm rot="0">
              <a:off x="7270" y="1562"/>
              <a:ext cx="5326" cy="1141"/>
              <a:chOff x="5488" y="1621"/>
              <a:chExt cx="12197" cy="3351"/>
            </a:xfrm>
          </p:grpSpPr>
          <p:grpSp>
            <p:nvGrpSpPr>
              <p:cNvPr id="56" name="组合 55"/>
              <p:cNvGrpSpPr/>
              <p:nvPr/>
            </p:nvGrpSpPr>
            <p:grpSpPr>
              <a:xfrm>
                <a:off x="5488" y="1621"/>
                <a:ext cx="12197" cy="3351"/>
                <a:chOff x="5488" y="1621"/>
                <a:chExt cx="12197" cy="3351"/>
              </a:xfrm>
            </p:grpSpPr>
            <p:sp>
              <p:nvSpPr>
                <p:cNvPr id="57" name="圆角矩形 5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8" name="圆角矩形 5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9" name="圆角矩形 58"/>
              <p:cNvSpPr/>
              <p:nvPr/>
            </p:nvSpPr>
            <p:spPr>
              <a:xfrm>
                <a:off x="5652" y="1932"/>
                <a:ext cx="11815" cy="2631"/>
              </a:xfrm>
              <a:prstGeom prst="roundRect">
                <a:avLst/>
              </a:prstGeom>
              <a:solidFill>
                <a:srgbClr val="F4A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3" name="文本框 52"/>
            <p:cNvSpPr txBox="1"/>
            <p:nvPr/>
          </p:nvSpPr>
          <p:spPr>
            <a:xfrm>
              <a:off x="7894" y="1753"/>
              <a:ext cx="4128"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认识图中的方向标</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62" name="椭圆 61"/>
          <p:cNvSpPr/>
          <p:nvPr/>
        </p:nvSpPr>
        <p:spPr>
          <a:xfrm>
            <a:off x="9325610" y="2075180"/>
            <a:ext cx="756285" cy="755015"/>
          </a:xfrm>
          <a:prstGeom prst="ellipse">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800" b="1" strike="noStrike" noProof="1">
              <a:latin typeface="楷体" panose="02010609060101010101" charset="-122"/>
              <a:ea typeface="楷体" panose="02010609060101010101" charset="-122"/>
            </a:endParaRPr>
          </a:p>
        </p:txBody>
      </p:sp>
      <p:grpSp>
        <p:nvGrpSpPr>
          <p:cNvPr id="65" name="组合 64"/>
          <p:cNvGrpSpPr/>
          <p:nvPr/>
        </p:nvGrpSpPr>
        <p:grpSpPr>
          <a:xfrm>
            <a:off x="9301480" y="1158240"/>
            <a:ext cx="2313305" cy="633730"/>
            <a:chOff x="14648" y="1824"/>
            <a:chExt cx="3643" cy="998"/>
          </a:xfrm>
        </p:grpSpPr>
        <p:sp>
          <p:nvSpPr>
            <p:cNvPr id="64" name="圆角矩形 63"/>
            <p:cNvSpPr/>
            <p:nvPr/>
          </p:nvSpPr>
          <p:spPr>
            <a:xfrm>
              <a:off x="14811" y="1913"/>
              <a:ext cx="3361" cy="895"/>
            </a:xfrm>
            <a:prstGeom prst="roundRect">
              <a:avLst/>
            </a:prstGeom>
            <a:gradFill>
              <a:gsLst>
                <a:gs pos="0">
                  <a:schemeClr val="accent1">
                    <a:lumMod val="5000"/>
                    <a:lumOff val="95000"/>
                  </a:schemeClr>
                </a:gs>
                <a:gs pos="98000">
                  <a:schemeClr val="accent4">
                    <a:lumMod val="60000"/>
                    <a:lumOff val="40000"/>
                  </a:schemeClr>
                </a:gs>
              </a:gsLst>
              <a:lin ang="5400000" scaled="0"/>
            </a:gradFill>
            <a:ln>
              <a:noFill/>
            </a:ln>
            <a:effectLst>
              <a:glow rad="1397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3" name="圆角矩形标注 62"/>
            <p:cNvSpPr/>
            <p:nvPr/>
          </p:nvSpPr>
          <p:spPr>
            <a:xfrm>
              <a:off x="14648" y="1824"/>
              <a:ext cx="3643" cy="998"/>
            </a:xfrm>
            <a:prstGeom prst="wedgeRoundRectCallout">
              <a:avLst>
                <a:gd name="adj1" fmla="val -21031"/>
                <a:gd name="adj2" fmla="val 87927"/>
                <a:gd name="adj3" fmla="val 16667"/>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fontAlgn="base"/>
              <a:r>
                <a:rPr lang="zh-CN" altLang="en-US" sz="2400" strike="noStrike" noProof="1">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代表上为</a:t>
              </a:r>
              <a:r>
                <a:rPr lang="en-US" altLang="zh-CN" sz="2400" strike="noStrike" noProof="1">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strike="noStrike" noProof="1">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北</a:t>
              </a:r>
              <a:r>
                <a:rPr lang="en-US" altLang="zh-CN" sz="2400" strike="noStrike" noProof="1">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strike="noStrike" noProof="1">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67" name="组合 66"/>
          <p:cNvGrpSpPr/>
          <p:nvPr/>
        </p:nvGrpSpPr>
        <p:grpSpPr>
          <a:xfrm>
            <a:off x="3321050" y="2240280"/>
            <a:ext cx="5903595" cy="766445"/>
            <a:chOff x="4808" y="2070"/>
            <a:chExt cx="9297" cy="1207"/>
          </a:xfrm>
          <a:effectLst>
            <a:outerShdw blurRad="76200" dir="13500000" sy="23000" kx="1200000" algn="br" rotWithShape="0">
              <a:prstClr val="black">
                <a:alpha val="20000"/>
              </a:prstClr>
            </a:outerShdw>
          </a:effectLst>
        </p:grpSpPr>
        <p:sp>
          <p:nvSpPr>
            <p:cNvPr id="68" name="圆角矩形 67"/>
            <p:cNvSpPr/>
            <p:nvPr/>
          </p:nvSpPr>
          <p:spPr>
            <a:xfrm>
              <a:off x="4808" y="2070"/>
              <a:ext cx="9297" cy="1207"/>
            </a:xfrm>
            <a:prstGeom prst="roundRect">
              <a:avLst/>
            </a:prstGeom>
            <a:solidFill>
              <a:srgbClr val="FF0000">
                <a:alpha val="77000"/>
              </a:srgbClr>
            </a:solidFill>
            <a:ln>
              <a:solidFill>
                <a:srgbClr val="FFFF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9" name="文本框 68"/>
            <p:cNvSpPr txBox="1"/>
            <p:nvPr/>
          </p:nvSpPr>
          <p:spPr>
            <a:xfrm>
              <a:off x="4975" y="2170"/>
              <a:ext cx="8928" cy="1016"/>
            </a:xfrm>
            <a:prstGeom prst="rect">
              <a:avLst/>
            </a:prstGeom>
            <a:noFill/>
          </p:spPr>
          <p:txBody>
            <a:bodyPr wrap="none" rtlCol="0">
              <a:spAutoFit/>
            </a:bodyPr>
            <a:p>
              <a:pPr algn="l">
                <a:lnSpc>
                  <a:spcPct val="150000"/>
                </a:lnSpc>
              </a:pPr>
              <a:r>
                <a:rPr lang="zh-CN" altLang="en-US" sz="2400">
                  <a:latin typeface="微软雅黑" panose="020B0503020204020204" pitchFamily="34" charset="-122"/>
                  <a:ea typeface="微软雅黑" panose="020B0503020204020204" pitchFamily="34" charset="-122"/>
                  <a:sym typeface="+mn-ea"/>
                </a:rPr>
                <a:t>简易方向标所代表的方向等于图示的方向</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70" name="文本框 69"/>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p:tgtEl>
                                          <p:spTgt spid="60"/>
                                        </p:tgtEl>
                                        <p:attrNameLst>
                                          <p:attrName>ppt_y</p:attrName>
                                        </p:attrNameLst>
                                      </p:cBhvr>
                                      <p:tavLst>
                                        <p:tav tm="0">
                                          <p:val>
                                            <p:strVal val="#ppt_y+#ppt_h*1.125000"/>
                                          </p:val>
                                        </p:tav>
                                        <p:tav tm="100000">
                                          <p:val>
                                            <p:strVal val="#ppt_y"/>
                                          </p:val>
                                        </p:tav>
                                      </p:tavLst>
                                    </p:anim>
                                    <p:animEffect transition="in" filter="wipe(up)">
                                      <p:cBhvr>
                                        <p:cTn id="8" dur="500"/>
                                        <p:tgtEl>
                                          <p:spTgt spid="60"/>
                                        </p:tgtEl>
                                      </p:cBhvr>
                                    </p:animEffect>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2"/>
                                        </p:tgtEl>
                                        <p:attrNameLst>
                                          <p:attrName>style.visibility</p:attrName>
                                        </p:attrNameLst>
                                      </p:cBhvr>
                                      <p:to>
                                        <p:strVal val="visible"/>
                                      </p:to>
                                    </p:set>
                                    <p:anim calcmode="lin" valueType="num">
                                      <p:cBhvr>
                                        <p:cTn id="13" dur="500" fill="hold"/>
                                        <p:tgtEl>
                                          <p:spTgt spid="62"/>
                                        </p:tgtEl>
                                        <p:attrNameLst>
                                          <p:attrName>ppt_w</p:attrName>
                                        </p:attrNameLst>
                                      </p:cBhvr>
                                      <p:tavLst>
                                        <p:tav tm="0">
                                          <p:val>
                                            <p:fltVal val="0"/>
                                          </p:val>
                                        </p:tav>
                                        <p:tav tm="100000">
                                          <p:val>
                                            <p:strVal val="#ppt_w"/>
                                          </p:val>
                                        </p:tav>
                                      </p:tavLst>
                                    </p:anim>
                                    <p:anim calcmode="lin" valueType="num">
                                      <p:cBhvr>
                                        <p:cTn id="14" dur="500" fill="hold"/>
                                        <p:tgtEl>
                                          <p:spTgt spid="62"/>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65"/>
                                        </p:tgtEl>
                                        <p:attrNameLst>
                                          <p:attrName>style.visibility</p:attrName>
                                        </p:attrNameLst>
                                      </p:cBhvr>
                                      <p:to>
                                        <p:strVal val="visible"/>
                                      </p:to>
                                    </p:set>
                                    <p:anim calcmode="lin" valueType="num">
                                      <p:cBhvr additive="base">
                                        <p:cTn id="19" dur="500"/>
                                        <p:tgtEl>
                                          <p:spTgt spid="65"/>
                                        </p:tgtEl>
                                        <p:attrNameLst>
                                          <p:attrName>ppt_y</p:attrName>
                                        </p:attrNameLst>
                                      </p:cBhvr>
                                      <p:tavLst>
                                        <p:tav tm="0">
                                          <p:val>
                                            <p:strVal val="#ppt_y+#ppt_h*1.125000"/>
                                          </p:val>
                                        </p:tav>
                                        <p:tav tm="100000">
                                          <p:val>
                                            <p:strVal val="#ppt_y"/>
                                          </p:val>
                                        </p:tav>
                                      </p:tavLst>
                                    </p:anim>
                                    <p:animEffect transition="in" filter="wipe(up)">
                                      <p:cBhvr>
                                        <p:cTn id="20" dur="500"/>
                                        <p:tgtEl>
                                          <p:spTgt spid="65"/>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67"/>
                                        </p:tgtEl>
                                        <p:attrNameLst>
                                          <p:attrName>style.visibility</p:attrName>
                                        </p:attrNameLst>
                                      </p:cBhvr>
                                      <p:to>
                                        <p:strVal val="visible"/>
                                      </p:to>
                                    </p:set>
                                    <p:anim calcmode="lin" valueType="num">
                                      <p:cBhvr additive="base">
                                        <p:cTn id="25" dur="500"/>
                                        <p:tgtEl>
                                          <p:spTgt spid="67"/>
                                        </p:tgtEl>
                                        <p:attrNameLst>
                                          <p:attrName>ppt_y</p:attrName>
                                        </p:attrNameLst>
                                      </p:cBhvr>
                                      <p:tavLst>
                                        <p:tav tm="0">
                                          <p:val>
                                            <p:strVal val="#ppt_y+#ppt_h*1.125000"/>
                                          </p:val>
                                        </p:tav>
                                        <p:tav tm="100000">
                                          <p:val>
                                            <p:strVal val="#ppt_y"/>
                                          </p:val>
                                        </p:tav>
                                      </p:tavLst>
                                    </p:anim>
                                    <p:animEffect transition="in" filter="wipe(up)">
                                      <p:cBhvr>
                                        <p:cTn id="26"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51" name="组合 50"/>
          <p:cNvGrpSpPr/>
          <p:nvPr/>
        </p:nvGrpSpPr>
        <p:grpSpPr>
          <a:xfrm>
            <a:off x="1146175" y="2082165"/>
            <a:ext cx="9570720" cy="4121785"/>
            <a:chOff x="1292" y="3279"/>
            <a:chExt cx="15072" cy="6491"/>
          </a:xfrm>
        </p:grpSpPr>
        <p:cxnSp>
          <p:nvCxnSpPr>
            <p:cNvPr id="4" name="直接连接符 3"/>
            <p:cNvCxnSpPr/>
            <p:nvPr/>
          </p:nvCxnSpPr>
          <p:spPr>
            <a:xfrm>
              <a:off x="9445" y="8930"/>
              <a:ext cx="5546"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flipV="1">
              <a:off x="4129" y="5851"/>
              <a:ext cx="5335" cy="309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134" y="4111"/>
              <a:ext cx="1033" cy="175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9866" y="8700"/>
              <a:ext cx="0" cy="24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0883" y="8680"/>
              <a:ext cx="0" cy="24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1900" y="8680"/>
              <a:ext cx="0" cy="24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2917" y="8680"/>
              <a:ext cx="0" cy="24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3934" y="8680"/>
              <a:ext cx="0" cy="24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11392" y="7984"/>
              <a:ext cx="1842" cy="725"/>
            </a:xfrm>
            <a:prstGeom prst="rect">
              <a:avLst/>
            </a:prstGeom>
            <a:solidFill>
              <a:schemeClr val="bg1"/>
            </a:solidFill>
          </p:spPr>
          <p:txBody>
            <a:bodyPr wrap="none" rtlCol="0">
              <a:spAutoFit/>
            </a:bodyPr>
            <a:p>
              <a:r>
                <a:rPr lang="en-US" altLang="zh-CN" sz="2400">
                  <a:latin typeface="微软雅黑" panose="020B0503020204020204" pitchFamily="34" charset="-122"/>
                  <a:ea typeface="微软雅黑" panose="020B0503020204020204" pitchFamily="34" charset="-122"/>
                </a:rPr>
                <a:t>540km</a:t>
              </a:r>
              <a:endParaRPr lang="en-US" altLang="zh-CN" sz="2400">
                <a:latin typeface="微软雅黑" panose="020B0503020204020204" pitchFamily="34" charset="-122"/>
                <a:ea typeface="微软雅黑" panose="020B0503020204020204" pitchFamily="34" charset="-122"/>
              </a:endParaRPr>
            </a:p>
          </p:txBody>
        </p:sp>
        <p:sp>
          <p:nvSpPr>
            <p:cNvPr id="14" name="文本框 13"/>
            <p:cNvSpPr txBox="1"/>
            <p:nvPr/>
          </p:nvSpPr>
          <p:spPr>
            <a:xfrm>
              <a:off x="13676" y="7995"/>
              <a:ext cx="2688" cy="725"/>
            </a:xfrm>
            <a:prstGeom prst="rect">
              <a:avLst/>
            </a:prstGeom>
            <a:solidFill>
              <a:schemeClr val="bg1"/>
            </a:solidFill>
          </p:spPr>
          <p:txBody>
            <a:bodyPr wrap="none" rtlCol="0">
              <a:spAutoFit/>
            </a:bodyPr>
            <a:p>
              <a:r>
                <a:rPr lang="zh-CN" altLang="en-US" sz="2400">
                  <a:latin typeface="微软雅黑" panose="020B0503020204020204" pitchFamily="34" charset="-122"/>
                  <a:ea typeface="微软雅黑" panose="020B0503020204020204" pitchFamily="34" charset="-122"/>
                </a:rPr>
                <a:t>台风生成地</a:t>
              </a:r>
              <a:endParaRPr lang="zh-CN" altLang="en-US" sz="2400">
                <a:latin typeface="微软雅黑" panose="020B0503020204020204" pitchFamily="34" charset="-122"/>
                <a:ea typeface="微软雅黑" panose="020B0503020204020204" pitchFamily="34" charset="-122"/>
              </a:endParaRPr>
            </a:p>
          </p:txBody>
        </p:sp>
        <p:cxnSp>
          <p:nvCxnSpPr>
            <p:cNvPr id="15" name="直接箭头连接符 14"/>
            <p:cNvCxnSpPr/>
            <p:nvPr/>
          </p:nvCxnSpPr>
          <p:spPr>
            <a:xfrm flipV="1">
              <a:off x="14781" y="4113"/>
              <a:ext cx="0" cy="745"/>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14375" y="3348"/>
              <a:ext cx="768" cy="725"/>
            </a:xfrm>
            <a:prstGeom prst="rect">
              <a:avLst/>
            </a:prstGeom>
            <a:solidFill>
              <a:schemeClr val="bg1"/>
            </a:solidFill>
          </p:spPr>
          <p:txBody>
            <a:bodyPr wrap="none" rtlCol="0">
              <a:spAutoFit/>
            </a:bodyPr>
            <a:p>
              <a:r>
                <a:rPr lang="zh-CN" altLang="en-US" sz="2400">
                  <a:latin typeface="微软雅黑" panose="020B0503020204020204" pitchFamily="34" charset="-122"/>
                  <a:ea typeface="微软雅黑" panose="020B0503020204020204" pitchFamily="34" charset="-122"/>
                </a:rPr>
                <a:t>北</a:t>
              </a:r>
              <a:endParaRPr lang="zh-CN" altLang="en-US" sz="2400">
                <a:latin typeface="微软雅黑" panose="020B0503020204020204" pitchFamily="34" charset="-122"/>
                <a:ea typeface="微软雅黑" panose="020B0503020204020204" pitchFamily="34" charset="-122"/>
              </a:endParaRPr>
            </a:p>
          </p:txBody>
        </p:sp>
        <p:grpSp>
          <p:nvGrpSpPr>
            <p:cNvPr id="22" name="组合 21"/>
            <p:cNvGrpSpPr/>
            <p:nvPr/>
          </p:nvGrpSpPr>
          <p:grpSpPr>
            <a:xfrm rot="1800000">
              <a:off x="7695" y="7949"/>
              <a:ext cx="1017" cy="268"/>
              <a:chOff x="10066" y="8880"/>
              <a:chExt cx="1017" cy="268"/>
            </a:xfrm>
          </p:grpSpPr>
          <p:cxnSp>
            <p:nvCxnSpPr>
              <p:cNvPr id="20" name="直接连接符 19"/>
              <p:cNvCxnSpPr/>
              <p:nvPr/>
            </p:nvCxnSpPr>
            <p:spPr>
              <a:xfrm>
                <a:off x="10066" y="8900"/>
                <a:ext cx="0" cy="24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1083" y="8880"/>
                <a:ext cx="0" cy="24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800000">
              <a:off x="5938" y="6909"/>
              <a:ext cx="1017" cy="268"/>
              <a:chOff x="10066" y="8880"/>
              <a:chExt cx="1017" cy="268"/>
            </a:xfrm>
          </p:grpSpPr>
          <p:cxnSp>
            <p:nvCxnSpPr>
              <p:cNvPr id="24" name="直接连接符 23"/>
              <p:cNvCxnSpPr/>
              <p:nvPr/>
            </p:nvCxnSpPr>
            <p:spPr>
              <a:xfrm>
                <a:off x="10066" y="8900"/>
                <a:ext cx="0" cy="24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11083" y="8880"/>
                <a:ext cx="0" cy="24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6" name="直接连接符 25"/>
            <p:cNvCxnSpPr/>
            <p:nvPr/>
          </p:nvCxnSpPr>
          <p:spPr>
            <a:xfrm flipH="1">
              <a:off x="5047" y="6195"/>
              <a:ext cx="95" cy="17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4933" y="7437"/>
              <a:ext cx="1842" cy="725"/>
            </a:xfrm>
            <a:prstGeom prst="rect">
              <a:avLst/>
            </a:prstGeom>
            <a:solidFill>
              <a:schemeClr val="bg1"/>
            </a:solidFill>
          </p:spPr>
          <p:txBody>
            <a:bodyPr wrap="none" rtlCol="0">
              <a:spAutoFit/>
            </a:bodyPr>
            <a:p>
              <a:r>
                <a:rPr lang="en-US" altLang="zh-CN" sz="2400">
                  <a:latin typeface="微软雅黑" panose="020B0503020204020204" pitchFamily="34" charset="-122"/>
                  <a:ea typeface="微软雅黑" panose="020B0503020204020204" pitchFamily="34" charset="-122"/>
                </a:rPr>
                <a:t>600km</a:t>
              </a:r>
              <a:endParaRPr lang="en-US" altLang="zh-CN" sz="2400">
                <a:latin typeface="微软雅黑" panose="020B0503020204020204" pitchFamily="34" charset="-122"/>
                <a:ea typeface="微软雅黑" panose="020B0503020204020204" pitchFamily="34" charset="-122"/>
              </a:endParaRPr>
            </a:p>
          </p:txBody>
        </p:sp>
        <p:sp>
          <p:nvSpPr>
            <p:cNvPr id="37" name="文本框 36"/>
            <p:cNvSpPr txBox="1"/>
            <p:nvPr/>
          </p:nvSpPr>
          <p:spPr>
            <a:xfrm>
              <a:off x="1292" y="3279"/>
              <a:ext cx="1842" cy="725"/>
            </a:xfrm>
            <a:prstGeom prst="rect">
              <a:avLst/>
            </a:prstGeom>
            <a:solidFill>
              <a:schemeClr val="bg1"/>
            </a:solidFill>
          </p:spPr>
          <p:txBody>
            <a:bodyPr wrap="none" rtlCol="0">
              <a:spAutoFit/>
            </a:bodyPr>
            <a:p>
              <a:r>
                <a:rPr lang="en-US" altLang="zh-CN" sz="2400">
                  <a:latin typeface="微软雅黑" panose="020B0503020204020204" pitchFamily="34" charset="-122"/>
                  <a:ea typeface="微软雅黑" panose="020B0503020204020204" pitchFamily="34" charset="-122"/>
                </a:rPr>
                <a:t>100km</a:t>
              </a:r>
              <a:endParaRPr lang="en-US" altLang="zh-CN" sz="2400">
                <a:latin typeface="微软雅黑" panose="020B0503020204020204" pitchFamily="34" charset="-122"/>
                <a:ea typeface="微软雅黑" panose="020B0503020204020204" pitchFamily="34" charset="-122"/>
              </a:endParaRPr>
            </a:p>
          </p:txBody>
        </p:sp>
        <p:sp>
          <p:nvSpPr>
            <p:cNvPr id="38" name="文本框 37"/>
            <p:cNvSpPr txBox="1"/>
            <p:nvPr/>
          </p:nvSpPr>
          <p:spPr>
            <a:xfrm>
              <a:off x="1975" y="4864"/>
              <a:ext cx="1586" cy="628"/>
            </a:xfrm>
            <a:prstGeom prst="rect">
              <a:avLst/>
            </a:prstGeom>
            <a:solidFill>
              <a:schemeClr val="bg1"/>
            </a:solidFill>
          </p:spPr>
          <p:txBody>
            <a:bodyPr wrap="none" rtlCol="0">
              <a:spAutoFit/>
            </a:bodyPr>
            <a:p>
              <a:r>
                <a:rPr lang="en-US" altLang="zh-CN" sz="2000">
                  <a:latin typeface="微软雅黑" panose="020B0503020204020204" pitchFamily="34" charset="-122"/>
                  <a:ea typeface="微软雅黑" panose="020B0503020204020204" pitchFamily="34" charset="-122"/>
                </a:rPr>
                <a:t>200km</a:t>
              </a:r>
              <a:endParaRPr lang="en-US" altLang="zh-CN" sz="2000">
                <a:latin typeface="微软雅黑" panose="020B0503020204020204" pitchFamily="34" charset="-122"/>
                <a:ea typeface="微软雅黑" panose="020B0503020204020204" pitchFamily="34" charset="-122"/>
              </a:endParaRPr>
            </a:p>
          </p:txBody>
        </p:sp>
        <p:cxnSp>
          <p:nvCxnSpPr>
            <p:cNvPr id="39" name="直接箭头连接符 38"/>
            <p:cNvCxnSpPr/>
            <p:nvPr/>
          </p:nvCxnSpPr>
          <p:spPr>
            <a:xfrm flipH="1">
              <a:off x="2025" y="4111"/>
              <a:ext cx="1129"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2170" y="3319"/>
              <a:ext cx="1816" cy="1624"/>
              <a:chOff x="8451" y="8146"/>
              <a:chExt cx="1816" cy="1624"/>
            </a:xfrm>
          </p:grpSpPr>
          <p:cxnSp>
            <p:nvCxnSpPr>
              <p:cNvPr id="35" name="直接连接符 34"/>
              <p:cNvCxnSpPr/>
              <p:nvPr/>
            </p:nvCxnSpPr>
            <p:spPr>
              <a:xfrm>
                <a:off x="8451" y="8929"/>
                <a:ext cx="1817" cy="0"/>
              </a:xfrm>
              <a:prstGeom prst="line">
                <a:avLst/>
              </a:prstGeom>
              <a:ln w="3492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9445" y="8146"/>
                <a:ext cx="0" cy="1625"/>
              </a:xfrm>
              <a:prstGeom prst="line">
                <a:avLst/>
              </a:prstGeom>
              <a:ln w="3492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grpSp>
        <p:sp>
          <p:nvSpPr>
            <p:cNvPr id="40" name="椭圆 39"/>
            <p:cNvSpPr/>
            <p:nvPr/>
          </p:nvSpPr>
          <p:spPr>
            <a:xfrm>
              <a:off x="14972" y="8845"/>
              <a:ext cx="170" cy="17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椭圆 40"/>
            <p:cNvSpPr/>
            <p:nvPr/>
          </p:nvSpPr>
          <p:spPr>
            <a:xfrm>
              <a:off x="9360" y="8844"/>
              <a:ext cx="170" cy="17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椭圆 41"/>
            <p:cNvSpPr/>
            <p:nvPr/>
          </p:nvSpPr>
          <p:spPr>
            <a:xfrm>
              <a:off x="4064" y="5813"/>
              <a:ext cx="170" cy="17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3" name="椭圆 42"/>
            <p:cNvSpPr/>
            <p:nvPr/>
          </p:nvSpPr>
          <p:spPr>
            <a:xfrm>
              <a:off x="3098" y="4043"/>
              <a:ext cx="170" cy="17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椭圆 43"/>
            <p:cNvSpPr/>
            <p:nvPr/>
          </p:nvSpPr>
          <p:spPr>
            <a:xfrm>
              <a:off x="1975" y="4004"/>
              <a:ext cx="170" cy="17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5" name="文本框 44"/>
            <p:cNvSpPr txBox="1"/>
            <p:nvPr/>
          </p:nvSpPr>
          <p:spPr>
            <a:xfrm>
              <a:off x="3232" y="3400"/>
              <a:ext cx="939" cy="628"/>
            </a:xfrm>
            <a:prstGeom prst="rect">
              <a:avLst/>
            </a:prstGeom>
            <a:solidFill>
              <a:schemeClr val="bg1"/>
            </a:solidFill>
          </p:spPr>
          <p:txBody>
            <a:bodyPr wrap="none" rtlCol="0">
              <a:spAutoFit/>
            </a:bodyPr>
            <a:p>
              <a:r>
                <a:rPr lang="en-US" altLang="zh-CN" sz="2000">
                  <a:latin typeface="微软雅黑" panose="020B0503020204020204" pitchFamily="34" charset="-122"/>
                  <a:ea typeface="微软雅黑" panose="020B0503020204020204" pitchFamily="34" charset="-122"/>
                </a:rPr>
                <a:t>B</a:t>
              </a:r>
              <a:r>
                <a:rPr lang="zh-CN" altLang="en-US" sz="2000">
                  <a:latin typeface="微软雅黑" panose="020B0503020204020204" pitchFamily="34" charset="-122"/>
                  <a:ea typeface="微软雅黑" panose="020B0503020204020204" pitchFamily="34" charset="-122"/>
                </a:rPr>
                <a:t>市</a:t>
              </a:r>
              <a:endParaRPr lang="zh-CN" altLang="en-US" sz="2000">
                <a:latin typeface="微软雅黑" panose="020B0503020204020204" pitchFamily="34" charset="-122"/>
                <a:ea typeface="微软雅黑" panose="020B0503020204020204" pitchFamily="34" charset="-122"/>
              </a:endParaRPr>
            </a:p>
          </p:txBody>
        </p:sp>
        <p:sp>
          <p:nvSpPr>
            <p:cNvPr id="46" name="文本框 45"/>
            <p:cNvSpPr txBox="1"/>
            <p:nvPr/>
          </p:nvSpPr>
          <p:spPr>
            <a:xfrm>
              <a:off x="2788" y="5378"/>
              <a:ext cx="969" cy="628"/>
            </a:xfrm>
            <a:prstGeom prst="rect">
              <a:avLst/>
            </a:prstGeom>
            <a:solidFill>
              <a:schemeClr val="bg1"/>
            </a:solidFill>
          </p:spPr>
          <p:txBody>
            <a:bodyPr wrap="none" rtlCol="0">
              <a:spAutoFit/>
            </a:bodyPr>
            <a:p>
              <a:r>
                <a:rPr lang="en-US" altLang="zh-CN" sz="2000">
                  <a:latin typeface="微软雅黑" panose="020B0503020204020204" pitchFamily="34" charset="-122"/>
                  <a:ea typeface="微软雅黑" panose="020B0503020204020204" pitchFamily="34" charset="-122"/>
                </a:rPr>
                <a:t>A</a:t>
              </a:r>
              <a:r>
                <a:rPr lang="zh-CN" altLang="en-US" sz="2000">
                  <a:latin typeface="微软雅黑" panose="020B0503020204020204" pitchFamily="34" charset="-122"/>
                  <a:ea typeface="微软雅黑" panose="020B0503020204020204" pitchFamily="34" charset="-122"/>
                </a:rPr>
                <a:t>市</a:t>
              </a:r>
              <a:endParaRPr lang="zh-CN" altLang="en-US" sz="2000">
                <a:latin typeface="微软雅黑" panose="020B0503020204020204" pitchFamily="34" charset="-122"/>
                <a:ea typeface="微软雅黑" panose="020B0503020204020204" pitchFamily="34" charset="-122"/>
              </a:endParaRPr>
            </a:p>
          </p:txBody>
        </p:sp>
        <p:grpSp>
          <p:nvGrpSpPr>
            <p:cNvPr id="31" name="组合 30"/>
            <p:cNvGrpSpPr/>
            <p:nvPr/>
          </p:nvGrpSpPr>
          <p:grpSpPr>
            <a:xfrm>
              <a:off x="3155" y="5086"/>
              <a:ext cx="1816" cy="1624"/>
              <a:chOff x="8451" y="8146"/>
              <a:chExt cx="1816" cy="1624"/>
            </a:xfrm>
          </p:grpSpPr>
          <p:cxnSp>
            <p:nvCxnSpPr>
              <p:cNvPr id="32" name="直接连接符 31"/>
              <p:cNvCxnSpPr/>
              <p:nvPr/>
            </p:nvCxnSpPr>
            <p:spPr>
              <a:xfrm>
                <a:off x="8451" y="8929"/>
                <a:ext cx="1817" cy="0"/>
              </a:xfrm>
              <a:prstGeom prst="line">
                <a:avLst/>
              </a:prstGeom>
              <a:ln w="3492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9445" y="8146"/>
                <a:ext cx="0" cy="1625"/>
              </a:xfrm>
              <a:prstGeom prst="line">
                <a:avLst/>
              </a:prstGeom>
              <a:ln w="3492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grpSp>
        <p:sp>
          <p:nvSpPr>
            <p:cNvPr id="47" name="弧形 46"/>
            <p:cNvSpPr/>
            <p:nvPr/>
          </p:nvSpPr>
          <p:spPr>
            <a:xfrm rot="13620000">
              <a:off x="8989" y="8624"/>
              <a:ext cx="364" cy="344"/>
            </a:xfrm>
            <a:prstGeom prst="arc">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48" name="弧形 47"/>
            <p:cNvSpPr/>
            <p:nvPr/>
          </p:nvSpPr>
          <p:spPr>
            <a:xfrm rot="18960000">
              <a:off x="3881" y="5447"/>
              <a:ext cx="364" cy="344"/>
            </a:xfrm>
            <a:prstGeom prst="arc">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49" name="文本框 48"/>
            <p:cNvSpPr txBox="1"/>
            <p:nvPr/>
          </p:nvSpPr>
          <p:spPr>
            <a:xfrm>
              <a:off x="3756" y="4421"/>
              <a:ext cx="921" cy="628"/>
            </a:xfrm>
            <a:prstGeom prst="rect">
              <a:avLst/>
            </a:prstGeom>
            <a:solidFill>
              <a:schemeClr val="bg1"/>
            </a:solidFill>
          </p:spPr>
          <p:txBody>
            <a:bodyPr wrap="none" rtlCol="0">
              <a:spAutoFit/>
            </a:bodyPr>
            <a:p>
              <a:pPr algn="l"/>
              <a:r>
                <a:rPr lang="en-US" sz="2000">
                  <a:solidFill>
                    <a:schemeClr val="tx1"/>
                  </a:solidFill>
                  <a:latin typeface="微软雅黑" panose="020B0503020204020204" pitchFamily="34" charset="-122"/>
                  <a:ea typeface="微软雅黑" panose="020B0503020204020204" pitchFamily="34" charset="-122"/>
                </a:rPr>
                <a:t>30</a:t>
              </a:r>
              <a:r>
                <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49"/>
            <p:cNvSpPr txBox="1"/>
            <p:nvPr/>
          </p:nvSpPr>
          <p:spPr>
            <a:xfrm>
              <a:off x="7820" y="8540"/>
              <a:ext cx="921" cy="628"/>
            </a:xfrm>
            <a:prstGeom prst="rect">
              <a:avLst/>
            </a:prstGeom>
            <a:solidFill>
              <a:schemeClr val="bg1"/>
            </a:solidFill>
          </p:spPr>
          <p:txBody>
            <a:bodyPr wrap="none" rtlCol="0">
              <a:spAutoFit/>
            </a:bodyPr>
            <a:p>
              <a:pPr algn="l"/>
              <a:r>
                <a:rPr lang="en-US" sz="2000">
                  <a:solidFill>
                    <a:schemeClr val="tx1"/>
                  </a:solidFill>
                  <a:latin typeface="微软雅黑" panose="020B0503020204020204" pitchFamily="34" charset="-122"/>
                  <a:ea typeface="微软雅黑" panose="020B0503020204020204" pitchFamily="34" charset="-122"/>
                </a:rPr>
                <a:t>30</a:t>
              </a:r>
              <a:r>
                <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0" name="组合 29"/>
            <p:cNvGrpSpPr/>
            <p:nvPr/>
          </p:nvGrpSpPr>
          <p:grpSpPr>
            <a:xfrm>
              <a:off x="8451" y="8146"/>
              <a:ext cx="1816" cy="1624"/>
              <a:chOff x="8451" y="8146"/>
              <a:chExt cx="1816" cy="1624"/>
            </a:xfrm>
          </p:grpSpPr>
          <p:cxnSp>
            <p:nvCxnSpPr>
              <p:cNvPr id="28" name="直接连接符 27"/>
              <p:cNvCxnSpPr/>
              <p:nvPr/>
            </p:nvCxnSpPr>
            <p:spPr>
              <a:xfrm>
                <a:off x="8451" y="8929"/>
                <a:ext cx="1817" cy="0"/>
              </a:xfrm>
              <a:prstGeom prst="line">
                <a:avLst/>
              </a:prstGeom>
              <a:ln w="3492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9445" y="8146"/>
                <a:ext cx="0" cy="1625"/>
              </a:xfrm>
              <a:prstGeom prst="line">
                <a:avLst/>
              </a:prstGeom>
              <a:ln w="3492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grpSp>
      </p:grpSp>
      <p:sp>
        <p:nvSpPr>
          <p:cNvPr id="62" name="椭圆 61"/>
          <p:cNvSpPr/>
          <p:nvPr/>
        </p:nvSpPr>
        <p:spPr>
          <a:xfrm>
            <a:off x="9325610" y="2075180"/>
            <a:ext cx="756285" cy="755015"/>
          </a:xfrm>
          <a:prstGeom prst="ellipse">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800" b="1" strike="noStrike" noProof="1">
              <a:latin typeface="楷体" panose="02010609060101010101" charset="-122"/>
              <a:ea typeface="楷体" panose="02010609060101010101" charset="-122"/>
            </a:endParaRPr>
          </a:p>
        </p:txBody>
      </p:sp>
      <p:grpSp>
        <p:nvGrpSpPr>
          <p:cNvPr id="65" name="组合 64"/>
          <p:cNvGrpSpPr/>
          <p:nvPr/>
        </p:nvGrpSpPr>
        <p:grpSpPr>
          <a:xfrm>
            <a:off x="9301480" y="1158240"/>
            <a:ext cx="2313305" cy="633730"/>
            <a:chOff x="14648" y="1824"/>
            <a:chExt cx="3643" cy="998"/>
          </a:xfrm>
        </p:grpSpPr>
        <p:sp>
          <p:nvSpPr>
            <p:cNvPr id="64" name="圆角矩形 63"/>
            <p:cNvSpPr/>
            <p:nvPr/>
          </p:nvSpPr>
          <p:spPr>
            <a:xfrm>
              <a:off x="14811" y="1913"/>
              <a:ext cx="3361" cy="895"/>
            </a:xfrm>
            <a:prstGeom prst="roundRect">
              <a:avLst/>
            </a:prstGeom>
            <a:gradFill>
              <a:gsLst>
                <a:gs pos="0">
                  <a:schemeClr val="accent1">
                    <a:lumMod val="5000"/>
                    <a:lumOff val="95000"/>
                  </a:schemeClr>
                </a:gs>
                <a:gs pos="98000">
                  <a:schemeClr val="accent4">
                    <a:lumMod val="60000"/>
                    <a:lumOff val="40000"/>
                  </a:schemeClr>
                </a:gs>
              </a:gsLst>
              <a:lin ang="5400000" scaled="0"/>
            </a:gradFill>
            <a:ln>
              <a:noFill/>
            </a:ln>
            <a:effectLst>
              <a:glow rad="1397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3" name="圆角矩形标注 62"/>
            <p:cNvSpPr/>
            <p:nvPr/>
          </p:nvSpPr>
          <p:spPr>
            <a:xfrm>
              <a:off x="14648" y="1824"/>
              <a:ext cx="3643" cy="998"/>
            </a:xfrm>
            <a:prstGeom prst="wedgeRoundRectCallout">
              <a:avLst>
                <a:gd name="adj1" fmla="val -21031"/>
                <a:gd name="adj2" fmla="val 87927"/>
                <a:gd name="adj3" fmla="val 16667"/>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fontAlgn="base"/>
              <a:r>
                <a:rPr lang="zh-CN" altLang="en-US" sz="2400" strike="noStrike" noProof="1">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代表上为</a:t>
              </a:r>
              <a:r>
                <a:rPr lang="en-US" altLang="zh-CN" sz="2400" strike="noStrike" noProof="1">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strike="noStrike" noProof="1">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北</a:t>
              </a:r>
              <a:r>
                <a:rPr lang="en-US" altLang="zh-CN" sz="2400" strike="noStrike" noProof="1">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strike="noStrike" noProof="1">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00" name="组合 99"/>
          <p:cNvGrpSpPr/>
          <p:nvPr/>
        </p:nvGrpSpPr>
        <p:grpSpPr>
          <a:xfrm>
            <a:off x="3701415" y="761365"/>
            <a:ext cx="4181475" cy="1008380"/>
            <a:chOff x="5829" y="1199"/>
            <a:chExt cx="6585" cy="1588"/>
          </a:xfrm>
        </p:grpSpPr>
        <p:pic>
          <p:nvPicPr>
            <p:cNvPr id="2" name="图片 1" descr="图片1"/>
            <p:cNvPicPr>
              <a:picLocks noChangeAspect="1"/>
            </p:cNvPicPr>
            <p:nvPr/>
          </p:nvPicPr>
          <p:blipFill>
            <a:blip r:embed="rId2"/>
            <a:stretch>
              <a:fillRect/>
            </a:stretch>
          </p:blipFill>
          <p:spPr>
            <a:xfrm rot="2700000">
              <a:off x="5803" y="1225"/>
              <a:ext cx="1588" cy="1536"/>
            </a:xfrm>
            <a:prstGeom prst="rect">
              <a:avLst/>
            </a:prstGeom>
          </p:spPr>
        </p:pic>
        <p:grpSp>
          <p:nvGrpSpPr>
            <p:cNvPr id="3" name="组合 2"/>
            <p:cNvGrpSpPr/>
            <p:nvPr/>
          </p:nvGrpSpPr>
          <p:grpSpPr>
            <a:xfrm rot="0">
              <a:off x="7290" y="1622"/>
              <a:ext cx="5124" cy="1141"/>
              <a:chOff x="5488" y="1621"/>
              <a:chExt cx="12197" cy="3351"/>
            </a:xfrm>
          </p:grpSpPr>
          <p:grpSp>
            <p:nvGrpSpPr>
              <p:cNvPr id="6" name="组合 5"/>
              <p:cNvGrpSpPr/>
              <p:nvPr/>
            </p:nvGrpSpPr>
            <p:grpSpPr>
              <a:xfrm>
                <a:off x="5488" y="1621"/>
                <a:ext cx="12197" cy="3351"/>
                <a:chOff x="5488" y="1621"/>
                <a:chExt cx="12197" cy="3351"/>
              </a:xfrm>
            </p:grpSpPr>
            <p:sp>
              <p:nvSpPr>
                <p:cNvPr id="17" name="圆角矩形 1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圆角矩形 1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9" name="圆角矩形 18"/>
              <p:cNvSpPr/>
              <p:nvPr/>
            </p:nvSpPr>
            <p:spPr>
              <a:xfrm>
                <a:off x="5652" y="1932"/>
                <a:ext cx="11815" cy="2631"/>
              </a:xfrm>
              <a:prstGeom prst="roundRect">
                <a:avLst/>
              </a:prstGeom>
              <a:solidFill>
                <a:srgbClr val="2BA3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2" name="文本框 51"/>
            <p:cNvSpPr txBox="1"/>
            <p:nvPr/>
          </p:nvSpPr>
          <p:spPr>
            <a:xfrm>
              <a:off x="7620" y="1813"/>
              <a:ext cx="4128"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楷体" panose="02010609060101010101" charset="-122"/>
                  <a:sym typeface="+mn-ea"/>
                </a:rPr>
                <a:t>确定分段行程路线</a:t>
              </a:r>
              <a:endParaRPr lang="zh-CN" altLang="en-US" sz="2400" dirty="0">
                <a:solidFill>
                  <a:schemeClr val="tx1"/>
                </a:solidFill>
                <a:latin typeface="微软雅黑" panose="020B0503020204020204" pitchFamily="34" charset="-122"/>
                <a:ea typeface="微软雅黑" panose="020B0503020204020204" pitchFamily="34" charset="-122"/>
                <a:cs typeface="楷体" panose="02010609060101010101" charset="-122"/>
                <a:sym typeface="+mn-ea"/>
              </a:endParaRPr>
            </a:p>
          </p:txBody>
        </p:sp>
      </p:grpSp>
      <p:sp>
        <p:nvSpPr>
          <p:cNvPr id="78" name="椭圆 77"/>
          <p:cNvSpPr/>
          <p:nvPr/>
        </p:nvSpPr>
        <p:spPr>
          <a:xfrm>
            <a:off x="9509125" y="5311140"/>
            <a:ext cx="756285" cy="755015"/>
          </a:xfrm>
          <a:prstGeom prst="ellipse">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800" b="1" strike="noStrike" noProof="1">
              <a:latin typeface="楷体" panose="02010609060101010101" charset="-122"/>
              <a:ea typeface="楷体" panose="02010609060101010101" charset="-122"/>
            </a:endParaRPr>
          </a:p>
        </p:txBody>
      </p:sp>
      <p:sp>
        <p:nvSpPr>
          <p:cNvPr id="79" name="椭圆 78"/>
          <p:cNvSpPr/>
          <p:nvPr/>
        </p:nvSpPr>
        <p:spPr>
          <a:xfrm>
            <a:off x="5944870" y="5292090"/>
            <a:ext cx="756285" cy="755015"/>
          </a:xfrm>
          <a:prstGeom prst="ellipse">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800" b="1" strike="noStrike" noProof="1">
              <a:latin typeface="楷体" panose="02010609060101010101" charset="-122"/>
              <a:ea typeface="楷体" panose="02010609060101010101" charset="-122"/>
            </a:endParaRPr>
          </a:p>
        </p:txBody>
      </p:sp>
      <p:sp>
        <p:nvSpPr>
          <p:cNvPr id="80" name="椭圆 79"/>
          <p:cNvSpPr/>
          <p:nvPr/>
        </p:nvSpPr>
        <p:spPr>
          <a:xfrm>
            <a:off x="2582545" y="3348990"/>
            <a:ext cx="756285" cy="755015"/>
          </a:xfrm>
          <a:prstGeom prst="ellipse">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800" b="1" strike="noStrike" noProof="1">
              <a:latin typeface="楷体" panose="02010609060101010101" charset="-122"/>
              <a:ea typeface="楷体" panose="02010609060101010101" charset="-122"/>
            </a:endParaRPr>
          </a:p>
        </p:txBody>
      </p:sp>
      <p:sp>
        <p:nvSpPr>
          <p:cNvPr id="81" name="椭圆 80"/>
          <p:cNvSpPr/>
          <p:nvPr/>
        </p:nvSpPr>
        <p:spPr>
          <a:xfrm>
            <a:off x="1990725" y="2245995"/>
            <a:ext cx="756285" cy="755015"/>
          </a:xfrm>
          <a:prstGeom prst="ellipse">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800" b="1" strike="noStrike" noProof="1">
              <a:latin typeface="楷体" panose="02010609060101010101" charset="-122"/>
              <a:ea typeface="楷体" panose="02010609060101010101" charset="-122"/>
            </a:endParaRPr>
          </a:p>
        </p:txBody>
      </p:sp>
      <p:grpSp>
        <p:nvGrpSpPr>
          <p:cNvPr id="85" name="组合 84"/>
          <p:cNvGrpSpPr/>
          <p:nvPr/>
        </p:nvGrpSpPr>
        <p:grpSpPr>
          <a:xfrm>
            <a:off x="3891915" y="1953260"/>
            <a:ext cx="1983740" cy="721360"/>
            <a:chOff x="6310" y="3400"/>
            <a:chExt cx="3124" cy="1136"/>
          </a:xfrm>
        </p:grpSpPr>
        <p:sp>
          <p:nvSpPr>
            <p:cNvPr id="66" name="文本框 65"/>
            <p:cNvSpPr txBox="1"/>
            <p:nvPr/>
          </p:nvSpPr>
          <p:spPr>
            <a:xfrm>
              <a:off x="6411" y="3606"/>
              <a:ext cx="2688" cy="725"/>
            </a:xfrm>
            <a:prstGeom prst="rect">
              <a:avLst/>
            </a:prstGeom>
            <a:noFill/>
          </p:spPr>
          <p:txBody>
            <a:bodyPr wrap="none" rtlCol="0">
              <a:spAutoFit/>
            </a:bodyPr>
            <a:p>
              <a:pPr algn="l"/>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台风生成地</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4" name="右箭头 83"/>
            <p:cNvSpPr/>
            <p:nvPr/>
          </p:nvSpPr>
          <p:spPr>
            <a:xfrm>
              <a:off x="6310" y="3400"/>
              <a:ext cx="3125" cy="1137"/>
            </a:xfrm>
            <a:prstGeom prst="rightArrow">
              <a:avLst>
                <a:gd name="adj1" fmla="val 73011"/>
                <a:gd name="adj2" fmla="val 50000"/>
              </a:avLst>
            </a:prstGeom>
            <a:noFill/>
            <a:ln w="38100">
              <a:solidFill>
                <a:schemeClr val="accent4">
                  <a:lumMod val="75000"/>
                </a:schemeClr>
              </a:solidFill>
            </a:ln>
            <a:effectLst>
              <a:glow rad="101600">
                <a:schemeClr val="accent4">
                  <a:satMod val="175000"/>
                  <a:alpha val="40000"/>
                </a:schemeClr>
              </a:glow>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86" name="组合 85"/>
          <p:cNvGrpSpPr/>
          <p:nvPr/>
        </p:nvGrpSpPr>
        <p:grpSpPr>
          <a:xfrm>
            <a:off x="4294505" y="2950210"/>
            <a:ext cx="3165475" cy="721995"/>
            <a:chOff x="6310" y="3400"/>
            <a:chExt cx="4985" cy="1137"/>
          </a:xfrm>
        </p:grpSpPr>
        <p:sp>
          <p:nvSpPr>
            <p:cNvPr id="87" name="文本框 86"/>
            <p:cNvSpPr txBox="1"/>
            <p:nvPr/>
          </p:nvSpPr>
          <p:spPr>
            <a:xfrm>
              <a:off x="6411" y="3606"/>
              <a:ext cx="4608" cy="725"/>
            </a:xfrm>
            <a:prstGeom prst="rect">
              <a:avLst/>
            </a:prstGeom>
            <a:noFill/>
          </p:spPr>
          <p:txBody>
            <a:bodyPr wrap="none" rtlCol="0">
              <a:spAutoFit/>
            </a:bodyPr>
            <a:p>
              <a:pPr algn="l"/>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预告时台风中心位置</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8" name="右箭头 87"/>
            <p:cNvSpPr/>
            <p:nvPr/>
          </p:nvSpPr>
          <p:spPr>
            <a:xfrm>
              <a:off x="6310" y="3400"/>
              <a:ext cx="4985" cy="1137"/>
            </a:xfrm>
            <a:prstGeom prst="rightArrow">
              <a:avLst>
                <a:gd name="adj1" fmla="val 73011"/>
                <a:gd name="adj2" fmla="val 50000"/>
              </a:avLst>
            </a:prstGeom>
            <a:noFill/>
            <a:ln w="38100">
              <a:solidFill>
                <a:schemeClr val="accent4">
                  <a:lumMod val="75000"/>
                </a:schemeClr>
              </a:solidFill>
            </a:ln>
            <a:effectLst>
              <a:glow rad="101600">
                <a:schemeClr val="accent4">
                  <a:satMod val="175000"/>
                  <a:alpha val="40000"/>
                </a:schemeClr>
              </a:glow>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89" name="组合 88"/>
          <p:cNvGrpSpPr/>
          <p:nvPr/>
        </p:nvGrpSpPr>
        <p:grpSpPr>
          <a:xfrm>
            <a:off x="6269355" y="3956050"/>
            <a:ext cx="944245" cy="721995"/>
            <a:chOff x="6310" y="3400"/>
            <a:chExt cx="1487" cy="1137"/>
          </a:xfrm>
        </p:grpSpPr>
        <p:sp>
          <p:nvSpPr>
            <p:cNvPr id="90" name="文本框 89"/>
            <p:cNvSpPr txBox="1"/>
            <p:nvPr/>
          </p:nvSpPr>
          <p:spPr>
            <a:xfrm>
              <a:off x="6411" y="3606"/>
              <a:ext cx="1106"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A</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市</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91" name="右箭头 90"/>
            <p:cNvSpPr/>
            <p:nvPr/>
          </p:nvSpPr>
          <p:spPr>
            <a:xfrm>
              <a:off x="6310" y="3400"/>
              <a:ext cx="1487" cy="1137"/>
            </a:xfrm>
            <a:prstGeom prst="rightArrow">
              <a:avLst>
                <a:gd name="adj1" fmla="val 73011"/>
                <a:gd name="adj2" fmla="val 50000"/>
              </a:avLst>
            </a:prstGeom>
            <a:noFill/>
            <a:ln w="38100">
              <a:solidFill>
                <a:schemeClr val="accent4">
                  <a:lumMod val="75000"/>
                </a:schemeClr>
              </a:solidFill>
            </a:ln>
            <a:effectLst>
              <a:glow rad="101600">
                <a:schemeClr val="accent4">
                  <a:satMod val="175000"/>
                  <a:alpha val="40000"/>
                </a:schemeClr>
              </a:glow>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92" name="组合 91"/>
          <p:cNvGrpSpPr/>
          <p:nvPr/>
        </p:nvGrpSpPr>
        <p:grpSpPr>
          <a:xfrm>
            <a:off x="7612380" y="4267835"/>
            <a:ext cx="944245" cy="721995"/>
            <a:chOff x="6310" y="3400"/>
            <a:chExt cx="1487" cy="1137"/>
          </a:xfrm>
        </p:grpSpPr>
        <p:sp>
          <p:nvSpPr>
            <p:cNvPr id="93" name="文本框 92"/>
            <p:cNvSpPr txBox="1"/>
            <p:nvPr/>
          </p:nvSpPr>
          <p:spPr>
            <a:xfrm>
              <a:off x="6411" y="3606"/>
              <a:ext cx="1069"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B</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市</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94" name="右箭头 93"/>
            <p:cNvSpPr/>
            <p:nvPr/>
          </p:nvSpPr>
          <p:spPr>
            <a:xfrm>
              <a:off x="6310" y="3400"/>
              <a:ext cx="1487" cy="1137"/>
            </a:xfrm>
            <a:prstGeom prst="rightArrow">
              <a:avLst>
                <a:gd name="adj1" fmla="val 73011"/>
                <a:gd name="adj2" fmla="val 50000"/>
              </a:avLst>
            </a:prstGeom>
            <a:noFill/>
            <a:ln w="38100">
              <a:solidFill>
                <a:schemeClr val="accent4">
                  <a:lumMod val="75000"/>
                </a:schemeClr>
              </a:solidFill>
            </a:ln>
            <a:effectLst>
              <a:glow rad="101600">
                <a:schemeClr val="accent4">
                  <a:satMod val="175000"/>
                  <a:alpha val="40000"/>
                </a:schemeClr>
              </a:glow>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95" name="图片 94" descr="图片4"/>
          <p:cNvPicPr>
            <a:picLocks noChangeAspect="1"/>
          </p:cNvPicPr>
          <p:nvPr/>
        </p:nvPicPr>
        <p:blipFill>
          <a:blip r:embed="rId3"/>
          <a:stretch>
            <a:fillRect/>
          </a:stretch>
        </p:blipFill>
        <p:spPr>
          <a:xfrm rot="1980000" flipV="1">
            <a:off x="4545965" y="2677795"/>
            <a:ext cx="455930" cy="291465"/>
          </a:xfrm>
          <a:prstGeom prst="rect">
            <a:avLst/>
          </a:prstGeom>
        </p:spPr>
      </p:pic>
      <p:pic>
        <p:nvPicPr>
          <p:cNvPr id="98" name="图片 97" descr="图片4"/>
          <p:cNvPicPr>
            <a:picLocks noChangeAspect="1"/>
          </p:cNvPicPr>
          <p:nvPr/>
        </p:nvPicPr>
        <p:blipFill>
          <a:blip r:embed="rId3"/>
          <a:stretch>
            <a:fillRect/>
          </a:stretch>
        </p:blipFill>
        <p:spPr>
          <a:xfrm rot="1980000" flipV="1">
            <a:off x="6081395" y="3689350"/>
            <a:ext cx="455930" cy="291465"/>
          </a:xfrm>
          <a:prstGeom prst="rect">
            <a:avLst/>
          </a:prstGeom>
        </p:spPr>
      </p:pic>
      <p:pic>
        <p:nvPicPr>
          <p:cNvPr id="99" name="图片 98" descr="图片4"/>
          <p:cNvPicPr>
            <a:picLocks noChangeAspect="1"/>
          </p:cNvPicPr>
          <p:nvPr/>
        </p:nvPicPr>
        <p:blipFill>
          <a:blip r:embed="rId3"/>
          <a:stretch>
            <a:fillRect/>
          </a:stretch>
        </p:blipFill>
        <p:spPr>
          <a:xfrm rot="21420000" flipV="1">
            <a:off x="7078345" y="4537710"/>
            <a:ext cx="455930" cy="291465"/>
          </a:xfrm>
          <a:prstGeom prst="rect">
            <a:avLst/>
          </a:prstGeom>
        </p:spPr>
      </p:pic>
      <p:sp>
        <p:nvSpPr>
          <p:cNvPr id="101" name="文本框 100"/>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p:tgtEl>
                                          <p:spTgt spid="100"/>
                                        </p:tgtEl>
                                        <p:attrNameLst>
                                          <p:attrName>ppt_y</p:attrName>
                                        </p:attrNameLst>
                                      </p:cBhvr>
                                      <p:tavLst>
                                        <p:tav tm="0">
                                          <p:val>
                                            <p:strVal val="#ppt_y+#ppt_h*1.125000"/>
                                          </p:val>
                                        </p:tav>
                                        <p:tav tm="100000">
                                          <p:val>
                                            <p:strVal val="#ppt_y"/>
                                          </p:val>
                                        </p:tav>
                                      </p:tavLst>
                                    </p:anim>
                                    <p:animEffect transition="in" filter="wipe(up)">
                                      <p:cBhvr>
                                        <p:cTn id="8" dur="500"/>
                                        <p:tgtEl>
                                          <p:spTgt spid="100"/>
                                        </p:tgtEl>
                                      </p:cBhvr>
                                    </p:animEffect>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8"/>
                                        </p:tgtEl>
                                        <p:attrNameLst>
                                          <p:attrName>style.visibility</p:attrName>
                                        </p:attrNameLst>
                                      </p:cBhvr>
                                      <p:to>
                                        <p:strVal val="visible"/>
                                      </p:to>
                                    </p:set>
                                    <p:anim calcmode="lin" valueType="num">
                                      <p:cBhvr>
                                        <p:cTn id="13" dur="500" fill="hold"/>
                                        <p:tgtEl>
                                          <p:spTgt spid="78"/>
                                        </p:tgtEl>
                                        <p:attrNameLst>
                                          <p:attrName>ppt_w</p:attrName>
                                        </p:attrNameLst>
                                      </p:cBhvr>
                                      <p:tavLst>
                                        <p:tav tm="0">
                                          <p:val>
                                            <p:fltVal val="0"/>
                                          </p:val>
                                        </p:tav>
                                        <p:tav tm="100000">
                                          <p:val>
                                            <p:strVal val="#ppt_w"/>
                                          </p:val>
                                        </p:tav>
                                      </p:tavLst>
                                    </p:anim>
                                    <p:anim calcmode="lin" valueType="num">
                                      <p:cBhvr>
                                        <p:cTn id="14" dur="500" fill="hold"/>
                                        <p:tgtEl>
                                          <p:spTgt spid="78"/>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wipe(left)">
                                      <p:cBhvr>
                                        <p:cTn id="19" dur="500"/>
                                        <p:tgtEl>
                                          <p:spTgt spid="85"/>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nodeType="clickEffect">
                                  <p:stCondLst>
                                    <p:cond delay="0"/>
                                  </p:stCondLst>
                                  <p:childTnLst>
                                    <p:set>
                                      <p:cBhvr>
                                        <p:cTn id="23" dur="1" fill="hold">
                                          <p:stCondLst>
                                            <p:cond delay="0"/>
                                          </p:stCondLst>
                                        </p:cTn>
                                        <p:tgtEl>
                                          <p:spTgt spid="95"/>
                                        </p:tgtEl>
                                        <p:attrNameLst>
                                          <p:attrName>style.visibility</p:attrName>
                                        </p:attrNameLst>
                                      </p:cBhvr>
                                      <p:to>
                                        <p:strVal val="visible"/>
                                      </p:to>
                                    </p:set>
                                    <p:animEffect transition="in" filter="wipe(up)">
                                      <p:cBhvr>
                                        <p:cTn id="24" dur="500"/>
                                        <p:tgtEl>
                                          <p:spTgt spid="95"/>
                                        </p:tgtEl>
                                      </p:cBhvr>
                                    </p:animEffect>
                                  </p:childTnLst>
                                </p:cTn>
                              </p:par>
                            </p:childTnLst>
                          </p:cTn>
                        </p:par>
                      </p:childTnLst>
                    </p:cTn>
                  </p:par>
                  <p:par>
                    <p:cTn id="25" fill="hold">
                      <p:stCondLst>
                        <p:cond delay="indefinite"/>
                      </p:stCondLst>
                      <p:childTnLst>
                        <p:par>
                          <p:cTn id="26" fill="hold">
                            <p:stCondLst>
                              <p:cond delay="0"/>
                            </p:stCondLst>
                            <p:childTnLst>
                              <p:par>
                                <p:cTn id="27" presetID="23" presetClass="entr" presetSubtype="16" fill="hold" grpId="0" nodeType="clickEffect">
                                  <p:stCondLst>
                                    <p:cond delay="0"/>
                                  </p:stCondLst>
                                  <p:childTnLst>
                                    <p:set>
                                      <p:cBhvr>
                                        <p:cTn id="28" dur="1" fill="hold">
                                          <p:stCondLst>
                                            <p:cond delay="0"/>
                                          </p:stCondLst>
                                        </p:cTn>
                                        <p:tgtEl>
                                          <p:spTgt spid="79"/>
                                        </p:tgtEl>
                                        <p:attrNameLst>
                                          <p:attrName>style.visibility</p:attrName>
                                        </p:attrNameLst>
                                      </p:cBhvr>
                                      <p:to>
                                        <p:strVal val="visible"/>
                                      </p:to>
                                    </p:set>
                                    <p:anim calcmode="lin" valueType="num">
                                      <p:cBhvr>
                                        <p:cTn id="29" dur="500" fill="hold"/>
                                        <p:tgtEl>
                                          <p:spTgt spid="79"/>
                                        </p:tgtEl>
                                        <p:attrNameLst>
                                          <p:attrName>ppt_w</p:attrName>
                                        </p:attrNameLst>
                                      </p:cBhvr>
                                      <p:tavLst>
                                        <p:tav tm="0">
                                          <p:val>
                                            <p:fltVal val="0"/>
                                          </p:val>
                                        </p:tav>
                                        <p:tav tm="100000">
                                          <p:val>
                                            <p:strVal val="#ppt_w"/>
                                          </p:val>
                                        </p:tav>
                                      </p:tavLst>
                                    </p:anim>
                                    <p:anim calcmode="lin" valueType="num">
                                      <p:cBhvr>
                                        <p:cTn id="30" dur="500" fill="hold"/>
                                        <p:tgtEl>
                                          <p:spTgt spid="79"/>
                                        </p:tgtEl>
                                        <p:attrNameLst>
                                          <p:attrName>ppt_h</p:attrName>
                                        </p:attrNameLst>
                                      </p:cBhvr>
                                      <p:tavLst>
                                        <p:tav tm="0">
                                          <p:val>
                                            <p:fltVal val="0"/>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86"/>
                                        </p:tgtEl>
                                        <p:attrNameLst>
                                          <p:attrName>style.visibility</p:attrName>
                                        </p:attrNameLst>
                                      </p:cBhvr>
                                      <p:to>
                                        <p:strVal val="visible"/>
                                      </p:to>
                                    </p:set>
                                    <p:animEffect transition="in" filter="wipe(left)">
                                      <p:cBhvr>
                                        <p:cTn id="35" dur="500"/>
                                        <p:tgtEl>
                                          <p:spTgt spid="8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98"/>
                                        </p:tgtEl>
                                        <p:attrNameLst>
                                          <p:attrName>style.visibility</p:attrName>
                                        </p:attrNameLst>
                                      </p:cBhvr>
                                      <p:to>
                                        <p:strVal val="visible"/>
                                      </p:to>
                                    </p:set>
                                    <p:animEffect transition="in" filter="wipe(up)">
                                      <p:cBhvr>
                                        <p:cTn id="40" dur="500"/>
                                        <p:tgtEl>
                                          <p:spTgt spid="98"/>
                                        </p:tgtEl>
                                      </p:cBhvr>
                                    </p:animEffect>
                                  </p:childTnLst>
                                </p:cTn>
                              </p:par>
                            </p:childTnLst>
                          </p:cTn>
                        </p:par>
                      </p:childTnLst>
                    </p:cTn>
                  </p:par>
                  <p:par>
                    <p:cTn id="41" fill="hold">
                      <p:stCondLst>
                        <p:cond delay="indefinite"/>
                      </p:stCondLst>
                      <p:childTnLst>
                        <p:par>
                          <p:cTn id="42" fill="hold">
                            <p:stCondLst>
                              <p:cond delay="0"/>
                            </p:stCondLst>
                            <p:childTnLst>
                              <p:par>
                                <p:cTn id="43" presetID="23" presetClass="entr" presetSubtype="16" fill="hold" grpId="0" nodeType="clickEffect">
                                  <p:stCondLst>
                                    <p:cond delay="0"/>
                                  </p:stCondLst>
                                  <p:childTnLst>
                                    <p:set>
                                      <p:cBhvr>
                                        <p:cTn id="44" dur="1" fill="hold">
                                          <p:stCondLst>
                                            <p:cond delay="0"/>
                                          </p:stCondLst>
                                        </p:cTn>
                                        <p:tgtEl>
                                          <p:spTgt spid="80"/>
                                        </p:tgtEl>
                                        <p:attrNameLst>
                                          <p:attrName>style.visibility</p:attrName>
                                        </p:attrNameLst>
                                      </p:cBhvr>
                                      <p:to>
                                        <p:strVal val="visible"/>
                                      </p:to>
                                    </p:set>
                                    <p:anim calcmode="lin" valueType="num">
                                      <p:cBhvr>
                                        <p:cTn id="45" dur="500" fill="hold"/>
                                        <p:tgtEl>
                                          <p:spTgt spid="80"/>
                                        </p:tgtEl>
                                        <p:attrNameLst>
                                          <p:attrName>ppt_w</p:attrName>
                                        </p:attrNameLst>
                                      </p:cBhvr>
                                      <p:tavLst>
                                        <p:tav tm="0">
                                          <p:val>
                                            <p:fltVal val="0"/>
                                          </p:val>
                                        </p:tav>
                                        <p:tav tm="100000">
                                          <p:val>
                                            <p:strVal val="#ppt_w"/>
                                          </p:val>
                                        </p:tav>
                                      </p:tavLst>
                                    </p:anim>
                                    <p:anim calcmode="lin" valueType="num">
                                      <p:cBhvr>
                                        <p:cTn id="46" dur="500" fill="hold"/>
                                        <p:tgtEl>
                                          <p:spTgt spid="80"/>
                                        </p:tgtEl>
                                        <p:attrNameLst>
                                          <p:attrName>ppt_h</p:attrName>
                                        </p:attrNameLst>
                                      </p:cBhvr>
                                      <p:tavLst>
                                        <p:tav tm="0">
                                          <p:val>
                                            <p:fltVal val="0"/>
                                          </p:val>
                                        </p:tav>
                                        <p:tav tm="100000">
                                          <p:val>
                                            <p:strVal val="#ppt_h"/>
                                          </p:val>
                                        </p:tav>
                                      </p:tavLst>
                                    </p:anim>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89"/>
                                        </p:tgtEl>
                                        <p:attrNameLst>
                                          <p:attrName>style.visibility</p:attrName>
                                        </p:attrNameLst>
                                      </p:cBhvr>
                                      <p:to>
                                        <p:strVal val="visible"/>
                                      </p:to>
                                    </p:set>
                                    <p:animEffect transition="in" filter="wipe(left)">
                                      <p:cBhvr>
                                        <p:cTn id="51" dur="500"/>
                                        <p:tgtEl>
                                          <p:spTgt spid="89"/>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99"/>
                                        </p:tgtEl>
                                        <p:attrNameLst>
                                          <p:attrName>style.visibility</p:attrName>
                                        </p:attrNameLst>
                                      </p:cBhvr>
                                      <p:to>
                                        <p:strVal val="visible"/>
                                      </p:to>
                                    </p:set>
                                    <p:animEffect transition="in" filter="wipe(left)">
                                      <p:cBhvr>
                                        <p:cTn id="56" dur="500"/>
                                        <p:tgtEl>
                                          <p:spTgt spid="99"/>
                                        </p:tgtEl>
                                      </p:cBhvr>
                                    </p:animEffect>
                                  </p:childTnLst>
                                </p:cTn>
                              </p:par>
                            </p:childTnLst>
                          </p:cTn>
                        </p:par>
                      </p:childTnLst>
                    </p:cTn>
                  </p:par>
                  <p:par>
                    <p:cTn id="57" fill="hold">
                      <p:stCondLst>
                        <p:cond delay="indefinite"/>
                      </p:stCondLst>
                      <p:childTnLst>
                        <p:par>
                          <p:cTn id="58" fill="hold">
                            <p:stCondLst>
                              <p:cond delay="0"/>
                            </p:stCondLst>
                            <p:childTnLst>
                              <p:par>
                                <p:cTn id="59" presetID="23" presetClass="entr" presetSubtype="16" fill="hold" grpId="0" nodeType="clickEffect">
                                  <p:stCondLst>
                                    <p:cond delay="0"/>
                                  </p:stCondLst>
                                  <p:childTnLst>
                                    <p:set>
                                      <p:cBhvr>
                                        <p:cTn id="60" dur="1" fill="hold">
                                          <p:stCondLst>
                                            <p:cond delay="0"/>
                                          </p:stCondLst>
                                        </p:cTn>
                                        <p:tgtEl>
                                          <p:spTgt spid="81"/>
                                        </p:tgtEl>
                                        <p:attrNameLst>
                                          <p:attrName>style.visibility</p:attrName>
                                        </p:attrNameLst>
                                      </p:cBhvr>
                                      <p:to>
                                        <p:strVal val="visible"/>
                                      </p:to>
                                    </p:set>
                                    <p:anim calcmode="lin" valueType="num">
                                      <p:cBhvr>
                                        <p:cTn id="61" dur="500" fill="hold"/>
                                        <p:tgtEl>
                                          <p:spTgt spid="81"/>
                                        </p:tgtEl>
                                        <p:attrNameLst>
                                          <p:attrName>ppt_w</p:attrName>
                                        </p:attrNameLst>
                                      </p:cBhvr>
                                      <p:tavLst>
                                        <p:tav tm="0">
                                          <p:val>
                                            <p:fltVal val="0"/>
                                          </p:val>
                                        </p:tav>
                                        <p:tav tm="100000">
                                          <p:val>
                                            <p:strVal val="#ppt_w"/>
                                          </p:val>
                                        </p:tav>
                                      </p:tavLst>
                                    </p:anim>
                                    <p:anim calcmode="lin" valueType="num">
                                      <p:cBhvr>
                                        <p:cTn id="62" dur="500" fill="hold"/>
                                        <p:tgtEl>
                                          <p:spTgt spid="81"/>
                                        </p:tgtEl>
                                        <p:attrNameLst>
                                          <p:attrName>ppt_h</p:attrName>
                                        </p:attrNameLst>
                                      </p:cBhvr>
                                      <p:tavLst>
                                        <p:tav tm="0">
                                          <p:val>
                                            <p:fltVal val="0"/>
                                          </p:val>
                                        </p:tav>
                                        <p:tav tm="100000">
                                          <p:val>
                                            <p:strVal val="#ppt_h"/>
                                          </p:val>
                                        </p:tav>
                                      </p:tavLst>
                                    </p:anim>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92"/>
                                        </p:tgtEl>
                                        <p:attrNameLst>
                                          <p:attrName>style.visibility</p:attrName>
                                        </p:attrNameLst>
                                      </p:cBhvr>
                                      <p:to>
                                        <p:strVal val="visible"/>
                                      </p:to>
                                    </p:set>
                                    <p:animEffect transition="in" filter="wipe(left)">
                                      <p:cBhvr>
                                        <p:cTn id="67"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9" grpId="0" animBg="1"/>
      <p:bldP spid="80" grpId="0" animBg="1"/>
      <p:bldP spid="8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51" name="组合 50"/>
          <p:cNvGrpSpPr/>
          <p:nvPr/>
        </p:nvGrpSpPr>
        <p:grpSpPr>
          <a:xfrm>
            <a:off x="1146175" y="2082165"/>
            <a:ext cx="9570720" cy="4121785"/>
            <a:chOff x="1292" y="3279"/>
            <a:chExt cx="15072" cy="6491"/>
          </a:xfrm>
        </p:grpSpPr>
        <p:cxnSp>
          <p:nvCxnSpPr>
            <p:cNvPr id="4" name="直接连接符 3"/>
            <p:cNvCxnSpPr/>
            <p:nvPr/>
          </p:nvCxnSpPr>
          <p:spPr>
            <a:xfrm>
              <a:off x="9445" y="8930"/>
              <a:ext cx="5546"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flipV="1">
              <a:off x="4129" y="5851"/>
              <a:ext cx="5335" cy="309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134" y="4111"/>
              <a:ext cx="1033" cy="175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9866" y="8700"/>
              <a:ext cx="0" cy="24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0883" y="8680"/>
              <a:ext cx="0" cy="24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1900" y="8680"/>
              <a:ext cx="0" cy="24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2917" y="8680"/>
              <a:ext cx="0" cy="24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3934" y="8680"/>
              <a:ext cx="0" cy="24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11392" y="7984"/>
              <a:ext cx="1842" cy="725"/>
            </a:xfrm>
            <a:prstGeom prst="rect">
              <a:avLst/>
            </a:prstGeom>
            <a:solidFill>
              <a:schemeClr val="bg1"/>
            </a:solidFill>
          </p:spPr>
          <p:txBody>
            <a:bodyPr wrap="none" rtlCol="0">
              <a:spAutoFit/>
            </a:bodyPr>
            <a:p>
              <a:r>
                <a:rPr lang="en-US" altLang="zh-CN" sz="2400">
                  <a:latin typeface="微软雅黑" panose="020B0503020204020204" pitchFamily="34" charset="-122"/>
                  <a:ea typeface="微软雅黑" panose="020B0503020204020204" pitchFamily="34" charset="-122"/>
                </a:rPr>
                <a:t>540km</a:t>
              </a:r>
              <a:endParaRPr lang="en-US" altLang="zh-CN" sz="2400">
                <a:latin typeface="微软雅黑" panose="020B0503020204020204" pitchFamily="34" charset="-122"/>
                <a:ea typeface="微软雅黑" panose="020B0503020204020204" pitchFamily="34" charset="-122"/>
              </a:endParaRPr>
            </a:p>
          </p:txBody>
        </p:sp>
        <p:sp>
          <p:nvSpPr>
            <p:cNvPr id="14" name="文本框 13"/>
            <p:cNvSpPr txBox="1"/>
            <p:nvPr/>
          </p:nvSpPr>
          <p:spPr>
            <a:xfrm>
              <a:off x="13676" y="7995"/>
              <a:ext cx="2688" cy="725"/>
            </a:xfrm>
            <a:prstGeom prst="rect">
              <a:avLst/>
            </a:prstGeom>
            <a:solidFill>
              <a:schemeClr val="bg1"/>
            </a:solidFill>
          </p:spPr>
          <p:txBody>
            <a:bodyPr wrap="none" rtlCol="0">
              <a:spAutoFit/>
            </a:bodyPr>
            <a:p>
              <a:r>
                <a:rPr lang="zh-CN" altLang="en-US" sz="2400">
                  <a:latin typeface="微软雅黑" panose="020B0503020204020204" pitchFamily="34" charset="-122"/>
                  <a:ea typeface="微软雅黑" panose="020B0503020204020204" pitchFamily="34" charset="-122"/>
                </a:rPr>
                <a:t>台风生成地</a:t>
              </a:r>
              <a:endParaRPr lang="zh-CN" altLang="en-US" sz="2400">
                <a:latin typeface="微软雅黑" panose="020B0503020204020204" pitchFamily="34" charset="-122"/>
                <a:ea typeface="微软雅黑" panose="020B0503020204020204" pitchFamily="34" charset="-122"/>
              </a:endParaRPr>
            </a:p>
          </p:txBody>
        </p:sp>
        <p:cxnSp>
          <p:nvCxnSpPr>
            <p:cNvPr id="15" name="直接箭头连接符 14"/>
            <p:cNvCxnSpPr/>
            <p:nvPr/>
          </p:nvCxnSpPr>
          <p:spPr>
            <a:xfrm flipV="1">
              <a:off x="14781" y="4113"/>
              <a:ext cx="0" cy="745"/>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14375" y="3348"/>
              <a:ext cx="768" cy="725"/>
            </a:xfrm>
            <a:prstGeom prst="rect">
              <a:avLst/>
            </a:prstGeom>
            <a:solidFill>
              <a:schemeClr val="bg1"/>
            </a:solidFill>
          </p:spPr>
          <p:txBody>
            <a:bodyPr wrap="none" rtlCol="0">
              <a:spAutoFit/>
            </a:bodyPr>
            <a:p>
              <a:r>
                <a:rPr lang="zh-CN" altLang="en-US" sz="2400">
                  <a:latin typeface="微软雅黑" panose="020B0503020204020204" pitchFamily="34" charset="-122"/>
                  <a:ea typeface="微软雅黑" panose="020B0503020204020204" pitchFamily="34" charset="-122"/>
                </a:rPr>
                <a:t>北</a:t>
              </a:r>
              <a:endParaRPr lang="zh-CN" altLang="en-US" sz="2400">
                <a:latin typeface="微软雅黑" panose="020B0503020204020204" pitchFamily="34" charset="-122"/>
                <a:ea typeface="微软雅黑" panose="020B0503020204020204" pitchFamily="34" charset="-122"/>
              </a:endParaRPr>
            </a:p>
          </p:txBody>
        </p:sp>
        <p:grpSp>
          <p:nvGrpSpPr>
            <p:cNvPr id="22" name="组合 21"/>
            <p:cNvGrpSpPr/>
            <p:nvPr/>
          </p:nvGrpSpPr>
          <p:grpSpPr>
            <a:xfrm rot="1800000">
              <a:off x="7695" y="7949"/>
              <a:ext cx="1017" cy="268"/>
              <a:chOff x="10066" y="8880"/>
              <a:chExt cx="1017" cy="268"/>
            </a:xfrm>
          </p:grpSpPr>
          <p:cxnSp>
            <p:nvCxnSpPr>
              <p:cNvPr id="20" name="直接连接符 19"/>
              <p:cNvCxnSpPr/>
              <p:nvPr/>
            </p:nvCxnSpPr>
            <p:spPr>
              <a:xfrm>
                <a:off x="10066" y="8900"/>
                <a:ext cx="0" cy="24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1083" y="8880"/>
                <a:ext cx="0" cy="24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800000">
              <a:off x="5938" y="6909"/>
              <a:ext cx="1017" cy="268"/>
              <a:chOff x="10066" y="8880"/>
              <a:chExt cx="1017" cy="268"/>
            </a:xfrm>
          </p:grpSpPr>
          <p:cxnSp>
            <p:nvCxnSpPr>
              <p:cNvPr id="24" name="直接连接符 23"/>
              <p:cNvCxnSpPr/>
              <p:nvPr/>
            </p:nvCxnSpPr>
            <p:spPr>
              <a:xfrm>
                <a:off x="10066" y="8900"/>
                <a:ext cx="0" cy="24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11083" y="8880"/>
                <a:ext cx="0" cy="24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6" name="直接连接符 25"/>
            <p:cNvCxnSpPr/>
            <p:nvPr/>
          </p:nvCxnSpPr>
          <p:spPr>
            <a:xfrm flipH="1">
              <a:off x="5047" y="6195"/>
              <a:ext cx="95" cy="17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4933" y="7437"/>
              <a:ext cx="1842" cy="725"/>
            </a:xfrm>
            <a:prstGeom prst="rect">
              <a:avLst/>
            </a:prstGeom>
            <a:solidFill>
              <a:schemeClr val="bg1"/>
            </a:solidFill>
          </p:spPr>
          <p:txBody>
            <a:bodyPr wrap="none" rtlCol="0">
              <a:spAutoFit/>
            </a:bodyPr>
            <a:p>
              <a:r>
                <a:rPr lang="en-US" altLang="zh-CN" sz="2400">
                  <a:latin typeface="微软雅黑" panose="020B0503020204020204" pitchFamily="34" charset="-122"/>
                  <a:ea typeface="微软雅黑" panose="020B0503020204020204" pitchFamily="34" charset="-122"/>
                </a:rPr>
                <a:t>600km</a:t>
              </a:r>
              <a:endParaRPr lang="en-US" altLang="zh-CN" sz="2400">
                <a:latin typeface="微软雅黑" panose="020B0503020204020204" pitchFamily="34" charset="-122"/>
                <a:ea typeface="微软雅黑" panose="020B0503020204020204" pitchFamily="34" charset="-122"/>
              </a:endParaRPr>
            </a:p>
          </p:txBody>
        </p:sp>
        <p:sp>
          <p:nvSpPr>
            <p:cNvPr id="37" name="文本框 36"/>
            <p:cNvSpPr txBox="1"/>
            <p:nvPr/>
          </p:nvSpPr>
          <p:spPr>
            <a:xfrm>
              <a:off x="1292" y="3279"/>
              <a:ext cx="1842" cy="725"/>
            </a:xfrm>
            <a:prstGeom prst="rect">
              <a:avLst/>
            </a:prstGeom>
            <a:solidFill>
              <a:schemeClr val="bg1"/>
            </a:solidFill>
          </p:spPr>
          <p:txBody>
            <a:bodyPr wrap="none" rtlCol="0">
              <a:spAutoFit/>
            </a:bodyPr>
            <a:p>
              <a:r>
                <a:rPr lang="en-US" altLang="zh-CN" sz="2400">
                  <a:latin typeface="微软雅黑" panose="020B0503020204020204" pitchFamily="34" charset="-122"/>
                  <a:ea typeface="微软雅黑" panose="020B0503020204020204" pitchFamily="34" charset="-122"/>
                </a:rPr>
                <a:t>100km</a:t>
              </a:r>
              <a:endParaRPr lang="en-US" altLang="zh-CN" sz="2400">
                <a:latin typeface="微软雅黑" panose="020B0503020204020204" pitchFamily="34" charset="-122"/>
                <a:ea typeface="微软雅黑" panose="020B0503020204020204" pitchFamily="34" charset="-122"/>
              </a:endParaRPr>
            </a:p>
          </p:txBody>
        </p:sp>
        <p:sp>
          <p:nvSpPr>
            <p:cNvPr id="38" name="文本框 37"/>
            <p:cNvSpPr txBox="1"/>
            <p:nvPr/>
          </p:nvSpPr>
          <p:spPr>
            <a:xfrm>
              <a:off x="1975" y="4864"/>
              <a:ext cx="1586" cy="628"/>
            </a:xfrm>
            <a:prstGeom prst="rect">
              <a:avLst/>
            </a:prstGeom>
            <a:solidFill>
              <a:schemeClr val="bg1"/>
            </a:solidFill>
          </p:spPr>
          <p:txBody>
            <a:bodyPr wrap="none" rtlCol="0">
              <a:spAutoFit/>
            </a:bodyPr>
            <a:p>
              <a:r>
                <a:rPr lang="en-US" altLang="zh-CN" sz="2000">
                  <a:latin typeface="微软雅黑" panose="020B0503020204020204" pitchFamily="34" charset="-122"/>
                  <a:ea typeface="微软雅黑" panose="020B0503020204020204" pitchFamily="34" charset="-122"/>
                </a:rPr>
                <a:t>200km</a:t>
              </a:r>
              <a:endParaRPr lang="en-US" altLang="zh-CN" sz="2000">
                <a:latin typeface="微软雅黑" panose="020B0503020204020204" pitchFamily="34" charset="-122"/>
                <a:ea typeface="微软雅黑" panose="020B0503020204020204" pitchFamily="34" charset="-122"/>
              </a:endParaRPr>
            </a:p>
          </p:txBody>
        </p:sp>
        <p:cxnSp>
          <p:nvCxnSpPr>
            <p:cNvPr id="39" name="直接箭头连接符 38"/>
            <p:cNvCxnSpPr/>
            <p:nvPr/>
          </p:nvCxnSpPr>
          <p:spPr>
            <a:xfrm flipH="1">
              <a:off x="2025" y="4111"/>
              <a:ext cx="1129"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2170" y="3319"/>
              <a:ext cx="1816" cy="1624"/>
              <a:chOff x="8451" y="8146"/>
              <a:chExt cx="1816" cy="1624"/>
            </a:xfrm>
          </p:grpSpPr>
          <p:cxnSp>
            <p:nvCxnSpPr>
              <p:cNvPr id="35" name="直接连接符 34"/>
              <p:cNvCxnSpPr/>
              <p:nvPr/>
            </p:nvCxnSpPr>
            <p:spPr>
              <a:xfrm>
                <a:off x="8451" y="8929"/>
                <a:ext cx="1817" cy="0"/>
              </a:xfrm>
              <a:prstGeom prst="line">
                <a:avLst/>
              </a:prstGeom>
              <a:ln w="3492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9445" y="8146"/>
                <a:ext cx="0" cy="1625"/>
              </a:xfrm>
              <a:prstGeom prst="line">
                <a:avLst/>
              </a:prstGeom>
              <a:ln w="3492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grpSp>
        <p:sp>
          <p:nvSpPr>
            <p:cNvPr id="40" name="椭圆 39"/>
            <p:cNvSpPr/>
            <p:nvPr/>
          </p:nvSpPr>
          <p:spPr>
            <a:xfrm>
              <a:off x="14972" y="8845"/>
              <a:ext cx="170" cy="17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椭圆 40"/>
            <p:cNvSpPr/>
            <p:nvPr/>
          </p:nvSpPr>
          <p:spPr>
            <a:xfrm>
              <a:off x="9360" y="8844"/>
              <a:ext cx="170" cy="17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椭圆 41"/>
            <p:cNvSpPr/>
            <p:nvPr/>
          </p:nvSpPr>
          <p:spPr>
            <a:xfrm>
              <a:off x="4064" y="5813"/>
              <a:ext cx="170" cy="17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3" name="椭圆 42"/>
            <p:cNvSpPr/>
            <p:nvPr/>
          </p:nvSpPr>
          <p:spPr>
            <a:xfrm>
              <a:off x="3098" y="4043"/>
              <a:ext cx="170" cy="17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椭圆 43"/>
            <p:cNvSpPr/>
            <p:nvPr/>
          </p:nvSpPr>
          <p:spPr>
            <a:xfrm>
              <a:off x="1975" y="4004"/>
              <a:ext cx="170" cy="17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5" name="文本框 44"/>
            <p:cNvSpPr txBox="1"/>
            <p:nvPr/>
          </p:nvSpPr>
          <p:spPr>
            <a:xfrm>
              <a:off x="3232" y="3400"/>
              <a:ext cx="939" cy="628"/>
            </a:xfrm>
            <a:prstGeom prst="rect">
              <a:avLst/>
            </a:prstGeom>
            <a:solidFill>
              <a:schemeClr val="bg1"/>
            </a:solidFill>
          </p:spPr>
          <p:txBody>
            <a:bodyPr wrap="none" rtlCol="0">
              <a:spAutoFit/>
            </a:bodyPr>
            <a:p>
              <a:r>
                <a:rPr lang="en-US" altLang="zh-CN" sz="2000">
                  <a:latin typeface="微软雅黑" panose="020B0503020204020204" pitchFamily="34" charset="-122"/>
                  <a:ea typeface="微软雅黑" panose="020B0503020204020204" pitchFamily="34" charset="-122"/>
                </a:rPr>
                <a:t>B</a:t>
              </a:r>
              <a:r>
                <a:rPr lang="zh-CN" altLang="en-US" sz="2000">
                  <a:latin typeface="微软雅黑" panose="020B0503020204020204" pitchFamily="34" charset="-122"/>
                  <a:ea typeface="微软雅黑" panose="020B0503020204020204" pitchFamily="34" charset="-122"/>
                </a:rPr>
                <a:t>市</a:t>
              </a:r>
              <a:endParaRPr lang="zh-CN" altLang="en-US" sz="2000">
                <a:latin typeface="微软雅黑" panose="020B0503020204020204" pitchFamily="34" charset="-122"/>
                <a:ea typeface="微软雅黑" panose="020B0503020204020204" pitchFamily="34" charset="-122"/>
              </a:endParaRPr>
            </a:p>
          </p:txBody>
        </p:sp>
        <p:sp>
          <p:nvSpPr>
            <p:cNvPr id="46" name="文本框 45"/>
            <p:cNvSpPr txBox="1"/>
            <p:nvPr/>
          </p:nvSpPr>
          <p:spPr>
            <a:xfrm>
              <a:off x="2788" y="5378"/>
              <a:ext cx="969" cy="628"/>
            </a:xfrm>
            <a:prstGeom prst="rect">
              <a:avLst/>
            </a:prstGeom>
            <a:solidFill>
              <a:schemeClr val="bg1"/>
            </a:solidFill>
          </p:spPr>
          <p:txBody>
            <a:bodyPr wrap="none" rtlCol="0">
              <a:spAutoFit/>
            </a:bodyPr>
            <a:p>
              <a:r>
                <a:rPr lang="en-US" altLang="zh-CN" sz="2000">
                  <a:latin typeface="微软雅黑" panose="020B0503020204020204" pitchFamily="34" charset="-122"/>
                  <a:ea typeface="微软雅黑" panose="020B0503020204020204" pitchFamily="34" charset="-122"/>
                </a:rPr>
                <a:t>A</a:t>
              </a:r>
              <a:r>
                <a:rPr lang="zh-CN" altLang="en-US" sz="2000">
                  <a:latin typeface="微软雅黑" panose="020B0503020204020204" pitchFamily="34" charset="-122"/>
                  <a:ea typeface="微软雅黑" panose="020B0503020204020204" pitchFamily="34" charset="-122"/>
                </a:rPr>
                <a:t>市</a:t>
              </a:r>
              <a:endParaRPr lang="zh-CN" altLang="en-US" sz="2000">
                <a:latin typeface="微软雅黑" panose="020B0503020204020204" pitchFamily="34" charset="-122"/>
                <a:ea typeface="微软雅黑" panose="020B0503020204020204" pitchFamily="34" charset="-122"/>
              </a:endParaRPr>
            </a:p>
          </p:txBody>
        </p:sp>
        <p:grpSp>
          <p:nvGrpSpPr>
            <p:cNvPr id="31" name="组合 30"/>
            <p:cNvGrpSpPr/>
            <p:nvPr/>
          </p:nvGrpSpPr>
          <p:grpSpPr>
            <a:xfrm>
              <a:off x="3155" y="5086"/>
              <a:ext cx="1816" cy="1624"/>
              <a:chOff x="8451" y="8146"/>
              <a:chExt cx="1816" cy="1624"/>
            </a:xfrm>
          </p:grpSpPr>
          <p:cxnSp>
            <p:nvCxnSpPr>
              <p:cNvPr id="32" name="直接连接符 31"/>
              <p:cNvCxnSpPr/>
              <p:nvPr/>
            </p:nvCxnSpPr>
            <p:spPr>
              <a:xfrm>
                <a:off x="8451" y="8929"/>
                <a:ext cx="1817" cy="0"/>
              </a:xfrm>
              <a:prstGeom prst="line">
                <a:avLst/>
              </a:prstGeom>
              <a:ln w="3492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9445" y="8146"/>
                <a:ext cx="0" cy="1625"/>
              </a:xfrm>
              <a:prstGeom prst="line">
                <a:avLst/>
              </a:prstGeom>
              <a:ln w="3492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grpSp>
        <p:sp>
          <p:nvSpPr>
            <p:cNvPr id="47" name="弧形 46"/>
            <p:cNvSpPr/>
            <p:nvPr/>
          </p:nvSpPr>
          <p:spPr>
            <a:xfrm rot="13620000">
              <a:off x="8989" y="8624"/>
              <a:ext cx="364" cy="344"/>
            </a:xfrm>
            <a:prstGeom prst="arc">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48" name="弧形 47"/>
            <p:cNvSpPr/>
            <p:nvPr/>
          </p:nvSpPr>
          <p:spPr>
            <a:xfrm rot="18960000">
              <a:off x="3881" y="5447"/>
              <a:ext cx="364" cy="344"/>
            </a:xfrm>
            <a:prstGeom prst="arc">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49" name="文本框 48"/>
            <p:cNvSpPr txBox="1"/>
            <p:nvPr/>
          </p:nvSpPr>
          <p:spPr>
            <a:xfrm>
              <a:off x="3756" y="4421"/>
              <a:ext cx="921" cy="628"/>
            </a:xfrm>
            <a:prstGeom prst="rect">
              <a:avLst/>
            </a:prstGeom>
            <a:solidFill>
              <a:schemeClr val="bg1"/>
            </a:solidFill>
          </p:spPr>
          <p:txBody>
            <a:bodyPr wrap="none" rtlCol="0">
              <a:spAutoFit/>
            </a:bodyPr>
            <a:p>
              <a:pPr algn="l"/>
              <a:r>
                <a:rPr lang="en-US" sz="2000">
                  <a:solidFill>
                    <a:schemeClr val="tx1"/>
                  </a:solidFill>
                  <a:latin typeface="微软雅黑" panose="020B0503020204020204" pitchFamily="34" charset="-122"/>
                  <a:ea typeface="微软雅黑" panose="020B0503020204020204" pitchFamily="34" charset="-122"/>
                </a:rPr>
                <a:t>30</a:t>
              </a:r>
              <a:r>
                <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49"/>
            <p:cNvSpPr txBox="1"/>
            <p:nvPr/>
          </p:nvSpPr>
          <p:spPr>
            <a:xfrm>
              <a:off x="7820" y="8540"/>
              <a:ext cx="921" cy="628"/>
            </a:xfrm>
            <a:prstGeom prst="rect">
              <a:avLst/>
            </a:prstGeom>
            <a:solidFill>
              <a:schemeClr val="bg1"/>
            </a:solidFill>
          </p:spPr>
          <p:txBody>
            <a:bodyPr wrap="none" rtlCol="0">
              <a:spAutoFit/>
            </a:bodyPr>
            <a:p>
              <a:pPr algn="l"/>
              <a:r>
                <a:rPr lang="en-US" sz="2000">
                  <a:solidFill>
                    <a:schemeClr val="tx1"/>
                  </a:solidFill>
                  <a:latin typeface="微软雅黑" panose="020B0503020204020204" pitchFamily="34" charset="-122"/>
                  <a:ea typeface="微软雅黑" panose="020B0503020204020204" pitchFamily="34" charset="-122"/>
                </a:rPr>
                <a:t>30</a:t>
              </a:r>
              <a:r>
                <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0" name="组合 29"/>
            <p:cNvGrpSpPr/>
            <p:nvPr/>
          </p:nvGrpSpPr>
          <p:grpSpPr>
            <a:xfrm>
              <a:off x="8451" y="8146"/>
              <a:ext cx="1816" cy="1624"/>
              <a:chOff x="8451" y="8146"/>
              <a:chExt cx="1816" cy="1624"/>
            </a:xfrm>
          </p:grpSpPr>
          <p:cxnSp>
            <p:nvCxnSpPr>
              <p:cNvPr id="28" name="直接连接符 27"/>
              <p:cNvCxnSpPr/>
              <p:nvPr/>
            </p:nvCxnSpPr>
            <p:spPr>
              <a:xfrm>
                <a:off x="8451" y="8929"/>
                <a:ext cx="1817" cy="0"/>
              </a:xfrm>
              <a:prstGeom prst="line">
                <a:avLst/>
              </a:prstGeom>
              <a:ln w="3492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9445" y="8146"/>
                <a:ext cx="0" cy="1625"/>
              </a:xfrm>
              <a:prstGeom prst="line">
                <a:avLst/>
              </a:prstGeom>
              <a:ln w="3492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grpSp>
      </p:grpSp>
      <p:grpSp>
        <p:nvGrpSpPr>
          <p:cNvPr id="85" name="组合 84"/>
          <p:cNvGrpSpPr/>
          <p:nvPr/>
        </p:nvGrpSpPr>
        <p:grpSpPr>
          <a:xfrm>
            <a:off x="3825875" y="822960"/>
            <a:ext cx="5041265" cy="967105"/>
            <a:chOff x="6025" y="1296"/>
            <a:chExt cx="7939" cy="1523"/>
          </a:xfrm>
        </p:grpSpPr>
        <p:pic>
          <p:nvPicPr>
            <p:cNvPr id="2" name="图片 1" descr="图片4"/>
            <p:cNvPicPr>
              <a:picLocks noChangeAspect="1"/>
            </p:cNvPicPr>
            <p:nvPr/>
          </p:nvPicPr>
          <p:blipFill>
            <a:blip r:embed="rId2"/>
            <a:stretch>
              <a:fillRect/>
            </a:stretch>
          </p:blipFill>
          <p:spPr>
            <a:xfrm rot="2700000">
              <a:off x="6032" y="1289"/>
              <a:ext cx="1462" cy="1476"/>
            </a:xfrm>
            <a:prstGeom prst="rect">
              <a:avLst/>
            </a:prstGeom>
          </p:spPr>
        </p:pic>
        <p:grpSp>
          <p:nvGrpSpPr>
            <p:cNvPr id="3" name="组合 2"/>
            <p:cNvGrpSpPr/>
            <p:nvPr/>
          </p:nvGrpSpPr>
          <p:grpSpPr>
            <a:xfrm rot="0">
              <a:off x="7470" y="1679"/>
              <a:ext cx="6495" cy="1141"/>
              <a:chOff x="5488" y="1621"/>
              <a:chExt cx="12197" cy="3351"/>
            </a:xfrm>
          </p:grpSpPr>
          <p:grpSp>
            <p:nvGrpSpPr>
              <p:cNvPr id="6" name="组合 5"/>
              <p:cNvGrpSpPr/>
              <p:nvPr/>
            </p:nvGrpSpPr>
            <p:grpSpPr>
              <a:xfrm>
                <a:off x="5488" y="1621"/>
                <a:ext cx="12197" cy="3351"/>
                <a:chOff x="5488" y="1621"/>
                <a:chExt cx="12197" cy="3351"/>
              </a:xfrm>
            </p:grpSpPr>
            <p:sp>
              <p:nvSpPr>
                <p:cNvPr id="17" name="圆角矩形 1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圆角矩形 1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9" name="圆角矩形 18"/>
              <p:cNvSpPr/>
              <p:nvPr/>
            </p:nvSpPr>
            <p:spPr>
              <a:xfrm>
                <a:off x="5652" y="1932"/>
                <a:ext cx="11815" cy="2631"/>
              </a:xfrm>
              <a:prstGeom prst="roundRect">
                <a:avLst/>
              </a:prstGeom>
              <a:solidFill>
                <a:srgbClr val="D629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0" name="文本框 59"/>
            <p:cNvSpPr txBox="1"/>
            <p:nvPr/>
          </p:nvSpPr>
          <p:spPr>
            <a:xfrm>
              <a:off x="7783" y="1870"/>
              <a:ext cx="5568"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楷体" panose="02010609060101010101" charset="-122"/>
                  <a:sym typeface="+mn-ea"/>
                </a:rPr>
                <a:t>分段描述台风移动的路线</a:t>
              </a:r>
              <a:endParaRPr lang="zh-CN" altLang="en-US" sz="2400" dirty="0">
                <a:solidFill>
                  <a:schemeClr val="tx1"/>
                </a:solidFill>
                <a:latin typeface="微软雅黑" panose="020B0503020204020204" pitchFamily="34" charset="-122"/>
                <a:ea typeface="微软雅黑" panose="020B0503020204020204" pitchFamily="34" charset="-122"/>
                <a:cs typeface="楷体" panose="02010609060101010101" charset="-122"/>
                <a:sym typeface="+mn-ea"/>
              </a:endParaRPr>
            </a:p>
          </p:txBody>
        </p:sp>
      </p:grpSp>
      <p:grpSp>
        <p:nvGrpSpPr>
          <p:cNvPr id="84" name="组合 83"/>
          <p:cNvGrpSpPr/>
          <p:nvPr/>
        </p:nvGrpSpPr>
        <p:grpSpPr>
          <a:xfrm>
            <a:off x="7069456" y="4425950"/>
            <a:ext cx="4584699" cy="590993"/>
            <a:chOff x="11133" y="6970"/>
            <a:chExt cx="7220" cy="931"/>
          </a:xfrm>
        </p:grpSpPr>
        <p:grpSp>
          <p:nvGrpSpPr>
            <p:cNvPr id="62" name="组合 61"/>
            <p:cNvGrpSpPr/>
            <p:nvPr/>
          </p:nvGrpSpPr>
          <p:grpSpPr>
            <a:xfrm>
              <a:off x="12075" y="7038"/>
              <a:ext cx="6278" cy="725"/>
              <a:chOff x="1151" y="4514"/>
              <a:chExt cx="6278" cy="725"/>
            </a:xfrm>
          </p:grpSpPr>
          <p:sp>
            <p:nvSpPr>
              <p:cNvPr id="63" name="圆角矩形 62"/>
              <p:cNvSpPr/>
              <p:nvPr/>
            </p:nvSpPr>
            <p:spPr>
              <a:xfrm>
                <a:off x="1151" y="4543"/>
                <a:ext cx="5906" cy="696"/>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4" name="文本框 63"/>
              <p:cNvSpPr txBox="1"/>
              <p:nvPr/>
            </p:nvSpPr>
            <p:spPr>
              <a:xfrm>
                <a:off x="1267" y="4514"/>
                <a:ext cx="6162" cy="725"/>
              </a:xfrm>
              <a:prstGeom prst="rect">
                <a:avLst/>
              </a:prstGeom>
              <a:noFill/>
            </p:spPr>
            <p:txBody>
              <a:bodyPr wrap="none" rtlCol="0">
                <a:spAutoFit/>
              </a:bodyPr>
              <a:p>
                <a:pPr algn="l"/>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向正西</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方向移动了</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540km</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73" name="组合 72"/>
            <p:cNvGrpSpPr/>
            <p:nvPr/>
          </p:nvGrpSpPr>
          <p:grpSpPr>
            <a:xfrm>
              <a:off x="11133" y="6970"/>
              <a:ext cx="850" cy="931"/>
              <a:chOff x="5022767" y="1208261"/>
              <a:chExt cx="680603" cy="866914"/>
            </a:xfrm>
          </p:grpSpPr>
          <p:pic>
            <p:nvPicPr>
              <p:cNvPr id="74" name="图片 73"/>
              <p:cNvPicPr/>
              <p:nvPr/>
            </p:nvPicPr>
            <p:blipFill>
              <a:blip r:embed="rId3" cstate="print">
                <a:extLst>
                  <a:ext uri="{28A0092B-C50C-407E-A947-70E740481C1C}">
                    <a14:useLocalDpi xmlns:a14="http://schemas.microsoft.com/office/drawing/2010/main" val="0"/>
                  </a:ext>
                </a:extLst>
              </a:blip>
              <a:stretch>
                <a:fillRect/>
              </a:stretch>
            </p:blipFill>
            <p:spPr>
              <a:xfrm>
                <a:off x="5022767" y="1208261"/>
                <a:ext cx="680603" cy="803221"/>
              </a:xfrm>
              <a:prstGeom prst="rect">
                <a:avLst/>
              </a:prstGeom>
            </p:spPr>
          </p:pic>
          <p:sp>
            <p:nvSpPr>
              <p:cNvPr id="75" name="文本框 74"/>
              <p:cNvSpPr txBox="1"/>
              <p:nvPr/>
            </p:nvSpPr>
            <p:spPr>
              <a:xfrm>
                <a:off x="5115558" y="1309509"/>
                <a:ext cx="320572" cy="765666"/>
              </a:xfrm>
              <a:prstGeom prst="rect">
                <a:avLst/>
              </a:prstGeom>
              <a:noFill/>
            </p:spPr>
            <p:txBody>
              <a:bodyPr wrap="square" rtlCol="0">
                <a:spAutoFit/>
              </a:bodyPr>
              <a:p>
                <a:r>
                  <a:rPr lang="en-US" altLang="zh-CN" sz="2800" b="1" dirty="0">
                    <a:solidFill>
                      <a:schemeClr val="tx1"/>
                    </a:solidFill>
                    <a:latin typeface="微软雅黑" panose="020B0503020204020204" pitchFamily="34" charset="-122"/>
                    <a:ea typeface="微软雅黑" panose="020B0503020204020204" pitchFamily="34" charset="-122"/>
                  </a:rPr>
                  <a:t>1</a:t>
                </a:r>
                <a:endParaRPr lang="en-US" altLang="zh-CN" sz="2800" b="1" dirty="0">
                  <a:solidFill>
                    <a:schemeClr val="tx1"/>
                  </a:solidFill>
                  <a:latin typeface="微软雅黑" panose="020B0503020204020204" pitchFamily="34" charset="-122"/>
                  <a:ea typeface="微软雅黑" panose="020B0503020204020204" pitchFamily="34" charset="-122"/>
                </a:endParaRPr>
              </a:p>
            </p:txBody>
          </p:sp>
        </p:grpSp>
      </p:grpSp>
      <p:grpSp>
        <p:nvGrpSpPr>
          <p:cNvPr id="83" name="组合 82"/>
          <p:cNvGrpSpPr/>
          <p:nvPr/>
        </p:nvGrpSpPr>
        <p:grpSpPr>
          <a:xfrm>
            <a:off x="4003676" y="3727450"/>
            <a:ext cx="5370829" cy="590980"/>
            <a:chOff x="5945" y="5870"/>
            <a:chExt cx="8458" cy="931"/>
          </a:xfrm>
        </p:grpSpPr>
        <p:grpSp>
          <p:nvGrpSpPr>
            <p:cNvPr id="66" name="组合 65"/>
            <p:cNvGrpSpPr/>
            <p:nvPr/>
          </p:nvGrpSpPr>
          <p:grpSpPr>
            <a:xfrm>
              <a:off x="6887" y="5965"/>
              <a:ext cx="7516" cy="725"/>
              <a:chOff x="1151" y="4514"/>
              <a:chExt cx="7516" cy="725"/>
            </a:xfrm>
          </p:grpSpPr>
          <p:sp>
            <p:nvSpPr>
              <p:cNvPr id="67" name="圆角矩形 66"/>
              <p:cNvSpPr/>
              <p:nvPr/>
            </p:nvSpPr>
            <p:spPr>
              <a:xfrm>
                <a:off x="1151" y="4543"/>
                <a:ext cx="7254" cy="696"/>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8" name="文本框 67"/>
              <p:cNvSpPr txBox="1"/>
              <p:nvPr/>
            </p:nvSpPr>
            <p:spPr>
              <a:xfrm>
                <a:off x="1267" y="4514"/>
                <a:ext cx="7400" cy="725"/>
              </a:xfrm>
              <a:prstGeom prst="rect">
                <a:avLst/>
              </a:prstGeom>
              <a:noFill/>
            </p:spPr>
            <p:txBody>
              <a:bodyPr wrap="none" rtlCol="0">
                <a:spAutoFit/>
              </a:bodyPr>
              <a:p>
                <a:pPr lvl="0" indent="0" algn="l" latinLnBrk="1"/>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向西偏北</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方向移动了</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600km</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76" name="组合 75"/>
            <p:cNvGrpSpPr/>
            <p:nvPr/>
          </p:nvGrpSpPr>
          <p:grpSpPr>
            <a:xfrm>
              <a:off x="5945" y="5870"/>
              <a:ext cx="850" cy="931"/>
              <a:chOff x="5022767" y="2504522"/>
              <a:chExt cx="680603" cy="866876"/>
            </a:xfrm>
          </p:grpSpPr>
          <p:pic>
            <p:nvPicPr>
              <p:cNvPr id="77" name="图片 76"/>
              <p:cNvPicPr/>
              <p:nvPr/>
            </p:nvPicPr>
            <p:blipFill>
              <a:blip r:embed="rId3" cstate="print">
                <a:extLst>
                  <a:ext uri="{28A0092B-C50C-407E-A947-70E740481C1C}">
                    <a14:useLocalDpi xmlns:a14="http://schemas.microsoft.com/office/drawing/2010/main" val="0"/>
                  </a:ext>
                </a:extLst>
              </a:blip>
              <a:stretch>
                <a:fillRect/>
              </a:stretch>
            </p:blipFill>
            <p:spPr>
              <a:xfrm>
                <a:off x="5022767" y="2504522"/>
                <a:ext cx="680603" cy="803221"/>
              </a:xfrm>
              <a:prstGeom prst="rect">
                <a:avLst/>
              </a:prstGeom>
            </p:spPr>
          </p:pic>
          <p:sp>
            <p:nvSpPr>
              <p:cNvPr id="78" name="文本框 77"/>
              <p:cNvSpPr txBox="1"/>
              <p:nvPr/>
            </p:nvSpPr>
            <p:spPr>
              <a:xfrm>
                <a:off x="5121644" y="2605749"/>
                <a:ext cx="352591" cy="765649"/>
              </a:xfrm>
              <a:prstGeom prst="rect">
                <a:avLst/>
              </a:prstGeom>
              <a:noFill/>
            </p:spPr>
            <p:txBody>
              <a:bodyPr wrap="square" rtlCol="0">
                <a:spAutoFit/>
              </a:bodyPr>
              <a:p>
                <a:r>
                  <a:rPr lang="en-US" altLang="zh-CN" sz="2800" b="1" dirty="0">
                    <a:solidFill>
                      <a:schemeClr val="tx1"/>
                    </a:solidFill>
                    <a:latin typeface="微软雅黑" panose="020B0503020204020204" pitchFamily="34" charset="-122"/>
                    <a:ea typeface="微软雅黑" panose="020B0503020204020204" pitchFamily="34" charset="-122"/>
                  </a:rPr>
                  <a:t>2</a:t>
                </a:r>
                <a:endParaRPr lang="en-US" altLang="zh-CN" sz="2800" b="1" dirty="0">
                  <a:solidFill>
                    <a:schemeClr val="tx1"/>
                  </a:solidFill>
                  <a:latin typeface="微软雅黑" panose="020B0503020204020204" pitchFamily="34" charset="-122"/>
                  <a:ea typeface="微软雅黑" panose="020B0503020204020204" pitchFamily="34" charset="-122"/>
                </a:endParaRPr>
              </a:p>
            </p:txBody>
          </p:sp>
        </p:grpSp>
      </p:grpSp>
      <p:grpSp>
        <p:nvGrpSpPr>
          <p:cNvPr id="82" name="组合 81"/>
          <p:cNvGrpSpPr/>
          <p:nvPr/>
        </p:nvGrpSpPr>
        <p:grpSpPr>
          <a:xfrm>
            <a:off x="3192781" y="2701925"/>
            <a:ext cx="6768464" cy="590992"/>
            <a:chOff x="4408" y="4255"/>
            <a:chExt cx="10659" cy="931"/>
          </a:xfrm>
        </p:grpSpPr>
        <p:grpSp>
          <p:nvGrpSpPr>
            <p:cNvPr id="70" name="组合 69"/>
            <p:cNvGrpSpPr/>
            <p:nvPr/>
          </p:nvGrpSpPr>
          <p:grpSpPr>
            <a:xfrm>
              <a:off x="5330" y="4373"/>
              <a:ext cx="9737" cy="725"/>
              <a:chOff x="1151" y="4514"/>
              <a:chExt cx="9737" cy="725"/>
            </a:xfrm>
          </p:grpSpPr>
          <p:sp>
            <p:nvSpPr>
              <p:cNvPr id="71" name="圆角矩形 70"/>
              <p:cNvSpPr/>
              <p:nvPr/>
            </p:nvSpPr>
            <p:spPr>
              <a:xfrm>
                <a:off x="1151" y="4543"/>
                <a:ext cx="9548" cy="696"/>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2" name="文本框 71"/>
              <p:cNvSpPr txBox="1"/>
              <p:nvPr/>
            </p:nvSpPr>
            <p:spPr>
              <a:xfrm>
                <a:off x="1267" y="4514"/>
                <a:ext cx="9621" cy="725"/>
              </a:xfrm>
              <a:prstGeom prst="rect">
                <a:avLst/>
              </a:prstGeom>
              <a:noFill/>
            </p:spPr>
            <p:txBody>
              <a:bodyPr wrap="none" rtlCol="0">
                <a:spAutoFit/>
              </a:bodyPr>
              <a:p>
                <a:pPr lvl="0" indent="0" algn="l" latinLnBrk="1"/>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向北偏西</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方向移动了</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200km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，到了</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B</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市</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79" name="组合 78"/>
            <p:cNvGrpSpPr/>
            <p:nvPr/>
          </p:nvGrpSpPr>
          <p:grpSpPr>
            <a:xfrm>
              <a:off x="4408" y="4255"/>
              <a:ext cx="850" cy="931"/>
              <a:chOff x="5038774" y="3800783"/>
              <a:chExt cx="680603" cy="866912"/>
            </a:xfrm>
          </p:grpSpPr>
          <p:pic>
            <p:nvPicPr>
              <p:cNvPr id="80" name="图片 79"/>
              <p:cNvPicPr/>
              <p:nvPr/>
            </p:nvPicPr>
            <p:blipFill>
              <a:blip r:embed="rId3" cstate="print">
                <a:extLst>
                  <a:ext uri="{28A0092B-C50C-407E-A947-70E740481C1C}">
                    <a14:useLocalDpi xmlns:a14="http://schemas.microsoft.com/office/drawing/2010/main" val="0"/>
                  </a:ext>
                </a:extLst>
              </a:blip>
              <a:stretch>
                <a:fillRect/>
              </a:stretch>
            </p:blipFill>
            <p:spPr>
              <a:xfrm>
                <a:off x="5038774" y="3800783"/>
                <a:ext cx="680603" cy="803221"/>
              </a:xfrm>
              <a:prstGeom prst="rect">
                <a:avLst/>
              </a:prstGeom>
            </p:spPr>
          </p:pic>
          <p:sp>
            <p:nvSpPr>
              <p:cNvPr id="81" name="文本框 80"/>
              <p:cNvSpPr txBox="1"/>
              <p:nvPr/>
            </p:nvSpPr>
            <p:spPr>
              <a:xfrm>
                <a:off x="5121644" y="3902030"/>
                <a:ext cx="360125" cy="765665"/>
              </a:xfrm>
              <a:prstGeom prst="rect">
                <a:avLst/>
              </a:prstGeom>
              <a:noFill/>
            </p:spPr>
            <p:txBody>
              <a:bodyPr wrap="square" rtlCol="0">
                <a:spAutoFit/>
              </a:bodyPr>
              <a:p>
                <a:r>
                  <a:rPr lang="en-US" altLang="zh-CN" sz="2800" b="1" dirty="0">
                    <a:solidFill>
                      <a:schemeClr val="tx1"/>
                    </a:solidFill>
                    <a:latin typeface="微软雅黑" panose="020B0503020204020204" pitchFamily="34" charset="-122"/>
                    <a:ea typeface="微软雅黑" panose="020B0503020204020204" pitchFamily="34" charset="-122"/>
                  </a:rPr>
                  <a:t>3</a:t>
                </a:r>
                <a:endParaRPr lang="en-US" altLang="zh-CN" sz="2800" b="1" dirty="0">
                  <a:solidFill>
                    <a:schemeClr val="tx1"/>
                  </a:solidFill>
                  <a:latin typeface="微软雅黑" panose="020B0503020204020204" pitchFamily="34" charset="-122"/>
                  <a:ea typeface="微软雅黑" panose="020B0503020204020204" pitchFamily="34" charset="-122"/>
                </a:endParaRPr>
              </a:p>
            </p:txBody>
          </p:sp>
        </p:grpSp>
      </p:grpSp>
      <p:sp>
        <p:nvSpPr>
          <p:cNvPr id="86" name="文本框 85"/>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85"/>
                                        </p:tgtEl>
                                        <p:attrNameLst>
                                          <p:attrName>style.visibility</p:attrName>
                                        </p:attrNameLst>
                                      </p:cBhvr>
                                      <p:to>
                                        <p:strVal val="visible"/>
                                      </p:to>
                                    </p:set>
                                    <p:anim calcmode="lin" valueType="num">
                                      <p:cBhvr additive="base">
                                        <p:cTn id="7" dur="500"/>
                                        <p:tgtEl>
                                          <p:spTgt spid="85"/>
                                        </p:tgtEl>
                                        <p:attrNameLst>
                                          <p:attrName>ppt_y</p:attrName>
                                        </p:attrNameLst>
                                      </p:cBhvr>
                                      <p:tavLst>
                                        <p:tav tm="0">
                                          <p:val>
                                            <p:strVal val="#ppt_y+#ppt_h*1.125000"/>
                                          </p:val>
                                        </p:tav>
                                        <p:tav tm="100000">
                                          <p:val>
                                            <p:strVal val="#ppt_y"/>
                                          </p:val>
                                        </p:tav>
                                      </p:tavLst>
                                    </p:anim>
                                    <p:animEffect transition="in" filter="wipe(up)">
                                      <p:cBhvr>
                                        <p:cTn id="8" dur="500"/>
                                        <p:tgtEl>
                                          <p:spTgt spid="85"/>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84"/>
                                        </p:tgtEl>
                                        <p:attrNameLst>
                                          <p:attrName>style.visibility</p:attrName>
                                        </p:attrNameLst>
                                      </p:cBhvr>
                                      <p:to>
                                        <p:strVal val="visible"/>
                                      </p:to>
                                    </p:set>
                                    <p:anim calcmode="lin" valueType="num">
                                      <p:cBhvr additive="base">
                                        <p:cTn id="13" dur="500"/>
                                        <p:tgtEl>
                                          <p:spTgt spid="84"/>
                                        </p:tgtEl>
                                        <p:attrNameLst>
                                          <p:attrName>ppt_y</p:attrName>
                                        </p:attrNameLst>
                                      </p:cBhvr>
                                      <p:tavLst>
                                        <p:tav tm="0">
                                          <p:val>
                                            <p:strVal val="#ppt_y+#ppt_h*1.125000"/>
                                          </p:val>
                                        </p:tav>
                                        <p:tav tm="100000">
                                          <p:val>
                                            <p:strVal val="#ppt_y"/>
                                          </p:val>
                                        </p:tav>
                                      </p:tavLst>
                                    </p:anim>
                                    <p:animEffect transition="in" filter="wipe(up)">
                                      <p:cBhvr>
                                        <p:cTn id="14" dur="500"/>
                                        <p:tgtEl>
                                          <p:spTgt spid="84"/>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83"/>
                                        </p:tgtEl>
                                        <p:attrNameLst>
                                          <p:attrName>style.visibility</p:attrName>
                                        </p:attrNameLst>
                                      </p:cBhvr>
                                      <p:to>
                                        <p:strVal val="visible"/>
                                      </p:to>
                                    </p:set>
                                    <p:anim calcmode="lin" valueType="num">
                                      <p:cBhvr additive="base">
                                        <p:cTn id="19" dur="500"/>
                                        <p:tgtEl>
                                          <p:spTgt spid="83"/>
                                        </p:tgtEl>
                                        <p:attrNameLst>
                                          <p:attrName>ppt_y</p:attrName>
                                        </p:attrNameLst>
                                      </p:cBhvr>
                                      <p:tavLst>
                                        <p:tav tm="0">
                                          <p:val>
                                            <p:strVal val="#ppt_y+#ppt_h*1.125000"/>
                                          </p:val>
                                        </p:tav>
                                        <p:tav tm="100000">
                                          <p:val>
                                            <p:strVal val="#ppt_y"/>
                                          </p:val>
                                        </p:tav>
                                      </p:tavLst>
                                    </p:anim>
                                    <p:animEffect transition="in" filter="wipe(up)">
                                      <p:cBhvr>
                                        <p:cTn id="20" dur="500"/>
                                        <p:tgtEl>
                                          <p:spTgt spid="83"/>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82"/>
                                        </p:tgtEl>
                                        <p:attrNameLst>
                                          <p:attrName>style.visibility</p:attrName>
                                        </p:attrNameLst>
                                      </p:cBhvr>
                                      <p:to>
                                        <p:strVal val="visible"/>
                                      </p:to>
                                    </p:set>
                                    <p:anim calcmode="lin" valueType="num">
                                      <p:cBhvr additive="base">
                                        <p:cTn id="25" dur="500"/>
                                        <p:tgtEl>
                                          <p:spTgt spid="82"/>
                                        </p:tgtEl>
                                        <p:attrNameLst>
                                          <p:attrName>ppt_y</p:attrName>
                                        </p:attrNameLst>
                                      </p:cBhvr>
                                      <p:tavLst>
                                        <p:tav tm="0">
                                          <p:val>
                                            <p:strVal val="#ppt_y+#ppt_h*1.125000"/>
                                          </p:val>
                                        </p:tav>
                                        <p:tav tm="100000">
                                          <p:val>
                                            <p:strVal val="#ppt_y"/>
                                          </p:val>
                                        </p:tav>
                                      </p:tavLst>
                                    </p:anim>
                                    <p:animEffect transition="in" filter="wipe(up)">
                                      <p:cBhvr>
                                        <p:cTn id="26"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51" name="组合 50"/>
          <p:cNvGrpSpPr/>
          <p:nvPr/>
        </p:nvGrpSpPr>
        <p:grpSpPr>
          <a:xfrm>
            <a:off x="1146175" y="2082165"/>
            <a:ext cx="9570720" cy="4121785"/>
            <a:chOff x="1292" y="3279"/>
            <a:chExt cx="15072" cy="6491"/>
          </a:xfrm>
        </p:grpSpPr>
        <p:cxnSp>
          <p:nvCxnSpPr>
            <p:cNvPr id="4" name="直接连接符 3"/>
            <p:cNvCxnSpPr/>
            <p:nvPr/>
          </p:nvCxnSpPr>
          <p:spPr>
            <a:xfrm>
              <a:off x="9445" y="8930"/>
              <a:ext cx="5546"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flipV="1">
              <a:off x="4129" y="5851"/>
              <a:ext cx="5335" cy="309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134" y="4111"/>
              <a:ext cx="1033" cy="175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9866" y="8700"/>
              <a:ext cx="0" cy="24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0883" y="8680"/>
              <a:ext cx="0" cy="24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1900" y="8680"/>
              <a:ext cx="0" cy="24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2917" y="8680"/>
              <a:ext cx="0" cy="24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3934" y="8680"/>
              <a:ext cx="0" cy="24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11392" y="7984"/>
              <a:ext cx="1842" cy="725"/>
            </a:xfrm>
            <a:prstGeom prst="rect">
              <a:avLst/>
            </a:prstGeom>
            <a:solidFill>
              <a:schemeClr val="bg1"/>
            </a:solidFill>
          </p:spPr>
          <p:txBody>
            <a:bodyPr wrap="none" rtlCol="0">
              <a:spAutoFit/>
            </a:bodyPr>
            <a:p>
              <a:r>
                <a:rPr lang="en-US" altLang="zh-CN" sz="2400">
                  <a:latin typeface="微软雅黑" panose="020B0503020204020204" pitchFamily="34" charset="-122"/>
                  <a:ea typeface="微软雅黑" panose="020B0503020204020204" pitchFamily="34" charset="-122"/>
                </a:rPr>
                <a:t>540km</a:t>
              </a:r>
              <a:endParaRPr lang="en-US" altLang="zh-CN" sz="2400">
                <a:latin typeface="微软雅黑" panose="020B0503020204020204" pitchFamily="34" charset="-122"/>
                <a:ea typeface="微软雅黑" panose="020B0503020204020204" pitchFamily="34" charset="-122"/>
              </a:endParaRPr>
            </a:p>
          </p:txBody>
        </p:sp>
        <p:sp>
          <p:nvSpPr>
            <p:cNvPr id="14" name="文本框 13"/>
            <p:cNvSpPr txBox="1"/>
            <p:nvPr/>
          </p:nvSpPr>
          <p:spPr>
            <a:xfrm>
              <a:off x="13676" y="7995"/>
              <a:ext cx="2688" cy="725"/>
            </a:xfrm>
            <a:prstGeom prst="rect">
              <a:avLst/>
            </a:prstGeom>
            <a:solidFill>
              <a:schemeClr val="bg1"/>
            </a:solidFill>
          </p:spPr>
          <p:txBody>
            <a:bodyPr wrap="none" rtlCol="0">
              <a:spAutoFit/>
            </a:bodyPr>
            <a:p>
              <a:r>
                <a:rPr lang="zh-CN" altLang="en-US" sz="2400">
                  <a:latin typeface="微软雅黑" panose="020B0503020204020204" pitchFamily="34" charset="-122"/>
                  <a:ea typeface="微软雅黑" panose="020B0503020204020204" pitchFamily="34" charset="-122"/>
                </a:rPr>
                <a:t>台风生成地</a:t>
              </a:r>
              <a:endParaRPr lang="zh-CN" altLang="en-US" sz="2400">
                <a:latin typeface="微软雅黑" panose="020B0503020204020204" pitchFamily="34" charset="-122"/>
                <a:ea typeface="微软雅黑" panose="020B0503020204020204" pitchFamily="34" charset="-122"/>
              </a:endParaRPr>
            </a:p>
          </p:txBody>
        </p:sp>
        <p:cxnSp>
          <p:nvCxnSpPr>
            <p:cNvPr id="15" name="直接箭头连接符 14"/>
            <p:cNvCxnSpPr/>
            <p:nvPr/>
          </p:nvCxnSpPr>
          <p:spPr>
            <a:xfrm flipV="1">
              <a:off x="14781" y="4113"/>
              <a:ext cx="0" cy="745"/>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14375" y="3348"/>
              <a:ext cx="768" cy="725"/>
            </a:xfrm>
            <a:prstGeom prst="rect">
              <a:avLst/>
            </a:prstGeom>
            <a:solidFill>
              <a:schemeClr val="bg1"/>
            </a:solidFill>
          </p:spPr>
          <p:txBody>
            <a:bodyPr wrap="none" rtlCol="0">
              <a:spAutoFit/>
            </a:bodyPr>
            <a:p>
              <a:r>
                <a:rPr lang="zh-CN" altLang="en-US" sz="2400">
                  <a:latin typeface="微软雅黑" panose="020B0503020204020204" pitchFamily="34" charset="-122"/>
                  <a:ea typeface="微软雅黑" panose="020B0503020204020204" pitchFamily="34" charset="-122"/>
                </a:rPr>
                <a:t>北</a:t>
              </a:r>
              <a:endParaRPr lang="zh-CN" altLang="en-US" sz="2400">
                <a:latin typeface="微软雅黑" panose="020B0503020204020204" pitchFamily="34" charset="-122"/>
                <a:ea typeface="微软雅黑" panose="020B0503020204020204" pitchFamily="34" charset="-122"/>
              </a:endParaRPr>
            </a:p>
          </p:txBody>
        </p:sp>
        <p:grpSp>
          <p:nvGrpSpPr>
            <p:cNvPr id="22" name="组合 21"/>
            <p:cNvGrpSpPr/>
            <p:nvPr/>
          </p:nvGrpSpPr>
          <p:grpSpPr>
            <a:xfrm rot="1800000">
              <a:off x="7695" y="7949"/>
              <a:ext cx="1017" cy="268"/>
              <a:chOff x="10066" y="8880"/>
              <a:chExt cx="1017" cy="268"/>
            </a:xfrm>
          </p:grpSpPr>
          <p:cxnSp>
            <p:nvCxnSpPr>
              <p:cNvPr id="20" name="直接连接符 19"/>
              <p:cNvCxnSpPr/>
              <p:nvPr/>
            </p:nvCxnSpPr>
            <p:spPr>
              <a:xfrm>
                <a:off x="10066" y="8900"/>
                <a:ext cx="0" cy="24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1083" y="8880"/>
                <a:ext cx="0" cy="24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800000">
              <a:off x="5938" y="6909"/>
              <a:ext cx="1017" cy="268"/>
              <a:chOff x="10066" y="8880"/>
              <a:chExt cx="1017" cy="268"/>
            </a:xfrm>
          </p:grpSpPr>
          <p:cxnSp>
            <p:nvCxnSpPr>
              <p:cNvPr id="24" name="直接连接符 23"/>
              <p:cNvCxnSpPr/>
              <p:nvPr/>
            </p:nvCxnSpPr>
            <p:spPr>
              <a:xfrm>
                <a:off x="10066" y="8900"/>
                <a:ext cx="0" cy="24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11083" y="8880"/>
                <a:ext cx="0" cy="24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6" name="直接连接符 25"/>
            <p:cNvCxnSpPr/>
            <p:nvPr/>
          </p:nvCxnSpPr>
          <p:spPr>
            <a:xfrm flipH="1">
              <a:off x="5047" y="6195"/>
              <a:ext cx="95" cy="17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4933" y="7437"/>
              <a:ext cx="1842" cy="725"/>
            </a:xfrm>
            <a:prstGeom prst="rect">
              <a:avLst/>
            </a:prstGeom>
            <a:solidFill>
              <a:schemeClr val="bg1"/>
            </a:solidFill>
          </p:spPr>
          <p:txBody>
            <a:bodyPr wrap="none" rtlCol="0">
              <a:spAutoFit/>
            </a:bodyPr>
            <a:p>
              <a:r>
                <a:rPr lang="en-US" altLang="zh-CN" sz="2400">
                  <a:latin typeface="微软雅黑" panose="020B0503020204020204" pitchFamily="34" charset="-122"/>
                  <a:ea typeface="微软雅黑" panose="020B0503020204020204" pitchFamily="34" charset="-122"/>
                </a:rPr>
                <a:t>600km</a:t>
              </a:r>
              <a:endParaRPr lang="en-US" altLang="zh-CN" sz="2400">
                <a:latin typeface="微软雅黑" panose="020B0503020204020204" pitchFamily="34" charset="-122"/>
                <a:ea typeface="微软雅黑" panose="020B0503020204020204" pitchFamily="34" charset="-122"/>
              </a:endParaRPr>
            </a:p>
          </p:txBody>
        </p:sp>
        <p:sp>
          <p:nvSpPr>
            <p:cNvPr id="37" name="文本框 36"/>
            <p:cNvSpPr txBox="1"/>
            <p:nvPr/>
          </p:nvSpPr>
          <p:spPr>
            <a:xfrm>
              <a:off x="1292" y="3279"/>
              <a:ext cx="1842" cy="725"/>
            </a:xfrm>
            <a:prstGeom prst="rect">
              <a:avLst/>
            </a:prstGeom>
            <a:solidFill>
              <a:schemeClr val="bg1"/>
            </a:solidFill>
          </p:spPr>
          <p:txBody>
            <a:bodyPr wrap="none" rtlCol="0">
              <a:spAutoFit/>
            </a:bodyPr>
            <a:p>
              <a:r>
                <a:rPr lang="en-US" altLang="zh-CN" sz="2400">
                  <a:latin typeface="微软雅黑" panose="020B0503020204020204" pitchFamily="34" charset="-122"/>
                  <a:ea typeface="微软雅黑" panose="020B0503020204020204" pitchFamily="34" charset="-122"/>
                </a:rPr>
                <a:t>100km</a:t>
              </a:r>
              <a:endParaRPr lang="en-US" altLang="zh-CN" sz="2400">
                <a:latin typeface="微软雅黑" panose="020B0503020204020204" pitchFamily="34" charset="-122"/>
                <a:ea typeface="微软雅黑" panose="020B0503020204020204" pitchFamily="34" charset="-122"/>
              </a:endParaRPr>
            </a:p>
          </p:txBody>
        </p:sp>
        <p:sp>
          <p:nvSpPr>
            <p:cNvPr id="38" name="文本框 37"/>
            <p:cNvSpPr txBox="1"/>
            <p:nvPr/>
          </p:nvSpPr>
          <p:spPr>
            <a:xfrm>
              <a:off x="1975" y="4864"/>
              <a:ext cx="1586" cy="628"/>
            </a:xfrm>
            <a:prstGeom prst="rect">
              <a:avLst/>
            </a:prstGeom>
            <a:solidFill>
              <a:schemeClr val="bg1"/>
            </a:solidFill>
          </p:spPr>
          <p:txBody>
            <a:bodyPr wrap="none" rtlCol="0">
              <a:spAutoFit/>
            </a:bodyPr>
            <a:p>
              <a:r>
                <a:rPr lang="en-US" altLang="zh-CN" sz="2000">
                  <a:latin typeface="微软雅黑" panose="020B0503020204020204" pitchFamily="34" charset="-122"/>
                  <a:ea typeface="微软雅黑" panose="020B0503020204020204" pitchFamily="34" charset="-122"/>
                </a:rPr>
                <a:t>200km</a:t>
              </a:r>
              <a:endParaRPr lang="en-US" altLang="zh-CN" sz="2000">
                <a:latin typeface="微软雅黑" panose="020B0503020204020204" pitchFamily="34" charset="-122"/>
                <a:ea typeface="微软雅黑" panose="020B0503020204020204" pitchFamily="34" charset="-122"/>
              </a:endParaRPr>
            </a:p>
          </p:txBody>
        </p:sp>
        <p:cxnSp>
          <p:nvCxnSpPr>
            <p:cNvPr id="39" name="直接箭头连接符 38"/>
            <p:cNvCxnSpPr/>
            <p:nvPr/>
          </p:nvCxnSpPr>
          <p:spPr>
            <a:xfrm flipH="1">
              <a:off x="2025" y="4111"/>
              <a:ext cx="1129"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2170" y="3319"/>
              <a:ext cx="1816" cy="1624"/>
              <a:chOff x="8451" y="8146"/>
              <a:chExt cx="1816" cy="1624"/>
            </a:xfrm>
          </p:grpSpPr>
          <p:cxnSp>
            <p:nvCxnSpPr>
              <p:cNvPr id="35" name="直接连接符 34"/>
              <p:cNvCxnSpPr/>
              <p:nvPr/>
            </p:nvCxnSpPr>
            <p:spPr>
              <a:xfrm>
                <a:off x="8451" y="8929"/>
                <a:ext cx="1817" cy="0"/>
              </a:xfrm>
              <a:prstGeom prst="line">
                <a:avLst/>
              </a:prstGeom>
              <a:ln w="3492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9445" y="8146"/>
                <a:ext cx="0" cy="1625"/>
              </a:xfrm>
              <a:prstGeom prst="line">
                <a:avLst/>
              </a:prstGeom>
              <a:ln w="3492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grpSp>
        <p:sp>
          <p:nvSpPr>
            <p:cNvPr id="40" name="椭圆 39"/>
            <p:cNvSpPr/>
            <p:nvPr/>
          </p:nvSpPr>
          <p:spPr>
            <a:xfrm>
              <a:off x="14972" y="8845"/>
              <a:ext cx="170" cy="17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椭圆 40"/>
            <p:cNvSpPr/>
            <p:nvPr/>
          </p:nvSpPr>
          <p:spPr>
            <a:xfrm>
              <a:off x="9360" y="8844"/>
              <a:ext cx="170" cy="17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椭圆 41"/>
            <p:cNvSpPr/>
            <p:nvPr/>
          </p:nvSpPr>
          <p:spPr>
            <a:xfrm>
              <a:off x="4064" y="5813"/>
              <a:ext cx="170" cy="17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3" name="椭圆 42"/>
            <p:cNvSpPr/>
            <p:nvPr/>
          </p:nvSpPr>
          <p:spPr>
            <a:xfrm>
              <a:off x="3098" y="4043"/>
              <a:ext cx="170" cy="17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椭圆 43"/>
            <p:cNvSpPr/>
            <p:nvPr/>
          </p:nvSpPr>
          <p:spPr>
            <a:xfrm>
              <a:off x="1975" y="4004"/>
              <a:ext cx="170" cy="17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5" name="文本框 44"/>
            <p:cNvSpPr txBox="1"/>
            <p:nvPr/>
          </p:nvSpPr>
          <p:spPr>
            <a:xfrm>
              <a:off x="3232" y="3400"/>
              <a:ext cx="939" cy="628"/>
            </a:xfrm>
            <a:prstGeom prst="rect">
              <a:avLst/>
            </a:prstGeom>
            <a:solidFill>
              <a:schemeClr val="bg1"/>
            </a:solidFill>
          </p:spPr>
          <p:txBody>
            <a:bodyPr wrap="none" rtlCol="0">
              <a:spAutoFit/>
            </a:bodyPr>
            <a:p>
              <a:r>
                <a:rPr lang="en-US" altLang="zh-CN" sz="2000">
                  <a:latin typeface="微软雅黑" panose="020B0503020204020204" pitchFamily="34" charset="-122"/>
                  <a:ea typeface="微软雅黑" panose="020B0503020204020204" pitchFamily="34" charset="-122"/>
                </a:rPr>
                <a:t>B</a:t>
              </a:r>
              <a:r>
                <a:rPr lang="zh-CN" altLang="en-US" sz="2000">
                  <a:latin typeface="微软雅黑" panose="020B0503020204020204" pitchFamily="34" charset="-122"/>
                  <a:ea typeface="微软雅黑" panose="020B0503020204020204" pitchFamily="34" charset="-122"/>
                </a:rPr>
                <a:t>市</a:t>
              </a:r>
              <a:endParaRPr lang="zh-CN" altLang="en-US" sz="2000">
                <a:latin typeface="微软雅黑" panose="020B0503020204020204" pitchFamily="34" charset="-122"/>
                <a:ea typeface="微软雅黑" panose="020B0503020204020204" pitchFamily="34" charset="-122"/>
              </a:endParaRPr>
            </a:p>
          </p:txBody>
        </p:sp>
        <p:sp>
          <p:nvSpPr>
            <p:cNvPr id="46" name="文本框 45"/>
            <p:cNvSpPr txBox="1"/>
            <p:nvPr/>
          </p:nvSpPr>
          <p:spPr>
            <a:xfrm>
              <a:off x="2788" y="5378"/>
              <a:ext cx="969" cy="628"/>
            </a:xfrm>
            <a:prstGeom prst="rect">
              <a:avLst/>
            </a:prstGeom>
            <a:solidFill>
              <a:schemeClr val="bg1"/>
            </a:solidFill>
          </p:spPr>
          <p:txBody>
            <a:bodyPr wrap="none" rtlCol="0">
              <a:spAutoFit/>
            </a:bodyPr>
            <a:p>
              <a:r>
                <a:rPr lang="en-US" altLang="zh-CN" sz="2000">
                  <a:latin typeface="微软雅黑" panose="020B0503020204020204" pitchFamily="34" charset="-122"/>
                  <a:ea typeface="微软雅黑" panose="020B0503020204020204" pitchFamily="34" charset="-122"/>
                </a:rPr>
                <a:t>A</a:t>
              </a:r>
              <a:r>
                <a:rPr lang="zh-CN" altLang="en-US" sz="2000">
                  <a:latin typeface="微软雅黑" panose="020B0503020204020204" pitchFamily="34" charset="-122"/>
                  <a:ea typeface="微软雅黑" panose="020B0503020204020204" pitchFamily="34" charset="-122"/>
                </a:rPr>
                <a:t>市</a:t>
              </a:r>
              <a:endParaRPr lang="zh-CN" altLang="en-US" sz="2000">
                <a:latin typeface="微软雅黑" panose="020B0503020204020204" pitchFamily="34" charset="-122"/>
                <a:ea typeface="微软雅黑" panose="020B0503020204020204" pitchFamily="34" charset="-122"/>
              </a:endParaRPr>
            </a:p>
          </p:txBody>
        </p:sp>
        <p:grpSp>
          <p:nvGrpSpPr>
            <p:cNvPr id="31" name="组合 30"/>
            <p:cNvGrpSpPr/>
            <p:nvPr/>
          </p:nvGrpSpPr>
          <p:grpSpPr>
            <a:xfrm>
              <a:off x="3155" y="5086"/>
              <a:ext cx="1816" cy="1624"/>
              <a:chOff x="8451" y="8146"/>
              <a:chExt cx="1816" cy="1624"/>
            </a:xfrm>
          </p:grpSpPr>
          <p:cxnSp>
            <p:nvCxnSpPr>
              <p:cNvPr id="32" name="直接连接符 31"/>
              <p:cNvCxnSpPr/>
              <p:nvPr/>
            </p:nvCxnSpPr>
            <p:spPr>
              <a:xfrm>
                <a:off x="8451" y="8929"/>
                <a:ext cx="1817" cy="0"/>
              </a:xfrm>
              <a:prstGeom prst="line">
                <a:avLst/>
              </a:prstGeom>
              <a:ln w="3492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9445" y="8146"/>
                <a:ext cx="0" cy="1625"/>
              </a:xfrm>
              <a:prstGeom prst="line">
                <a:avLst/>
              </a:prstGeom>
              <a:ln w="3492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grpSp>
        <p:sp>
          <p:nvSpPr>
            <p:cNvPr id="47" name="弧形 46"/>
            <p:cNvSpPr/>
            <p:nvPr/>
          </p:nvSpPr>
          <p:spPr>
            <a:xfrm rot="13620000">
              <a:off x="8989" y="8624"/>
              <a:ext cx="364" cy="344"/>
            </a:xfrm>
            <a:prstGeom prst="arc">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48" name="弧形 47"/>
            <p:cNvSpPr/>
            <p:nvPr/>
          </p:nvSpPr>
          <p:spPr>
            <a:xfrm rot="18960000">
              <a:off x="3881" y="5447"/>
              <a:ext cx="364" cy="344"/>
            </a:xfrm>
            <a:prstGeom prst="arc">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49" name="文本框 48"/>
            <p:cNvSpPr txBox="1"/>
            <p:nvPr/>
          </p:nvSpPr>
          <p:spPr>
            <a:xfrm>
              <a:off x="3756" y="4421"/>
              <a:ext cx="921" cy="628"/>
            </a:xfrm>
            <a:prstGeom prst="rect">
              <a:avLst/>
            </a:prstGeom>
            <a:solidFill>
              <a:schemeClr val="bg1"/>
            </a:solidFill>
          </p:spPr>
          <p:txBody>
            <a:bodyPr wrap="none" rtlCol="0">
              <a:spAutoFit/>
            </a:bodyPr>
            <a:p>
              <a:pPr algn="l"/>
              <a:r>
                <a:rPr lang="en-US" sz="2000">
                  <a:solidFill>
                    <a:schemeClr val="tx1"/>
                  </a:solidFill>
                  <a:latin typeface="微软雅黑" panose="020B0503020204020204" pitchFamily="34" charset="-122"/>
                  <a:ea typeface="微软雅黑" panose="020B0503020204020204" pitchFamily="34" charset="-122"/>
                </a:rPr>
                <a:t>30</a:t>
              </a:r>
              <a:r>
                <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49"/>
            <p:cNvSpPr txBox="1"/>
            <p:nvPr/>
          </p:nvSpPr>
          <p:spPr>
            <a:xfrm>
              <a:off x="7820" y="8540"/>
              <a:ext cx="921" cy="628"/>
            </a:xfrm>
            <a:prstGeom prst="rect">
              <a:avLst/>
            </a:prstGeom>
            <a:solidFill>
              <a:schemeClr val="bg1"/>
            </a:solidFill>
          </p:spPr>
          <p:txBody>
            <a:bodyPr wrap="none" rtlCol="0">
              <a:spAutoFit/>
            </a:bodyPr>
            <a:p>
              <a:pPr algn="l"/>
              <a:r>
                <a:rPr lang="en-US" sz="2000">
                  <a:solidFill>
                    <a:schemeClr val="tx1"/>
                  </a:solidFill>
                  <a:latin typeface="微软雅黑" panose="020B0503020204020204" pitchFamily="34" charset="-122"/>
                  <a:ea typeface="微软雅黑" panose="020B0503020204020204" pitchFamily="34" charset="-122"/>
                </a:rPr>
                <a:t>30</a:t>
              </a:r>
              <a:r>
                <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0" name="组合 29"/>
            <p:cNvGrpSpPr/>
            <p:nvPr/>
          </p:nvGrpSpPr>
          <p:grpSpPr>
            <a:xfrm>
              <a:off x="8451" y="8146"/>
              <a:ext cx="1816" cy="1624"/>
              <a:chOff x="8451" y="8146"/>
              <a:chExt cx="1816" cy="1624"/>
            </a:xfrm>
          </p:grpSpPr>
          <p:cxnSp>
            <p:nvCxnSpPr>
              <p:cNvPr id="28" name="直接连接符 27"/>
              <p:cNvCxnSpPr/>
              <p:nvPr/>
            </p:nvCxnSpPr>
            <p:spPr>
              <a:xfrm>
                <a:off x="8451" y="8929"/>
                <a:ext cx="1817" cy="0"/>
              </a:xfrm>
              <a:prstGeom prst="line">
                <a:avLst/>
              </a:prstGeom>
              <a:ln w="3492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9445" y="8146"/>
                <a:ext cx="0" cy="1625"/>
              </a:xfrm>
              <a:prstGeom prst="line">
                <a:avLst/>
              </a:prstGeom>
              <a:ln w="3492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grpSp>
      </p:grpSp>
      <p:grpSp>
        <p:nvGrpSpPr>
          <p:cNvPr id="100" name="组合 99"/>
          <p:cNvGrpSpPr/>
          <p:nvPr/>
        </p:nvGrpSpPr>
        <p:grpSpPr>
          <a:xfrm>
            <a:off x="3798570" y="797560"/>
            <a:ext cx="4930775" cy="1009015"/>
            <a:chOff x="5982" y="1256"/>
            <a:chExt cx="7765" cy="1589"/>
          </a:xfrm>
        </p:grpSpPr>
        <p:pic>
          <p:nvPicPr>
            <p:cNvPr id="52" name="图片 51" descr="图片5"/>
            <p:cNvPicPr>
              <a:picLocks noChangeAspect="1"/>
            </p:cNvPicPr>
            <p:nvPr/>
          </p:nvPicPr>
          <p:blipFill>
            <a:blip r:embed="rId2"/>
            <a:stretch>
              <a:fillRect/>
            </a:stretch>
          </p:blipFill>
          <p:spPr>
            <a:xfrm rot="2700000">
              <a:off x="5916" y="1322"/>
              <a:ext cx="1515" cy="1383"/>
            </a:xfrm>
            <a:prstGeom prst="rect">
              <a:avLst/>
            </a:prstGeom>
          </p:spPr>
        </p:pic>
        <p:grpSp>
          <p:nvGrpSpPr>
            <p:cNvPr id="53" name="组合 52"/>
            <p:cNvGrpSpPr/>
            <p:nvPr/>
          </p:nvGrpSpPr>
          <p:grpSpPr>
            <a:xfrm rot="0">
              <a:off x="7363" y="1705"/>
              <a:ext cx="6384" cy="1141"/>
              <a:chOff x="5488" y="1621"/>
              <a:chExt cx="12197" cy="3351"/>
            </a:xfrm>
          </p:grpSpPr>
          <p:grpSp>
            <p:nvGrpSpPr>
              <p:cNvPr id="54" name="组合 53"/>
              <p:cNvGrpSpPr/>
              <p:nvPr/>
            </p:nvGrpSpPr>
            <p:grpSpPr>
              <a:xfrm>
                <a:off x="5488" y="1621"/>
                <a:ext cx="12197" cy="3351"/>
                <a:chOff x="5488" y="1621"/>
                <a:chExt cx="12197" cy="3351"/>
              </a:xfrm>
            </p:grpSpPr>
            <p:sp>
              <p:nvSpPr>
                <p:cNvPr id="55" name="圆角矩形 54"/>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6" name="圆角矩形 55"/>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7" name="圆角矩形 56"/>
              <p:cNvSpPr/>
              <p:nvPr/>
            </p:nvSpPr>
            <p:spPr>
              <a:xfrm>
                <a:off x="5652" y="1932"/>
                <a:ext cx="11815" cy="2631"/>
              </a:xfrm>
              <a:prstGeom prst="roundRect">
                <a:avLst/>
              </a:prstGeom>
              <a:solidFill>
                <a:srgbClr val="3E7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0" name="文本框 59"/>
            <p:cNvSpPr txBox="1"/>
            <p:nvPr/>
          </p:nvSpPr>
          <p:spPr>
            <a:xfrm>
              <a:off x="7698" y="1913"/>
              <a:ext cx="5568"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楷体" panose="02010609060101010101" charset="-122"/>
                  <a:sym typeface="+mn-ea"/>
                </a:rPr>
                <a:t>综合描述台风移动的路线</a:t>
              </a:r>
              <a:endParaRPr lang="zh-CN" altLang="en-US" sz="2400" dirty="0">
                <a:solidFill>
                  <a:schemeClr val="tx1"/>
                </a:solidFill>
                <a:latin typeface="微软雅黑" panose="020B0503020204020204" pitchFamily="34" charset="-122"/>
                <a:ea typeface="微软雅黑" panose="020B0503020204020204" pitchFamily="34" charset="-122"/>
                <a:cs typeface="楷体" panose="02010609060101010101" charset="-122"/>
                <a:sym typeface="+mn-ea"/>
              </a:endParaRPr>
            </a:p>
          </p:txBody>
        </p:sp>
      </p:grpSp>
      <p:grpSp>
        <p:nvGrpSpPr>
          <p:cNvPr id="99" name="组合 98"/>
          <p:cNvGrpSpPr/>
          <p:nvPr/>
        </p:nvGrpSpPr>
        <p:grpSpPr>
          <a:xfrm>
            <a:off x="3827780" y="2305685"/>
            <a:ext cx="5346700" cy="1854200"/>
            <a:chOff x="6028" y="3791"/>
            <a:chExt cx="8420" cy="2920"/>
          </a:xfrm>
        </p:grpSpPr>
        <p:sp>
          <p:nvSpPr>
            <p:cNvPr id="58" name="文本框 57"/>
            <p:cNvSpPr txBox="1"/>
            <p:nvPr/>
          </p:nvSpPr>
          <p:spPr>
            <a:xfrm>
              <a:off x="6173" y="3791"/>
              <a:ext cx="8274" cy="2761"/>
            </a:xfrm>
            <a:prstGeom prst="rect">
              <a:avLst/>
            </a:prstGeom>
            <a:noFill/>
          </p:spPr>
          <p:txBody>
            <a:bodyPr wrap="square" rtlCol="0" anchor="t">
              <a:spAutoFit/>
            </a:bodyPr>
            <a:p>
              <a:pPr>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台风生成以后，先沿着正西方向移动</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了</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540km</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然后向西偏北</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°方向移</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动了</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600km</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到达</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A</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市。</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96" name="组合 95"/>
            <p:cNvGrpSpPr/>
            <p:nvPr/>
          </p:nvGrpSpPr>
          <p:grpSpPr>
            <a:xfrm rot="0">
              <a:off x="6028" y="3791"/>
              <a:ext cx="8420" cy="2921"/>
              <a:chOff x="1895" y="4083"/>
              <a:chExt cx="7143" cy="2324"/>
            </a:xfrm>
          </p:grpSpPr>
          <p:sp>
            <p:nvSpPr>
              <p:cNvPr id="97" name="圆角矩形 96"/>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8" name="圆角矩形 97"/>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101" name="文本框 100"/>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p:tgtEl>
                                          <p:spTgt spid="100"/>
                                        </p:tgtEl>
                                        <p:attrNameLst>
                                          <p:attrName>ppt_y</p:attrName>
                                        </p:attrNameLst>
                                      </p:cBhvr>
                                      <p:tavLst>
                                        <p:tav tm="0">
                                          <p:val>
                                            <p:strVal val="#ppt_y+#ppt_h*1.125000"/>
                                          </p:val>
                                        </p:tav>
                                        <p:tav tm="100000">
                                          <p:val>
                                            <p:strVal val="#ppt_y"/>
                                          </p:val>
                                        </p:tav>
                                      </p:tavLst>
                                    </p:anim>
                                    <p:animEffect transition="in" filter="wipe(up)">
                                      <p:cBhvr>
                                        <p:cTn id="8" dur="500"/>
                                        <p:tgtEl>
                                          <p:spTgt spid="100"/>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99"/>
                                        </p:tgtEl>
                                        <p:attrNameLst>
                                          <p:attrName>style.visibility</p:attrName>
                                        </p:attrNameLst>
                                      </p:cBhvr>
                                      <p:to>
                                        <p:strVal val="visible"/>
                                      </p:to>
                                    </p:set>
                                    <p:anim calcmode="lin" valueType="num">
                                      <p:cBhvr additive="base">
                                        <p:cTn id="13" dur="500"/>
                                        <p:tgtEl>
                                          <p:spTgt spid="99"/>
                                        </p:tgtEl>
                                        <p:attrNameLst>
                                          <p:attrName>ppt_y</p:attrName>
                                        </p:attrNameLst>
                                      </p:cBhvr>
                                      <p:tavLst>
                                        <p:tav tm="0">
                                          <p:val>
                                            <p:strVal val="#ppt_y+#ppt_h*1.125000"/>
                                          </p:val>
                                        </p:tav>
                                        <p:tav tm="100000">
                                          <p:val>
                                            <p:strVal val="#ppt_y"/>
                                          </p:val>
                                        </p:tav>
                                      </p:tavLst>
                                    </p:anim>
                                    <p:animEffect transition="in" filter="wipe(up)">
                                      <p:cBhvr>
                                        <p:cTn id="14"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3" name="文本框 2"/>
          <p:cNvSpPr txBox="1"/>
          <p:nvPr/>
        </p:nvSpPr>
        <p:spPr>
          <a:xfrm>
            <a:off x="1960245" y="1238250"/>
            <a:ext cx="3930650" cy="46037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根据描述，画出路线示意图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8" name="组合 7"/>
          <p:cNvGrpSpPr/>
          <p:nvPr/>
        </p:nvGrpSpPr>
        <p:grpSpPr>
          <a:xfrm>
            <a:off x="859155" y="2432050"/>
            <a:ext cx="3336290" cy="1824990"/>
            <a:chOff x="1353" y="3830"/>
            <a:chExt cx="5254" cy="2874"/>
          </a:xfrm>
        </p:grpSpPr>
        <p:sp>
          <p:nvSpPr>
            <p:cNvPr id="7" name="圆角矩形标注 6"/>
            <p:cNvSpPr/>
            <p:nvPr/>
          </p:nvSpPr>
          <p:spPr>
            <a:xfrm>
              <a:off x="1353" y="4044"/>
              <a:ext cx="5251" cy="2661"/>
            </a:xfrm>
            <a:prstGeom prst="wedgeRoundRectCallout">
              <a:avLst>
                <a:gd name="adj1" fmla="val 61064"/>
                <a:gd name="adj2" fmla="val 39252"/>
                <a:gd name="adj3" fmla="val 16667"/>
              </a:avLst>
            </a:prstGeom>
            <a:solidFill>
              <a:srgbClr val="FFBC00"/>
            </a:solidFill>
            <a:ln w="22225">
              <a:solidFill>
                <a:srgbClr val="FF0000"/>
              </a:solidFill>
            </a:ln>
          </p:spPr>
          <p:txBody>
            <a:bodyPr vert="horz" wrap="square" lIns="184573" tIns="92287" rIns="184573" bIns="92287" numCol="1" anchor="t" anchorCtr="0" compatLnSpc="1"/>
            <a:p>
              <a:endParaRPr lang="en-US" altLang="en-US" sz="200">
                <a:solidFill>
                  <a:srgbClr val="5A0000"/>
                </a:solidFill>
              </a:endParaRPr>
            </a:p>
          </p:txBody>
        </p:sp>
        <p:sp>
          <p:nvSpPr>
            <p:cNvPr id="5" name="文本框 4"/>
            <p:cNvSpPr txBox="1"/>
            <p:nvPr/>
          </p:nvSpPr>
          <p:spPr>
            <a:xfrm>
              <a:off x="1519" y="3830"/>
              <a:ext cx="5088" cy="2761"/>
            </a:xfrm>
            <a:prstGeom prst="rect">
              <a:avLst/>
            </a:prstGeom>
            <a:noFill/>
          </p:spPr>
          <p:txBody>
            <a:bodyPr wrap="none" rtlCol="0">
              <a:spAutoFit/>
            </a:bodyPr>
            <a:p>
              <a:pPr>
                <a:lnSpc>
                  <a:spcPct val="150000"/>
                </a:lnSpc>
              </a:pPr>
              <a:r>
                <a:rPr lang="zh-CN" altLang="en-US" sz="2400"/>
                <a:t>我向正南方向走</a:t>
              </a:r>
              <a:r>
                <a:rPr lang="en-US" altLang="zh-CN" sz="2400"/>
                <a:t>50m</a:t>
              </a:r>
              <a:endParaRPr lang="en-US" altLang="zh-CN" sz="2400"/>
            </a:p>
            <a:p>
              <a:pPr>
                <a:lnSpc>
                  <a:spcPct val="150000"/>
                </a:lnSpc>
              </a:pPr>
              <a:r>
                <a:rPr lang="zh-CN" altLang="en-US" sz="2400"/>
                <a:t>到路口，再向南偏西约</a:t>
              </a:r>
              <a:endParaRPr lang="zh-CN" altLang="en-US" sz="2400"/>
            </a:p>
            <a:p>
              <a:pPr>
                <a:lnSpc>
                  <a:spcPct val="150000"/>
                </a:lnSpc>
              </a:pPr>
              <a:r>
                <a:rPr lang="en-US" altLang="zh-CN" sz="2400"/>
                <a:t>30</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走</a:t>
              </a:r>
              <a:r>
                <a:rPr lang="en-US" altLang="zh-CN" sz="2400">
                  <a:latin typeface="微软雅黑" panose="020B0503020204020204" pitchFamily="34" charset="-122"/>
                  <a:ea typeface="微软雅黑" panose="020B0503020204020204" pitchFamily="34" charset="-122"/>
                </a:rPr>
                <a:t>100m</a:t>
              </a:r>
              <a:r>
                <a:rPr lang="zh-CN" altLang="en-US" sz="2400">
                  <a:latin typeface="微软雅黑" panose="020B0503020204020204" pitchFamily="34" charset="-122"/>
                  <a:ea typeface="微软雅黑" panose="020B0503020204020204" pitchFamily="34" charset="-122"/>
                </a:rPr>
                <a:t>到公园。</a:t>
              </a:r>
              <a:endParaRPr lang="zh-CN" altLang="en-US" sz="2400">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8893175" y="2322830"/>
            <a:ext cx="2482850" cy="1243330"/>
            <a:chOff x="12270" y="6522"/>
            <a:chExt cx="3910" cy="1958"/>
          </a:xfrm>
        </p:grpSpPr>
        <p:sp>
          <p:nvSpPr>
            <p:cNvPr id="9" name="圆角矩形标注 8"/>
            <p:cNvSpPr/>
            <p:nvPr/>
          </p:nvSpPr>
          <p:spPr>
            <a:xfrm>
              <a:off x="12270" y="6591"/>
              <a:ext cx="3910" cy="1889"/>
            </a:xfrm>
            <a:prstGeom prst="wedgeRoundRectCallout">
              <a:avLst>
                <a:gd name="adj1" fmla="val -66879"/>
                <a:gd name="adj2" fmla="val 56299"/>
                <a:gd name="adj3" fmla="val 16667"/>
              </a:avLst>
            </a:prstGeom>
            <a:solidFill>
              <a:srgbClr val="00B0F0"/>
            </a:solidFill>
            <a:ln w="22225">
              <a:solidFill>
                <a:srgbClr val="FF0000"/>
              </a:solidFill>
            </a:ln>
          </p:spPr>
          <p:txBody>
            <a:bodyPr vert="horz" wrap="square" lIns="184573" tIns="92287" rIns="184573" bIns="92287" numCol="1" anchor="t" anchorCtr="0" compatLnSpc="1"/>
            <a:p>
              <a:endParaRPr lang="en-US" altLang="en-US" sz="200">
                <a:solidFill>
                  <a:srgbClr val="5A0000"/>
                </a:solidFill>
              </a:endParaRPr>
            </a:p>
          </p:txBody>
        </p:sp>
        <p:sp>
          <p:nvSpPr>
            <p:cNvPr id="6" name="文本框 5"/>
            <p:cNvSpPr txBox="1"/>
            <p:nvPr/>
          </p:nvSpPr>
          <p:spPr>
            <a:xfrm>
              <a:off x="12439" y="6522"/>
              <a:ext cx="3648" cy="1888"/>
            </a:xfrm>
            <a:prstGeom prst="rect">
              <a:avLst/>
            </a:prstGeom>
            <a:noFill/>
          </p:spPr>
          <p:txBody>
            <a:bodyPr wrap="none" rtlCol="0">
              <a:spAutoFit/>
            </a:bodyPr>
            <a:p>
              <a:pPr>
                <a:lnSpc>
                  <a:spcPct val="150000"/>
                </a:lnSpc>
              </a:pPr>
              <a:r>
                <a:rPr lang="zh-CN" altLang="en-US" sz="2400"/>
                <a:t>我先定下你出发</a:t>
              </a:r>
              <a:endParaRPr lang="zh-CN" altLang="en-US" sz="2400"/>
            </a:p>
            <a:p>
              <a:pPr>
                <a:lnSpc>
                  <a:spcPct val="150000"/>
                </a:lnSpc>
              </a:pPr>
              <a:r>
                <a:rPr lang="zh-CN" altLang="en-US" sz="2400"/>
                <a:t>时的位置。</a:t>
              </a:r>
              <a:endParaRPr lang="zh-CN" altLang="en-US" sz="2400">
                <a:latin typeface="微软雅黑" panose="020B0503020204020204" pitchFamily="34" charset="-122"/>
                <a:ea typeface="微软雅黑" panose="020B0503020204020204" pitchFamily="34" charset="-122"/>
              </a:endParaRPr>
            </a:p>
          </p:txBody>
        </p:sp>
      </p:grpSp>
      <p:pic>
        <p:nvPicPr>
          <p:cNvPr id="11" name="图片 10" descr="图片163"/>
          <p:cNvPicPr>
            <a:picLocks noChangeAspect="1"/>
          </p:cNvPicPr>
          <p:nvPr>
            <p:custDataLst>
              <p:tags r:id="rId2"/>
            </p:custDataLst>
          </p:nvPr>
        </p:nvPicPr>
        <p:blipFill>
          <a:blip r:embed="rId3"/>
          <a:stretch>
            <a:fillRect/>
          </a:stretch>
        </p:blipFill>
        <p:spPr>
          <a:xfrm>
            <a:off x="6866255" y="3868420"/>
            <a:ext cx="1725295" cy="2218690"/>
          </a:xfrm>
          <a:prstGeom prst="rect">
            <a:avLst/>
          </a:prstGeom>
        </p:spPr>
      </p:pic>
      <p:pic>
        <p:nvPicPr>
          <p:cNvPr id="12" name="图片 11" descr="图片175"/>
          <p:cNvPicPr>
            <a:picLocks noChangeAspect="1"/>
          </p:cNvPicPr>
          <p:nvPr/>
        </p:nvPicPr>
        <p:blipFill>
          <a:blip r:embed="rId4"/>
          <a:stretch>
            <a:fillRect/>
          </a:stretch>
        </p:blipFill>
        <p:spPr>
          <a:xfrm>
            <a:off x="4453890" y="3868420"/>
            <a:ext cx="1910080" cy="231838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3" name="文本框 2"/>
          <p:cNvSpPr txBox="1"/>
          <p:nvPr/>
        </p:nvSpPr>
        <p:spPr>
          <a:xfrm>
            <a:off x="1534795" y="1097915"/>
            <a:ext cx="8223885" cy="46037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正南方向</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走</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50</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到路口，再向南偏西约</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走</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100m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到公园。</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8" name="组合 7"/>
          <p:cNvGrpSpPr/>
          <p:nvPr/>
        </p:nvGrpSpPr>
        <p:grpSpPr>
          <a:xfrm>
            <a:off x="1028065" y="1951355"/>
            <a:ext cx="2252980" cy="746760"/>
            <a:chOff x="3109" y="3735"/>
            <a:chExt cx="3548" cy="1176"/>
          </a:xfrm>
        </p:grpSpPr>
        <p:sp>
          <p:nvSpPr>
            <p:cNvPr id="12" name="Freeform 11"/>
            <p:cNvSpPr/>
            <p:nvPr/>
          </p:nvSpPr>
          <p:spPr>
            <a:xfrm>
              <a:off x="3109" y="3735"/>
              <a:ext cx="3548" cy="1176"/>
            </a:xfrm>
            <a:custGeom>
              <a:avLst/>
              <a:gdLst>
                <a:gd name="connsiteX0" fmla="*/ 0 w 2438400"/>
                <a:gd name="connsiteY0" fmla="*/ 361252 h 2167466"/>
                <a:gd name="connsiteX1" fmla="*/ 361252 w 2438400"/>
                <a:gd name="connsiteY1" fmla="*/ 0 h 2167466"/>
                <a:gd name="connsiteX2" fmla="*/ 2077148 w 2438400"/>
                <a:gd name="connsiteY2" fmla="*/ 0 h 2167466"/>
                <a:gd name="connsiteX3" fmla="*/ 2438400 w 2438400"/>
                <a:gd name="connsiteY3" fmla="*/ 361252 h 2167466"/>
                <a:gd name="connsiteX4" fmla="*/ 2438400 w 2438400"/>
                <a:gd name="connsiteY4" fmla="*/ 1806214 h 2167466"/>
                <a:gd name="connsiteX5" fmla="*/ 2077148 w 2438400"/>
                <a:gd name="connsiteY5" fmla="*/ 2167466 h 2167466"/>
                <a:gd name="connsiteX6" fmla="*/ 361252 w 2438400"/>
                <a:gd name="connsiteY6" fmla="*/ 2167466 h 2167466"/>
                <a:gd name="connsiteX7" fmla="*/ 0 w 2438400"/>
                <a:gd name="connsiteY7" fmla="*/ 1806214 h 2167466"/>
                <a:gd name="connsiteX8" fmla="*/ 0 w 2438400"/>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38400" h="2167466">
                  <a:moveTo>
                    <a:pt x="0" y="361252"/>
                  </a:moveTo>
                  <a:cubicBezTo>
                    <a:pt x="0" y="161738"/>
                    <a:pt x="161738" y="0"/>
                    <a:pt x="361252" y="0"/>
                  </a:cubicBezTo>
                  <a:lnTo>
                    <a:pt x="2077148" y="0"/>
                  </a:lnTo>
                  <a:cubicBezTo>
                    <a:pt x="2276662" y="0"/>
                    <a:pt x="2438400" y="161738"/>
                    <a:pt x="2438400" y="361252"/>
                  </a:cubicBezTo>
                  <a:lnTo>
                    <a:pt x="2438400" y="1806214"/>
                  </a:lnTo>
                  <a:cubicBezTo>
                    <a:pt x="2438400" y="2005728"/>
                    <a:pt x="2276662" y="2167466"/>
                    <a:pt x="2077148" y="2167466"/>
                  </a:cubicBezTo>
                  <a:lnTo>
                    <a:pt x="361252" y="2167466"/>
                  </a:lnTo>
                  <a:cubicBezTo>
                    <a:pt x="161738" y="2167466"/>
                    <a:pt x="0" y="2005728"/>
                    <a:pt x="0" y="1806214"/>
                  </a:cubicBezTo>
                  <a:lnTo>
                    <a:pt x="0" y="361252"/>
                  </a:lnTo>
                  <a:close/>
                </a:path>
              </a:pathLst>
            </a:custGeom>
            <a:ln>
              <a:noFill/>
            </a:ln>
            <a:effectLst>
              <a:outerShdw blurRad="50800" dist="38100" dir="8100000" algn="tr"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38217" tIns="338217" rIns="338217" bIns="338217" numCol="1" spcCol="1270" anchor="ctr" anchorCtr="0">
              <a:noAutofit/>
            </a:bodyPr>
            <a:p>
              <a:pPr lvl="0" algn="ctr" defTabSz="2711450">
                <a:lnSpc>
                  <a:spcPct val="90000"/>
                </a:lnSpc>
                <a:spcBef>
                  <a:spcPct val="0"/>
                </a:spcBef>
                <a:spcAft>
                  <a:spcPct val="35000"/>
                </a:spcAft>
              </a:pPr>
              <a:endParaRPr lang="en-GB" sz="6100" kern="1200">
                <a:cs typeface="+mn-ea"/>
                <a:sym typeface="+mn-lt"/>
              </a:endParaRPr>
            </a:p>
          </p:txBody>
        </p:sp>
        <p:sp>
          <p:nvSpPr>
            <p:cNvPr id="4" name="文本框 3"/>
            <p:cNvSpPr txBox="1"/>
            <p:nvPr/>
          </p:nvSpPr>
          <p:spPr>
            <a:xfrm>
              <a:off x="3279" y="3963"/>
              <a:ext cx="3168"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楷体" panose="02010609060101010101" charset="-122"/>
                  <a:sym typeface="+mn-ea"/>
                </a:rPr>
                <a:t>确定出发位置</a:t>
              </a:r>
              <a:endParaRPr lang="zh-CN" altLang="en-US" sz="2400" dirty="0">
                <a:solidFill>
                  <a:schemeClr val="tx1"/>
                </a:solidFill>
                <a:latin typeface="微软雅黑" panose="020B0503020204020204" pitchFamily="34" charset="-122"/>
                <a:ea typeface="微软雅黑" panose="020B0503020204020204" pitchFamily="34" charset="-122"/>
                <a:cs typeface="楷体" panose="02010609060101010101" charset="-122"/>
                <a:sym typeface="+mn-ea"/>
              </a:endParaRPr>
            </a:p>
          </p:txBody>
        </p:sp>
      </p:grpSp>
      <p:grpSp>
        <p:nvGrpSpPr>
          <p:cNvPr id="13" name="组合 12"/>
          <p:cNvGrpSpPr/>
          <p:nvPr/>
        </p:nvGrpSpPr>
        <p:grpSpPr>
          <a:xfrm>
            <a:off x="1015365" y="2890520"/>
            <a:ext cx="2252980" cy="746760"/>
            <a:chOff x="2989" y="5046"/>
            <a:chExt cx="3548" cy="1176"/>
          </a:xfrm>
        </p:grpSpPr>
        <p:sp>
          <p:nvSpPr>
            <p:cNvPr id="10" name="Freeform 9"/>
            <p:cNvSpPr/>
            <p:nvPr/>
          </p:nvSpPr>
          <p:spPr>
            <a:xfrm>
              <a:off x="2989" y="5046"/>
              <a:ext cx="3548" cy="1176"/>
            </a:xfrm>
            <a:custGeom>
              <a:avLst/>
              <a:gdLst>
                <a:gd name="connsiteX0" fmla="*/ 0 w 2438400"/>
                <a:gd name="connsiteY0" fmla="*/ 361252 h 2167466"/>
                <a:gd name="connsiteX1" fmla="*/ 361252 w 2438400"/>
                <a:gd name="connsiteY1" fmla="*/ 0 h 2167466"/>
                <a:gd name="connsiteX2" fmla="*/ 2077148 w 2438400"/>
                <a:gd name="connsiteY2" fmla="*/ 0 h 2167466"/>
                <a:gd name="connsiteX3" fmla="*/ 2438400 w 2438400"/>
                <a:gd name="connsiteY3" fmla="*/ 361252 h 2167466"/>
                <a:gd name="connsiteX4" fmla="*/ 2438400 w 2438400"/>
                <a:gd name="connsiteY4" fmla="*/ 1806214 h 2167466"/>
                <a:gd name="connsiteX5" fmla="*/ 2077148 w 2438400"/>
                <a:gd name="connsiteY5" fmla="*/ 2167466 h 2167466"/>
                <a:gd name="connsiteX6" fmla="*/ 361252 w 2438400"/>
                <a:gd name="connsiteY6" fmla="*/ 2167466 h 2167466"/>
                <a:gd name="connsiteX7" fmla="*/ 0 w 2438400"/>
                <a:gd name="connsiteY7" fmla="*/ 1806214 h 2167466"/>
                <a:gd name="connsiteX8" fmla="*/ 0 w 2438400"/>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38400" h="2167466">
                  <a:moveTo>
                    <a:pt x="0" y="361252"/>
                  </a:moveTo>
                  <a:cubicBezTo>
                    <a:pt x="0" y="161738"/>
                    <a:pt x="161738" y="0"/>
                    <a:pt x="361252" y="0"/>
                  </a:cubicBezTo>
                  <a:lnTo>
                    <a:pt x="2077148" y="0"/>
                  </a:lnTo>
                  <a:cubicBezTo>
                    <a:pt x="2276662" y="0"/>
                    <a:pt x="2438400" y="161738"/>
                    <a:pt x="2438400" y="361252"/>
                  </a:cubicBezTo>
                  <a:lnTo>
                    <a:pt x="2438400" y="1806214"/>
                  </a:lnTo>
                  <a:cubicBezTo>
                    <a:pt x="2438400" y="2005728"/>
                    <a:pt x="2276662" y="2167466"/>
                    <a:pt x="2077148" y="2167466"/>
                  </a:cubicBezTo>
                  <a:lnTo>
                    <a:pt x="361252" y="2167466"/>
                  </a:lnTo>
                  <a:cubicBezTo>
                    <a:pt x="161738" y="2167466"/>
                    <a:pt x="0" y="2005728"/>
                    <a:pt x="0" y="1806214"/>
                  </a:cubicBezTo>
                  <a:lnTo>
                    <a:pt x="0" y="361252"/>
                  </a:lnTo>
                  <a:close/>
                </a:path>
              </a:pathLst>
            </a:custGeom>
            <a:solidFill>
              <a:schemeClr val="accent4"/>
            </a:solidFill>
            <a:ln>
              <a:noFill/>
            </a:ln>
            <a:effectLst>
              <a:outerShdw blurRad="50800" dist="38100" dir="8100000" algn="tr"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38217" tIns="338217" rIns="338217" bIns="338217" numCol="1" spcCol="1270" anchor="ctr" anchorCtr="0">
              <a:noAutofit/>
            </a:bodyPr>
            <a:p>
              <a:pPr lvl="0" algn="ctr" defTabSz="2711450">
                <a:lnSpc>
                  <a:spcPct val="90000"/>
                </a:lnSpc>
                <a:spcBef>
                  <a:spcPct val="0"/>
                </a:spcBef>
                <a:spcAft>
                  <a:spcPct val="35000"/>
                </a:spcAft>
              </a:pPr>
              <a:endParaRPr lang="en-GB" sz="6100" kern="1200">
                <a:cs typeface="+mn-ea"/>
                <a:sym typeface="+mn-lt"/>
              </a:endParaRPr>
            </a:p>
          </p:txBody>
        </p:sp>
        <p:sp>
          <p:nvSpPr>
            <p:cNvPr id="5" name="文本框 4"/>
            <p:cNvSpPr txBox="1"/>
            <p:nvPr/>
          </p:nvSpPr>
          <p:spPr>
            <a:xfrm>
              <a:off x="3378" y="5271"/>
              <a:ext cx="2688"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楷体" panose="02010609060101010101" charset="-122"/>
                  <a:sym typeface="+mn-ea"/>
                </a:rPr>
                <a:t>规定北方向</a:t>
              </a:r>
              <a:endParaRPr lang="zh-CN" altLang="en-US" sz="2400" dirty="0">
                <a:solidFill>
                  <a:schemeClr val="tx1"/>
                </a:solidFill>
                <a:latin typeface="微软雅黑" panose="020B0503020204020204" pitchFamily="34" charset="-122"/>
                <a:ea typeface="微软雅黑" panose="020B0503020204020204" pitchFamily="34" charset="-122"/>
                <a:cs typeface="楷体" panose="02010609060101010101" charset="-122"/>
                <a:sym typeface="+mn-ea"/>
              </a:endParaRPr>
            </a:p>
          </p:txBody>
        </p:sp>
      </p:grpSp>
      <p:grpSp>
        <p:nvGrpSpPr>
          <p:cNvPr id="14" name="组合 13"/>
          <p:cNvGrpSpPr/>
          <p:nvPr/>
        </p:nvGrpSpPr>
        <p:grpSpPr>
          <a:xfrm>
            <a:off x="1015365" y="3841115"/>
            <a:ext cx="2252980" cy="746760"/>
            <a:chOff x="3129" y="6856"/>
            <a:chExt cx="3548" cy="1176"/>
          </a:xfrm>
        </p:grpSpPr>
        <p:sp>
          <p:nvSpPr>
            <p:cNvPr id="9" name="Freeform 8"/>
            <p:cNvSpPr/>
            <p:nvPr/>
          </p:nvSpPr>
          <p:spPr>
            <a:xfrm>
              <a:off x="3129" y="6856"/>
              <a:ext cx="3548" cy="1176"/>
            </a:xfrm>
            <a:custGeom>
              <a:avLst/>
              <a:gdLst>
                <a:gd name="connsiteX0" fmla="*/ 0 w 2438400"/>
                <a:gd name="connsiteY0" fmla="*/ 361252 h 2167466"/>
                <a:gd name="connsiteX1" fmla="*/ 361252 w 2438400"/>
                <a:gd name="connsiteY1" fmla="*/ 0 h 2167466"/>
                <a:gd name="connsiteX2" fmla="*/ 2077148 w 2438400"/>
                <a:gd name="connsiteY2" fmla="*/ 0 h 2167466"/>
                <a:gd name="connsiteX3" fmla="*/ 2438400 w 2438400"/>
                <a:gd name="connsiteY3" fmla="*/ 361252 h 2167466"/>
                <a:gd name="connsiteX4" fmla="*/ 2438400 w 2438400"/>
                <a:gd name="connsiteY4" fmla="*/ 1806214 h 2167466"/>
                <a:gd name="connsiteX5" fmla="*/ 2077148 w 2438400"/>
                <a:gd name="connsiteY5" fmla="*/ 2167466 h 2167466"/>
                <a:gd name="connsiteX6" fmla="*/ 361252 w 2438400"/>
                <a:gd name="connsiteY6" fmla="*/ 2167466 h 2167466"/>
                <a:gd name="connsiteX7" fmla="*/ 0 w 2438400"/>
                <a:gd name="connsiteY7" fmla="*/ 1806214 h 2167466"/>
                <a:gd name="connsiteX8" fmla="*/ 0 w 2438400"/>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38400" h="2167466">
                  <a:moveTo>
                    <a:pt x="0" y="361252"/>
                  </a:moveTo>
                  <a:cubicBezTo>
                    <a:pt x="0" y="161738"/>
                    <a:pt x="161738" y="0"/>
                    <a:pt x="361252" y="0"/>
                  </a:cubicBezTo>
                  <a:lnTo>
                    <a:pt x="2077148" y="0"/>
                  </a:lnTo>
                  <a:cubicBezTo>
                    <a:pt x="2276662" y="0"/>
                    <a:pt x="2438400" y="161738"/>
                    <a:pt x="2438400" y="361252"/>
                  </a:cubicBezTo>
                  <a:lnTo>
                    <a:pt x="2438400" y="1806214"/>
                  </a:lnTo>
                  <a:cubicBezTo>
                    <a:pt x="2438400" y="2005728"/>
                    <a:pt x="2276662" y="2167466"/>
                    <a:pt x="2077148" y="2167466"/>
                  </a:cubicBezTo>
                  <a:lnTo>
                    <a:pt x="361252" y="2167466"/>
                  </a:lnTo>
                  <a:cubicBezTo>
                    <a:pt x="161738" y="2167466"/>
                    <a:pt x="0" y="2005728"/>
                    <a:pt x="0" y="1806214"/>
                  </a:cubicBezTo>
                  <a:lnTo>
                    <a:pt x="0" y="361252"/>
                  </a:lnTo>
                  <a:close/>
                </a:path>
              </a:pathLst>
            </a:custGeom>
            <a:solidFill>
              <a:schemeClr val="accent2"/>
            </a:solidFill>
            <a:ln>
              <a:noFill/>
            </a:ln>
            <a:effectLst>
              <a:outerShdw blurRad="50800" dist="38100" dir="8100000" algn="tr"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38217" tIns="338217" rIns="338217" bIns="338217" numCol="1" spcCol="1270" anchor="ctr" anchorCtr="0">
              <a:noAutofit/>
            </a:bodyPr>
            <a:p>
              <a:pPr lvl="0" algn="ctr" defTabSz="2711450">
                <a:lnSpc>
                  <a:spcPct val="90000"/>
                </a:lnSpc>
                <a:spcBef>
                  <a:spcPct val="0"/>
                </a:spcBef>
                <a:spcAft>
                  <a:spcPct val="35000"/>
                </a:spcAft>
              </a:pPr>
              <a:endParaRPr lang="en-GB" sz="6100" kern="1200">
                <a:cs typeface="+mn-ea"/>
                <a:sym typeface="+mn-lt"/>
              </a:endParaRPr>
            </a:p>
          </p:txBody>
        </p:sp>
        <p:sp>
          <p:nvSpPr>
            <p:cNvPr id="6" name="文本框 5"/>
            <p:cNvSpPr txBox="1"/>
            <p:nvPr/>
          </p:nvSpPr>
          <p:spPr>
            <a:xfrm>
              <a:off x="3197" y="7082"/>
              <a:ext cx="3168"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楷体" panose="02010609060101010101" charset="-122"/>
                  <a:sym typeface="+mn-ea"/>
                </a:rPr>
                <a:t>确定图上距离</a:t>
              </a:r>
              <a:endParaRPr lang="zh-CN" altLang="en-US" sz="2400" dirty="0">
                <a:solidFill>
                  <a:schemeClr val="tx1"/>
                </a:solidFill>
                <a:latin typeface="微软雅黑" panose="020B0503020204020204" pitchFamily="34" charset="-122"/>
                <a:ea typeface="微软雅黑" panose="020B0503020204020204" pitchFamily="34" charset="-122"/>
                <a:cs typeface="楷体" panose="02010609060101010101" charset="-122"/>
                <a:sym typeface="+mn-ea"/>
              </a:endParaRPr>
            </a:p>
          </p:txBody>
        </p:sp>
      </p:grpSp>
      <p:grpSp>
        <p:nvGrpSpPr>
          <p:cNvPr id="15" name="组合 14"/>
          <p:cNvGrpSpPr/>
          <p:nvPr/>
        </p:nvGrpSpPr>
        <p:grpSpPr>
          <a:xfrm>
            <a:off x="989330" y="4791710"/>
            <a:ext cx="2252980" cy="746760"/>
            <a:chOff x="3009" y="8129"/>
            <a:chExt cx="3548" cy="1176"/>
          </a:xfrm>
        </p:grpSpPr>
        <p:sp>
          <p:nvSpPr>
            <p:cNvPr id="11" name="Freeform 10"/>
            <p:cNvSpPr/>
            <p:nvPr/>
          </p:nvSpPr>
          <p:spPr>
            <a:xfrm>
              <a:off x="3009" y="8129"/>
              <a:ext cx="3548" cy="1176"/>
            </a:xfrm>
            <a:custGeom>
              <a:avLst/>
              <a:gdLst>
                <a:gd name="connsiteX0" fmla="*/ 0 w 2438400"/>
                <a:gd name="connsiteY0" fmla="*/ 361252 h 2167466"/>
                <a:gd name="connsiteX1" fmla="*/ 361252 w 2438400"/>
                <a:gd name="connsiteY1" fmla="*/ 0 h 2167466"/>
                <a:gd name="connsiteX2" fmla="*/ 2077148 w 2438400"/>
                <a:gd name="connsiteY2" fmla="*/ 0 h 2167466"/>
                <a:gd name="connsiteX3" fmla="*/ 2438400 w 2438400"/>
                <a:gd name="connsiteY3" fmla="*/ 361252 h 2167466"/>
                <a:gd name="connsiteX4" fmla="*/ 2438400 w 2438400"/>
                <a:gd name="connsiteY4" fmla="*/ 1806214 h 2167466"/>
                <a:gd name="connsiteX5" fmla="*/ 2077148 w 2438400"/>
                <a:gd name="connsiteY5" fmla="*/ 2167466 h 2167466"/>
                <a:gd name="connsiteX6" fmla="*/ 361252 w 2438400"/>
                <a:gd name="connsiteY6" fmla="*/ 2167466 h 2167466"/>
                <a:gd name="connsiteX7" fmla="*/ 0 w 2438400"/>
                <a:gd name="connsiteY7" fmla="*/ 1806214 h 2167466"/>
                <a:gd name="connsiteX8" fmla="*/ 0 w 2438400"/>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38400" h="2167466">
                  <a:moveTo>
                    <a:pt x="0" y="361252"/>
                  </a:moveTo>
                  <a:cubicBezTo>
                    <a:pt x="0" y="161738"/>
                    <a:pt x="161738" y="0"/>
                    <a:pt x="361252" y="0"/>
                  </a:cubicBezTo>
                  <a:lnTo>
                    <a:pt x="2077148" y="0"/>
                  </a:lnTo>
                  <a:cubicBezTo>
                    <a:pt x="2276662" y="0"/>
                    <a:pt x="2438400" y="161738"/>
                    <a:pt x="2438400" y="361252"/>
                  </a:cubicBezTo>
                  <a:lnTo>
                    <a:pt x="2438400" y="1806214"/>
                  </a:lnTo>
                  <a:cubicBezTo>
                    <a:pt x="2438400" y="2005728"/>
                    <a:pt x="2276662" y="2167466"/>
                    <a:pt x="2077148" y="2167466"/>
                  </a:cubicBezTo>
                  <a:lnTo>
                    <a:pt x="361252" y="2167466"/>
                  </a:lnTo>
                  <a:cubicBezTo>
                    <a:pt x="161738" y="2167466"/>
                    <a:pt x="0" y="2005728"/>
                    <a:pt x="0" y="1806214"/>
                  </a:cubicBezTo>
                  <a:lnTo>
                    <a:pt x="0" y="361252"/>
                  </a:lnTo>
                  <a:close/>
                </a:path>
              </a:pathLst>
            </a:custGeom>
            <a:solidFill>
              <a:schemeClr val="accent5"/>
            </a:solidFill>
            <a:ln>
              <a:noFill/>
            </a:ln>
            <a:effectLst>
              <a:outerShdw blurRad="50800" dist="38100" dir="8100000" algn="tr"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38217" tIns="338217" rIns="338217" bIns="338217" numCol="1" spcCol="1270" anchor="ctr" anchorCtr="0">
              <a:noAutofit/>
            </a:bodyPr>
            <a:p>
              <a:pPr lvl="0" algn="ctr" defTabSz="2711450">
                <a:lnSpc>
                  <a:spcPct val="90000"/>
                </a:lnSpc>
                <a:spcBef>
                  <a:spcPct val="0"/>
                </a:spcBef>
                <a:spcAft>
                  <a:spcPct val="35000"/>
                </a:spcAft>
              </a:pPr>
              <a:endParaRPr lang="en-GB" sz="6100" kern="1200">
                <a:cs typeface="+mn-ea"/>
                <a:sym typeface="+mn-lt"/>
              </a:endParaRPr>
            </a:p>
          </p:txBody>
        </p:sp>
        <p:sp>
          <p:nvSpPr>
            <p:cNvPr id="7" name="文本框 6"/>
            <p:cNvSpPr txBox="1"/>
            <p:nvPr/>
          </p:nvSpPr>
          <p:spPr>
            <a:xfrm>
              <a:off x="3559" y="8310"/>
              <a:ext cx="2208"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楷体" panose="02010609060101010101" charset="-122"/>
                  <a:sym typeface="+mn-ea"/>
                </a:rPr>
                <a:t>确定位置</a:t>
              </a:r>
              <a:endParaRPr lang="zh-CN" altLang="en-US" sz="2400" dirty="0">
                <a:solidFill>
                  <a:schemeClr val="tx1"/>
                </a:solidFill>
                <a:latin typeface="微软雅黑" panose="020B0503020204020204" pitchFamily="34" charset="-122"/>
                <a:ea typeface="微软雅黑" panose="020B0503020204020204" pitchFamily="34" charset="-122"/>
                <a:cs typeface="楷体" panose="02010609060101010101" charset="-122"/>
                <a:sym typeface="+mn-ea"/>
              </a:endParaRPr>
            </a:p>
          </p:txBody>
        </p:sp>
      </p:grpSp>
      <p:cxnSp>
        <p:nvCxnSpPr>
          <p:cNvPr id="16" name="直接箭头连接符 15"/>
          <p:cNvCxnSpPr/>
          <p:nvPr/>
        </p:nvCxnSpPr>
        <p:spPr>
          <a:xfrm>
            <a:off x="5758815" y="3263265"/>
            <a:ext cx="3239770" cy="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a:off x="7378700" y="1643380"/>
            <a:ext cx="0" cy="323977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9" name="流程图: 接点 26"/>
          <p:cNvSpPr/>
          <p:nvPr/>
        </p:nvSpPr>
        <p:spPr>
          <a:xfrm>
            <a:off x="7299022" y="3182548"/>
            <a:ext cx="158317" cy="161997"/>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文本框 30"/>
          <p:cNvSpPr txBox="1"/>
          <p:nvPr/>
        </p:nvSpPr>
        <p:spPr>
          <a:xfrm>
            <a:off x="6597015" y="2707640"/>
            <a:ext cx="792480" cy="460375"/>
          </a:xfrm>
          <a:prstGeom prst="rect">
            <a:avLst/>
          </a:prstGeom>
          <a:noFill/>
        </p:spPr>
        <p:txBody>
          <a:bodyPr wrap="none" rtlCol="0">
            <a:spAutoFit/>
          </a:bodyPr>
          <a:p>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起点</a:t>
            </a:r>
            <a:endPar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18" name="直接箭头连接符 17"/>
          <p:cNvCxnSpPr/>
          <p:nvPr/>
        </p:nvCxnSpPr>
        <p:spPr>
          <a:xfrm flipV="1">
            <a:off x="10312400" y="2129155"/>
            <a:ext cx="0" cy="473075"/>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10054590" y="1643380"/>
            <a:ext cx="487680" cy="460375"/>
          </a:xfrm>
          <a:prstGeom prst="rect">
            <a:avLst/>
          </a:prstGeom>
          <a:solidFill>
            <a:schemeClr val="bg1"/>
          </a:solidFill>
        </p:spPr>
        <p:txBody>
          <a:bodyPr wrap="none" rtlCol="0">
            <a:spAutoFit/>
          </a:bodyPr>
          <a:p>
            <a:r>
              <a:rPr lang="zh-CN" altLang="en-US" sz="2400">
                <a:latin typeface="微软雅黑" panose="020B0503020204020204" pitchFamily="34" charset="-122"/>
                <a:ea typeface="微软雅黑" panose="020B0503020204020204" pitchFamily="34" charset="-122"/>
              </a:rPr>
              <a:t>北</a:t>
            </a:r>
            <a:endParaRPr lang="zh-CN" altLang="en-US" sz="2400">
              <a:latin typeface="微软雅黑" panose="020B0503020204020204" pitchFamily="34" charset="-122"/>
              <a:ea typeface="微软雅黑" panose="020B0503020204020204" pitchFamily="34" charset="-122"/>
            </a:endParaRPr>
          </a:p>
        </p:txBody>
      </p:sp>
      <p:pic>
        <p:nvPicPr>
          <p:cNvPr id="102" name="Picture 14" descr="21"/>
          <p:cNvPicPr>
            <a:picLocks noChangeAspect="1"/>
          </p:cNvPicPr>
          <p:nvPr/>
        </p:nvPicPr>
        <p:blipFill>
          <a:blip r:embed="rId2"/>
          <a:srcRect t="48407"/>
          <a:stretch>
            <a:fillRect/>
          </a:stretch>
        </p:blipFill>
        <p:spPr>
          <a:xfrm>
            <a:off x="7929880" y="4883150"/>
            <a:ext cx="2952000" cy="894322"/>
          </a:xfrm>
          <a:prstGeom prst="rect">
            <a:avLst/>
          </a:prstGeom>
          <a:noFill/>
          <a:ln w="9525">
            <a:noFill/>
          </a:ln>
        </p:spPr>
      </p:pic>
      <p:grpSp>
        <p:nvGrpSpPr>
          <p:cNvPr id="23" name="组合 22"/>
          <p:cNvGrpSpPr/>
          <p:nvPr/>
        </p:nvGrpSpPr>
        <p:grpSpPr>
          <a:xfrm>
            <a:off x="8183880" y="4751705"/>
            <a:ext cx="539750" cy="131445"/>
            <a:chOff x="14558" y="7197"/>
            <a:chExt cx="850" cy="207"/>
          </a:xfrm>
        </p:grpSpPr>
        <p:cxnSp>
          <p:nvCxnSpPr>
            <p:cNvPr id="20" name="直接连接符 19"/>
            <p:cNvCxnSpPr/>
            <p:nvPr/>
          </p:nvCxnSpPr>
          <p:spPr>
            <a:xfrm>
              <a:off x="14558" y="7384"/>
              <a:ext cx="85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4578" y="7202"/>
              <a:ext cx="0" cy="2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5391" y="7197"/>
              <a:ext cx="0" cy="2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4" name="文本框 23"/>
          <p:cNvSpPr txBox="1"/>
          <p:nvPr/>
        </p:nvSpPr>
        <p:spPr>
          <a:xfrm>
            <a:off x="8041005" y="4294505"/>
            <a:ext cx="82550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25m</a:t>
            </a:r>
            <a:endParaRPr lang="en-US" altLang="zh-CN" sz="240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500" fill="hold"/>
                                        <p:tgtEl>
                                          <p:spTgt spid="31"/>
                                        </p:tgtEl>
                                        <p:attrNameLst>
                                          <p:attrName>ppt_w</p:attrName>
                                        </p:attrNameLst>
                                      </p:cBhvr>
                                      <p:tavLst>
                                        <p:tav tm="0">
                                          <p:val>
                                            <p:fltVal val="0"/>
                                          </p:val>
                                        </p:tav>
                                        <p:tav tm="100000">
                                          <p:val>
                                            <p:strVal val="#ppt_w"/>
                                          </p:val>
                                        </p:tav>
                                      </p:tavLst>
                                    </p:anim>
                                    <p:anim calcmode="lin" valueType="num">
                                      <p:cBhvr>
                                        <p:cTn id="14" dur="500" fill="hold"/>
                                        <p:tgtEl>
                                          <p:spTgt spid="31"/>
                                        </p:tgtEl>
                                        <p:attrNameLst>
                                          <p:attrName>ppt_h</p:attrName>
                                        </p:attrNameLst>
                                      </p:cBhvr>
                                      <p:tavLst>
                                        <p:tav tm="0">
                                          <p:val>
                                            <p:fltVal val="0"/>
                                          </p:val>
                                        </p:tav>
                                        <p:tav tm="100000">
                                          <p:val>
                                            <p:strVal val="#ppt_h"/>
                                          </p:val>
                                        </p:tav>
                                      </p:tavLst>
                                    </p:anim>
                                  </p:childTnLst>
                                </p:cTn>
                              </p:par>
                              <p:par>
                                <p:cTn id="15" presetID="23" presetClass="entr" presetSubtype="16"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p:tgtEl>
                                          <p:spTgt spid="13"/>
                                        </p:tgtEl>
                                        <p:attrNameLst>
                                          <p:attrName>ppt_y</p:attrName>
                                        </p:attrNameLst>
                                      </p:cBhvr>
                                      <p:tavLst>
                                        <p:tav tm="0">
                                          <p:val>
                                            <p:strVal val="#ppt_y+#ppt_h*1.125000"/>
                                          </p:val>
                                        </p:tav>
                                        <p:tav tm="100000">
                                          <p:val>
                                            <p:strVal val="#ppt_y"/>
                                          </p:val>
                                        </p:tav>
                                      </p:tavLst>
                                    </p:anim>
                                    <p:animEffect transition="in" filter="wipe(up)">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p:tgtEl>
                                          <p:spTgt spid="19"/>
                                        </p:tgtEl>
                                        <p:attrNameLst>
                                          <p:attrName>ppt_y</p:attrName>
                                        </p:attrNameLst>
                                      </p:cBhvr>
                                      <p:tavLst>
                                        <p:tav tm="0">
                                          <p:val>
                                            <p:strVal val="#ppt_y+#ppt_h*1.125000"/>
                                          </p:val>
                                        </p:tav>
                                        <p:tav tm="100000">
                                          <p:val>
                                            <p:strVal val="#ppt_y"/>
                                          </p:val>
                                        </p:tav>
                                      </p:tavLst>
                                    </p:anim>
                                    <p:animEffect transition="in" filter="wipe(up)">
                                      <p:cBhvr>
                                        <p:cTn id="30" dur="500"/>
                                        <p:tgtEl>
                                          <p:spTgt spid="19"/>
                                        </p:tgtEl>
                                      </p:cBhvr>
                                    </p:animEffect>
                                  </p:childTnLst>
                                </p:cTn>
                              </p:par>
                              <p:par>
                                <p:cTn id="31" presetID="12" presetClass="entr" presetSubtype="4" fill="hold" nodeType="with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p:tgtEl>
                                          <p:spTgt spid="18"/>
                                        </p:tgtEl>
                                        <p:attrNameLst>
                                          <p:attrName>ppt_y</p:attrName>
                                        </p:attrNameLst>
                                      </p:cBhvr>
                                      <p:tavLst>
                                        <p:tav tm="0">
                                          <p:val>
                                            <p:strVal val="#ppt_y+#ppt_h*1.125000"/>
                                          </p:val>
                                        </p:tav>
                                        <p:tav tm="100000">
                                          <p:val>
                                            <p:strVal val="#ppt_y"/>
                                          </p:val>
                                        </p:tav>
                                      </p:tavLst>
                                    </p:anim>
                                    <p:animEffect transition="in" filter="wipe(up)">
                                      <p:cBhvr>
                                        <p:cTn id="34" dur="500"/>
                                        <p:tgtEl>
                                          <p:spTgt spid="18"/>
                                        </p:tgtEl>
                                      </p:cBhvr>
                                    </p:animEffect>
                                  </p:childTnLst>
                                </p:cTn>
                              </p:par>
                            </p:childTnLst>
                          </p:cTn>
                        </p:par>
                      </p:childTnLst>
                    </p:cTn>
                  </p:par>
                  <p:par>
                    <p:cTn id="35" fill="hold">
                      <p:stCondLst>
                        <p:cond delay="indefinite"/>
                      </p:stCondLst>
                      <p:childTnLst>
                        <p:par>
                          <p:cTn id="36" fill="hold">
                            <p:stCondLst>
                              <p:cond delay="0"/>
                            </p:stCondLst>
                            <p:childTnLst>
                              <p:par>
                                <p:cTn id="37" presetID="23" presetClass="entr" presetSubtype="16" fill="hold" nodeType="click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p:cTn id="39" dur="500" fill="hold"/>
                                        <p:tgtEl>
                                          <p:spTgt spid="17"/>
                                        </p:tgtEl>
                                        <p:attrNameLst>
                                          <p:attrName>ppt_w</p:attrName>
                                        </p:attrNameLst>
                                      </p:cBhvr>
                                      <p:tavLst>
                                        <p:tav tm="0">
                                          <p:val>
                                            <p:fltVal val="0"/>
                                          </p:val>
                                        </p:tav>
                                        <p:tav tm="100000">
                                          <p:val>
                                            <p:strVal val="#ppt_w"/>
                                          </p:val>
                                        </p:tav>
                                      </p:tavLst>
                                    </p:anim>
                                    <p:anim calcmode="lin" valueType="num">
                                      <p:cBhvr>
                                        <p:cTn id="40" dur="500" fill="hold"/>
                                        <p:tgtEl>
                                          <p:spTgt spid="17"/>
                                        </p:tgtEl>
                                        <p:attrNameLst>
                                          <p:attrName>ppt_h</p:attrName>
                                        </p:attrNameLst>
                                      </p:cBhvr>
                                      <p:tavLst>
                                        <p:tav tm="0">
                                          <p:val>
                                            <p:fltVal val="0"/>
                                          </p:val>
                                        </p:tav>
                                        <p:tav tm="100000">
                                          <p:val>
                                            <p:strVal val="#ppt_h"/>
                                          </p:val>
                                        </p:tav>
                                      </p:tavLst>
                                    </p:anim>
                                  </p:childTnLst>
                                </p:cTn>
                              </p:par>
                              <p:par>
                                <p:cTn id="41" presetID="23" presetClass="entr" presetSubtype="16" fill="hold"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ppt_w</p:attrName>
                                        </p:attrNameLst>
                                      </p:cBhvr>
                                      <p:tavLst>
                                        <p:tav tm="0">
                                          <p:val>
                                            <p:fltVal val="0"/>
                                          </p:val>
                                        </p:tav>
                                        <p:tav tm="100000">
                                          <p:val>
                                            <p:strVal val="#ppt_w"/>
                                          </p:val>
                                        </p:tav>
                                      </p:tavLst>
                                    </p:anim>
                                    <p:anim calcmode="lin" valueType="num">
                                      <p:cBhvr>
                                        <p:cTn id="44" dur="500" fill="hold"/>
                                        <p:tgtEl>
                                          <p:spTgt spid="16"/>
                                        </p:tgtEl>
                                        <p:attrNameLst>
                                          <p:attrName>ppt_h</p:attrName>
                                        </p:attrNameLst>
                                      </p:cBhvr>
                                      <p:tavLst>
                                        <p:tav tm="0">
                                          <p:val>
                                            <p:fltVal val="0"/>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12" presetClass="entr" presetSubtype="4" fill="hold" nodeType="click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p:tgtEl>
                                          <p:spTgt spid="14"/>
                                        </p:tgtEl>
                                        <p:attrNameLst>
                                          <p:attrName>ppt_y</p:attrName>
                                        </p:attrNameLst>
                                      </p:cBhvr>
                                      <p:tavLst>
                                        <p:tav tm="0">
                                          <p:val>
                                            <p:strVal val="#ppt_y+#ppt_h*1.125000"/>
                                          </p:val>
                                        </p:tav>
                                        <p:tav tm="100000">
                                          <p:val>
                                            <p:strVal val="#ppt_y"/>
                                          </p:val>
                                        </p:tav>
                                      </p:tavLst>
                                    </p:anim>
                                    <p:animEffect transition="in" filter="wipe(up)">
                                      <p:cBhvr>
                                        <p:cTn id="50" dur="500"/>
                                        <p:tgtEl>
                                          <p:spTgt spid="14"/>
                                        </p:tgtEl>
                                      </p:cBhvr>
                                    </p:animEffect>
                                  </p:childTnLst>
                                </p:cTn>
                              </p:par>
                            </p:childTnLst>
                          </p:cTn>
                        </p:par>
                      </p:childTnLst>
                    </p:cTn>
                  </p:par>
                  <p:par>
                    <p:cTn id="51" fill="hold">
                      <p:stCondLst>
                        <p:cond delay="indefinite"/>
                      </p:stCondLst>
                      <p:childTnLst>
                        <p:par>
                          <p:cTn id="52" fill="hold">
                            <p:stCondLst>
                              <p:cond delay="0"/>
                            </p:stCondLst>
                            <p:childTnLst>
                              <p:par>
                                <p:cTn id="53" presetID="12" presetClass="entr" presetSubtype="4" fill="hold" nodeType="clickEffect">
                                  <p:stCondLst>
                                    <p:cond delay="0"/>
                                  </p:stCondLst>
                                  <p:childTnLst>
                                    <p:set>
                                      <p:cBhvr>
                                        <p:cTn id="54" dur="1" fill="hold">
                                          <p:stCondLst>
                                            <p:cond delay="0"/>
                                          </p:stCondLst>
                                        </p:cTn>
                                        <p:tgtEl>
                                          <p:spTgt spid="102"/>
                                        </p:tgtEl>
                                        <p:attrNameLst>
                                          <p:attrName>style.visibility</p:attrName>
                                        </p:attrNameLst>
                                      </p:cBhvr>
                                      <p:to>
                                        <p:strVal val="visible"/>
                                      </p:to>
                                    </p:set>
                                    <p:anim calcmode="lin" valueType="num">
                                      <p:cBhvr additive="base">
                                        <p:cTn id="55" dur="500"/>
                                        <p:tgtEl>
                                          <p:spTgt spid="102"/>
                                        </p:tgtEl>
                                        <p:attrNameLst>
                                          <p:attrName>ppt_y</p:attrName>
                                        </p:attrNameLst>
                                      </p:cBhvr>
                                      <p:tavLst>
                                        <p:tav tm="0">
                                          <p:val>
                                            <p:strVal val="#ppt_y+#ppt_h*1.125000"/>
                                          </p:val>
                                        </p:tav>
                                        <p:tav tm="100000">
                                          <p:val>
                                            <p:strVal val="#ppt_y"/>
                                          </p:val>
                                        </p:tav>
                                      </p:tavLst>
                                    </p:anim>
                                    <p:animEffect transition="in" filter="wipe(up)">
                                      <p:cBhvr>
                                        <p:cTn id="56" dur="500"/>
                                        <p:tgtEl>
                                          <p:spTgt spid="102"/>
                                        </p:tgtEl>
                                      </p:cBhvr>
                                    </p:animEffect>
                                  </p:childTnLst>
                                </p:cTn>
                              </p:par>
                            </p:childTnLst>
                          </p:cTn>
                        </p:par>
                      </p:childTnLst>
                    </p:cTn>
                  </p:par>
                  <p:par>
                    <p:cTn id="57" fill="hold">
                      <p:stCondLst>
                        <p:cond delay="indefinite"/>
                      </p:stCondLst>
                      <p:childTnLst>
                        <p:par>
                          <p:cTn id="58" fill="hold">
                            <p:stCondLst>
                              <p:cond delay="0"/>
                            </p:stCondLst>
                            <p:childTnLst>
                              <p:par>
                                <p:cTn id="59" presetID="23" presetClass="entr" presetSubtype="16" fill="hold" nodeType="click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p:cTn id="61" dur="500" fill="hold"/>
                                        <p:tgtEl>
                                          <p:spTgt spid="23"/>
                                        </p:tgtEl>
                                        <p:attrNameLst>
                                          <p:attrName>ppt_w</p:attrName>
                                        </p:attrNameLst>
                                      </p:cBhvr>
                                      <p:tavLst>
                                        <p:tav tm="0">
                                          <p:val>
                                            <p:fltVal val="0"/>
                                          </p:val>
                                        </p:tav>
                                        <p:tav tm="100000">
                                          <p:val>
                                            <p:strVal val="#ppt_w"/>
                                          </p:val>
                                        </p:tav>
                                      </p:tavLst>
                                    </p:anim>
                                    <p:anim calcmode="lin" valueType="num">
                                      <p:cBhvr>
                                        <p:cTn id="62" dur="500" fill="hold"/>
                                        <p:tgtEl>
                                          <p:spTgt spid="23"/>
                                        </p:tgtEl>
                                        <p:attrNameLst>
                                          <p:attrName>ppt_h</p:attrName>
                                        </p:attrNameLst>
                                      </p:cBhvr>
                                      <p:tavLst>
                                        <p:tav tm="0">
                                          <p:val>
                                            <p:fltVal val="0"/>
                                          </p:val>
                                        </p:tav>
                                        <p:tav tm="100000">
                                          <p:val>
                                            <p:strVal val="#ppt_h"/>
                                          </p:val>
                                        </p:tav>
                                      </p:tavLst>
                                    </p:anim>
                                  </p:childTnLst>
                                </p:cTn>
                              </p:par>
                              <p:par>
                                <p:cTn id="63" presetID="23" presetClass="entr" presetSubtype="16" fill="hold" grpId="0" nodeType="withEffect">
                                  <p:stCondLst>
                                    <p:cond delay="0"/>
                                  </p:stCondLst>
                                  <p:childTnLst>
                                    <p:set>
                                      <p:cBhvr>
                                        <p:cTn id="64" dur="1" fill="hold">
                                          <p:stCondLst>
                                            <p:cond delay="0"/>
                                          </p:stCondLst>
                                        </p:cTn>
                                        <p:tgtEl>
                                          <p:spTgt spid="24"/>
                                        </p:tgtEl>
                                        <p:attrNameLst>
                                          <p:attrName>style.visibility</p:attrName>
                                        </p:attrNameLst>
                                      </p:cBhvr>
                                      <p:to>
                                        <p:strVal val="visible"/>
                                      </p:to>
                                    </p:set>
                                    <p:anim calcmode="lin" valueType="num">
                                      <p:cBhvr>
                                        <p:cTn id="65" dur="500" fill="hold"/>
                                        <p:tgtEl>
                                          <p:spTgt spid="24"/>
                                        </p:tgtEl>
                                        <p:attrNameLst>
                                          <p:attrName>ppt_w</p:attrName>
                                        </p:attrNameLst>
                                      </p:cBhvr>
                                      <p:tavLst>
                                        <p:tav tm="0">
                                          <p:val>
                                            <p:fltVal val="0"/>
                                          </p:val>
                                        </p:tav>
                                        <p:tav tm="100000">
                                          <p:val>
                                            <p:strVal val="#ppt_w"/>
                                          </p:val>
                                        </p:tav>
                                      </p:tavLst>
                                    </p:anim>
                                    <p:anim calcmode="lin" valueType="num">
                                      <p:cBhvr>
                                        <p:cTn id="66" dur="500" fill="hold"/>
                                        <p:tgtEl>
                                          <p:spTgt spid="24"/>
                                        </p:tgtEl>
                                        <p:attrNameLst>
                                          <p:attrName>ppt_h</p:attrName>
                                        </p:attrNameLst>
                                      </p:cBhvr>
                                      <p:tavLst>
                                        <p:tav tm="0">
                                          <p:val>
                                            <p:fltVal val="0"/>
                                          </p:val>
                                        </p:tav>
                                        <p:tav tm="100000">
                                          <p:val>
                                            <p:strVal val="#ppt_h"/>
                                          </p:val>
                                        </p:tav>
                                      </p:tavLst>
                                    </p:anim>
                                  </p:childTnLst>
                                </p:cTn>
                              </p:par>
                            </p:childTnLst>
                          </p:cTn>
                        </p:par>
                      </p:childTnLst>
                    </p:cTn>
                  </p:par>
                  <p:par>
                    <p:cTn id="67" fill="hold">
                      <p:stCondLst>
                        <p:cond delay="indefinite"/>
                      </p:stCondLst>
                      <p:childTnLst>
                        <p:par>
                          <p:cTn id="68" fill="hold">
                            <p:stCondLst>
                              <p:cond delay="0"/>
                            </p:stCondLst>
                            <p:childTnLst>
                              <p:par>
                                <p:cTn id="69" presetID="12" presetClass="entr" presetSubtype="4" fill="hold" nodeType="clickEffect">
                                  <p:stCondLst>
                                    <p:cond delay="0"/>
                                  </p:stCondLst>
                                  <p:childTnLst>
                                    <p:set>
                                      <p:cBhvr>
                                        <p:cTn id="70" dur="1" fill="hold">
                                          <p:stCondLst>
                                            <p:cond delay="0"/>
                                          </p:stCondLst>
                                        </p:cTn>
                                        <p:tgtEl>
                                          <p:spTgt spid="15"/>
                                        </p:tgtEl>
                                        <p:attrNameLst>
                                          <p:attrName>style.visibility</p:attrName>
                                        </p:attrNameLst>
                                      </p:cBhvr>
                                      <p:to>
                                        <p:strVal val="visible"/>
                                      </p:to>
                                    </p:set>
                                    <p:anim calcmode="lin" valueType="num">
                                      <p:cBhvr additive="base">
                                        <p:cTn id="71" dur="500"/>
                                        <p:tgtEl>
                                          <p:spTgt spid="15"/>
                                        </p:tgtEl>
                                        <p:attrNameLst>
                                          <p:attrName>ppt_y</p:attrName>
                                        </p:attrNameLst>
                                      </p:cBhvr>
                                      <p:tavLst>
                                        <p:tav tm="0">
                                          <p:val>
                                            <p:strVal val="#ppt_y+#ppt_h*1.125000"/>
                                          </p:val>
                                        </p:tav>
                                        <p:tav tm="100000">
                                          <p:val>
                                            <p:strVal val="#ppt_y"/>
                                          </p:val>
                                        </p:tav>
                                      </p:tavLst>
                                    </p:anim>
                                    <p:animEffect transition="in" filter="wipe(up)">
                                      <p:cBhvr>
                                        <p:cTn id="7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29" grpId="0" animBg="1"/>
      <p:bldP spid="19" grpId="0" animBg="1"/>
      <p:bldP spid="24" grpId="0"/>
    </p:bldLst>
  </p:timing>
</p:sld>
</file>

<file path=ppt/tags/tag1.xml><?xml version="1.0" encoding="utf-8"?>
<p:tagLst xmlns:p="http://schemas.openxmlformats.org/presentationml/2006/main">
  <p:tag name="KSO_WM_UNIT_PLACING_PICTURE_USER_VIEWPORT" val="{&quot;height&quot;:3494,&quot;width&quot;:2717}"/>
</p:tagLst>
</file>

<file path=ppt/tags/tag2.xml><?xml version="1.0" encoding="utf-8"?>
<p:tagLst xmlns:p="http://schemas.openxmlformats.org/presentationml/2006/main">
  <p:tag name="KSO_WM_UNIT_TABLE_BEAUTIFY" val="smartTable{6cddf222-9820-42b6-b34e-8949d1225948}"/>
  <p:tag name="TABLE_ENDDRAG_ORIGIN_RECT" val="560*225"/>
  <p:tag name="TABLE_ENDDRAG_RECT" val="141*111*560*225"/>
</p:tagLst>
</file>

<file path=ppt/tags/tag3.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FBC00"/>
        </a:solidFill>
        <a:ln>
          <a:noFill/>
        </a:ln>
      </a:spPr>
      <a:bodyPr vert="horz" wrap="square" lIns="184573" tIns="92287" rIns="184573" bIns="92287" numCol="1" anchor="t" anchorCtr="0" compatLnSpc="1"/>
      <a:lstStyle>
        <a:defPPr>
          <a:defRPr lang="en-US" sz="200">
            <a:solidFill>
              <a:srgbClr val="5A0000"/>
            </a:solidFill>
          </a:defRPr>
        </a:defPPr>
      </a:lst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1357</Words>
  <Application>WPS 演示</Application>
  <PresentationFormat>宽屏</PresentationFormat>
  <Paragraphs>364</Paragraphs>
  <Slides>18</Slides>
  <Notes>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18</vt:i4>
      </vt:variant>
    </vt:vector>
  </HeadingPairs>
  <TitlesOfParts>
    <vt:vector size="34" baseType="lpstr">
      <vt:lpstr>Arial</vt:lpstr>
      <vt:lpstr>宋体</vt:lpstr>
      <vt:lpstr>Wingdings</vt:lpstr>
      <vt:lpstr>微软雅黑</vt:lpstr>
      <vt:lpstr>Wingdings</vt:lpstr>
      <vt:lpstr>Times New Roman</vt:lpstr>
      <vt:lpstr>楷体</vt:lpstr>
      <vt:lpstr>Arial Unicode MS</vt:lpstr>
      <vt:lpstr>等线</vt:lpstr>
      <vt:lpstr>Calibri</vt:lpstr>
      <vt:lpstr>Cambria</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193</cp:revision>
  <dcterms:created xsi:type="dcterms:W3CDTF">2019-06-19T02:08:00Z</dcterms:created>
  <dcterms:modified xsi:type="dcterms:W3CDTF">2023-09-28T14:32:13Z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50455816FB824E9B9B41512C2A488898</vt:lpwstr>
  </property>
</Properties>
</file>