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4" r:id="rId4"/>
  </p:sldMasterIdLst>
  <p:notesMasterIdLst>
    <p:notesMasterId r:id="rId7"/>
  </p:notesMasterIdLst>
  <p:sldIdLst>
    <p:sldId id="832" r:id="rId5"/>
    <p:sldId id="698" r:id="rId6"/>
    <p:sldId id="809" r:id="rId8"/>
    <p:sldId id="822" r:id="rId9"/>
    <p:sldId id="823" r:id="rId10"/>
    <p:sldId id="824" r:id="rId11"/>
    <p:sldId id="825" r:id="rId12"/>
    <p:sldId id="827" r:id="rId13"/>
    <p:sldId id="828" r:id="rId14"/>
    <p:sldId id="844" r:id="rId15"/>
    <p:sldId id="845" r:id="rId16"/>
    <p:sldId id="846" r:id="rId17"/>
    <p:sldId id="847" r:id="rId18"/>
    <p:sldId id="829" r:id="rId19"/>
    <p:sldId id="849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6" userDrawn="1">
          <p15:clr>
            <a:srgbClr val="A4A3A4"/>
          </p15:clr>
        </p15:guide>
        <p15:guide id="2" pos="32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CF4E"/>
    <a:srgbClr val="00A3E3"/>
    <a:srgbClr val="0BA7E4"/>
    <a:srgbClr val="4C4C4C"/>
    <a:srgbClr val="9C6E32"/>
    <a:srgbClr val="FFFFFF"/>
    <a:srgbClr val="CEB799"/>
    <a:srgbClr val="4E4E4E"/>
    <a:srgbClr val="9C6E38"/>
    <a:srgbClr val="A87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66"/>
        <p:guide pos="32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提升主体页">
    <p:bg>
      <p:bgPr>
        <a:pattFill prst="pct50">
          <a:fgClr>
            <a:srgbClr val="C5E0B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副标题 2"/>
          <p:cNvSpPr>
            <a:spLocks noGrp="1"/>
          </p:cNvSpPr>
          <p:nvPr>
            <p:ph type="subTitle" idx="10"/>
          </p:nvPr>
        </p:nvSpPr>
        <p:spPr>
          <a:xfrm>
            <a:off x="391275" y="37292"/>
            <a:ext cx="1782756" cy="507393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2995" b="1">
                <a:solidFill>
                  <a:srgbClr val="6CBA3F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7" name="椭圆 6"/>
          <p:cNvSpPr/>
          <p:nvPr userDrawn="1"/>
        </p:nvSpPr>
        <p:spPr>
          <a:xfrm>
            <a:off x="116498" y="148468"/>
            <a:ext cx="274777" cy="274540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0BA6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3" Type="http://schemas.openxmlformats.org/officeDocument/2006/relationships/theme" Target="../theme/theme2.xml"/><Relationship Id="rId12" Type="http://schemas.openxmlformats.org/officeDocument/2006/relationships/image" Target="../media/image7.jpeg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943467" y="1300472"/>
          <a:ext cx="3418840" cy="3131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9420"/>
                <a:gridCol w="1709420"/>
              </a:tblGrid>
              <a:tr h="782955">
                <a:tc>
                  <a:txBody>
                    <a:bodyPr/>
                    <a:lstStyle/>
                    <a:p>
                      <a:pPr algn="ctr"/>
                      <a:endParaRPr lang="zh-CN" altLang="en-US" sz="1350" dirty="0"/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(    )</a:t>
                      </a:r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个</a:t>
                      </a:r>
                      <a:endParaRPr lang="zh-CN" altLang="en-US" sz="28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2955">
                <a:tc>
                  <a:txBody>
                    <a:bodyPr/>
                    <a:lstStyle/>
                    <a:p>
                      <a:pPr algn="ctr"/>
                      <a:endParaRPr lang="zh-CN" altLang="en-US" sz="1350"/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(    )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个</a:t>
                      </a:r>
                      <a:endParaRPr kumimoji="0" lang="zh-CN" alt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2955">
                <a:tc>
                  <a:txBody>
                    <a:bodyPr/>
                    <a:lstStyle/>
                    <a:p>
                      <a:pPr algn="ctr"/>
                      <a:endParaRPr lang="zh-CN" altLang="en-US" sz="1350"/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(    )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个</a:t>
                      </a:r>
                      <a:endParaRPr kumimoji="0" lang="zh-CN" alt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2955">
                <a:tc>
                  <a:txBody>
                    <a:bodyPr/>
                    <a:lstStyle/>
                    <a:p>
                      <a:pPr algn="ctr"/>
                      <a:endParaRPr lang="zh-CN" altLang="en-US" sz="1350" dirty="0"/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(    )</a:t>
                      </a:r>
                      <a:r>
                        <a:rPr kumimoji="0" lang="zh-CN" altLang="en-US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个</a:t>
                      </a:r>
                      <a:endParaRPr kumimoji="0" lang="zh-CN" altLang="en-US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361" marR="91361" marT="45680" marB="45680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>
          <a:xfrm>
            <a:off x="391275" y="37292"/>
            <a:ext cx="1782756" cy="691515"/>
          </a:xfrm>
        </p:spPr>
        <p:txBody>
          <a:bodyPr/>
          <a:lstStyle/>
          <a:p>
            <a:r>
              <a:rPr lang="zh-CN" altLang="en-US" dirty="0" smtClean="0"/>
              <a:t>拓展练习</a:t>
            </a:r>
            <a:endParaRPr lang="zh-CN" altLang="en-US" dirty="0"/>
          </a:p>
        </p:txBody>
      </p:sp>
      <p:sp>
        <p:nvSpPr>
          <p:cNvPr id="122" name="文本框 121"/>
          <p:cNvSpPr txBox="1"/>
          <p:nvPr/>
        </p:nvSpPr>
        <p:spPr>
          <a:xfrm>
            <a:off x="394886" y="544684"/>
            <a:ext cx="865918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数一数，填一填。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圆柱形 2"/>
          <p:cNvSpPr/>
          <p:nvPr/>
        </p:nvSpPr>
        <p:spPr>
          <a:xfrm rot="13440000">
            <a:off x="1604234" y="2473170"/>
            <a:ext cx="272377" cy="1656546"/>
          </a:xfrm>
          <a:prstGeom prst="can">
            <a:avLst>
              <a:gd name="adj" fmla="val 97068"/>
            </a:avLst>
          </a:prstGeom>
          <a:solidFill>
            <a:srgbClr val="FF9FE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3" name="圆柱形 22"/>
          <p:cNvSpPr/>
          <p:nvPr/>
        </p:nvSpPr>
        <p:spPr>
          <a:xfrm rot="13440000">
            <a:off x="3260780" y="2473171"/>
            <a:ext cx="272377" cy="1656546"/>
          </a:xfrm>
          <a:prstGeom prst="can">
            <a:avLst>
              <a:gd name="adj" fmla="val 97068"/>
            </a:avLst>
          </a:prstGeom>
          <a:solidFill>
            <a:srgbClr val="FF9FE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4" name="圆柱形 23"/>
          <p:cNvSpPr/>
          <p:nvPr/>
        </p:nvSpPr>
        <p:spPr>
          <a:xfrm rot="13440000">
            <a:off x="3782842" y="2473171"/>
            <a:ext cx="272377" cy="1656546"/>
          </a:xfrm>
          <a:prstGeom prst="can">
            <a:avLst>
              <a:gd name="adj" fmla="val 97068"/>
            </a:avLst>
          </a:prstGeom>
          <a:solidFill>
            <a:srgbClr val="FF9FE6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立方体 4"/>
          <p:cNvSpPr/>
          <p:nvPr/>
        </p:nvSpPr>
        <p:spPr>
          <a:xfrm>
            <a:off x="1198669" y="2479800"/>
            <a:ext cx="3222736" cy="1065357"/>
          </a:xfrm>
          <a:prstGeom prst="cube">
            <a:avLst>
              <a:gd name="adj" fmla="val 62095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5" name="立方体 24"/>
          <p:cNvSpPr/>
          <p:nvPr/>
        </p:nvSpPr>
        <p:spPr>
          <a:xfrm>
            <a:off x="1198668" y="2258927"/>
            <a:ext cx="1425635" cy="894690"/>
          </a:xfrm>
          <a:prstGeom prst="cube">
            <a:avLst>
              <a:gd name="adj" fmla="val 75288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圆柱形 5"/>
          <p:cNvSpPr/>
          <p:nvPr/>
        </p:nvSpPr>
        <p:spPr>
          <a:xfrm>
            <a:off x="1714277" y="1651527"/>
            <a:ext cx="461825" cy="993928"/>
          </a:xfrm>
          <a:prstGeom prst="can">
            <a:avLst>
              <a:gd name="adj" fmla="val 3152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E32C9"/>
              </a:gs>
              <a:gs pos="83000">
                <a:srgbClr val="FE32C9"/>
              </a:gs>
              <a:gs pos="100000">
                <a:srgbClr val="FF9FE6"/>
              </a:gs>
            </a:gsLst>
            <a:lin ang="0" scaled="0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椭圆 6"/>
          <p:cNvSpPr/>
          <p:nvPr/>
        </p:nvSpPr>
        <p:spPr>
          <a:xfrm>
            <a:off x="5728293" y="3844580"/>
            <a:ext cx="294555" cy="29455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E32C9"/>
              </a:gs>
              <a:gs pos="83000">
                <a:srgbClr val="FE32C9"/>
              </a:gs>
              <a:gs pos="100000">
                <a:srgbClr val="FF9FE6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立方体 7"/>
          <p:cNvSpPr/>
          <p:nvPr/>
        </p:nvSpPr>
        <p:spPr>
          <a:xfrm>
            <a:off x="2513087" y="2092939"/>
            <a:ext cx="773721" cy="773721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8" name="立方体 27"/>
          <p:cNvSpPr/>
          <p:nvPr/>
        </p:nvSpPr>
        <p:spPr>
          <a:xfrm>
            <a:off x="3209828" y="2092939"/>
            <a:ext cx="773721" cy="773721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7" name="立方体 36"/>
          <p:cNvSpPr/>
          <p:nvPr/>
        </p:nvSpPr>
        <p:spPr>
          <a:xfrm>
            <a:off x="5455491" y="1459001"/>
            <a:ext cx="763016" cy="388299"/>
          </a:xfrm>
          <a:prstGeom prst="cube">
            <a:avLst>
              <a:gd name="adj" fmla="val 3264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8" name="立方体 37"/>
          <p:cNvSpPr/>
          <p:nvPr/>
        </p:nvSpPr>
        <p:spPr>
          <a:xfrm>
            <a:off x="5638767" y="2258927"/>
            <a:ext cx="422332" cy="42233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9" name="圆柱形 38"/>
          <p:cNvSpPr/>
          <p:nvPr/>
        </p:nvSpPr>
        <p:spPr>
          <a:xfrm>
            <a:off x="5683879" y="3026664"/>
            <a:ext cx="338969" cy="456466"/>
          </a:xfrm>
          <a:prstGeom prst="can">
            <a:avLst>
              <a:gd name="adj" fmla="val 31522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E32C9"/>
              </a:gs>
              <a:gs pos="83000">
                <a:srgbClr val="FE32C9"/>
              </a:gs>
              <a:gs pos="100000">
                <a:srgbClr val="FF9FE6"/>
              </a:gs>
            </a:gsLst>
            <a:lin ang="0" scaled="0"/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" name="矩形 9"/>
          <p:cNvSpPr/>
          <p:nvPr/>
        </p:nvSpPr>
        <p:spPr>
          <a:xfrm>
            <a:off x="7150967" y="1391133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50967" y="2187664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150967" y="2984196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58778" y="3780663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797911" y="1427567"/>
            <a:ext cx="294555" cy="294555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FE32C9"/>
              </a:gs>
              <a:gs pos="83000">
                <a:srgbClr val="FE32C9"/>
              </a:gs>
              <a:gs pos="100000">
                <a:srgbClr val="FF9FE6"/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立方体 47"/>
          <p:cNvSpPr/>
          <p:nvPr/>
        </p:nvSpPr>
        <p:spPr>
          <a:xfrm>
            <a:off x="2036157" y="2207910"/>
            <a:ext cx="419186" cy="419186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90341" y="287089"/>
            <a:ext cx="8482731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spc="-150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spc="-15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先</a:t>
            </a:r>
            <a:r>
              <a:rPr lang="zh-CN" altLang="en-US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摆一个长方体，在长方体的左边摆一个正方体，在长方体的上面摆一个球，摆出的组合图形是下面哪一个？</a:t>
            </a:r>
            <a:r>
              <a:rPr lang="en-US" altLang="zh-CN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在下面正确组合图形的</a:t>
            </a:r>
            <a:r>
              <a:rPr lang="zh-CN" altLang="en-US" sz="2800" b="1" spc="-150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下</a:t>
            </a:r>
            <a:r>
              <a:rPr lang="zh-CN" altLang="en-US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边画“√”</a:t>
            </a:r>
            <a:r>
              <a:rPr lang="en-US" altLang="zh-CN" sz="2800" b="1" spc="-150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)</a:t>
            </a:r>
            <a:endParaRPr lang="zh-CN" altLang="en-US" sz="2800" b="1" spc="-150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3" name="立方体 42"/>
          <p:cNvSpPr/>
          <p:nvPr/>
        </p:nvSpPr>
        <p:spPr>
          <a:xfrm>
            <a:off x="2261407" y="2172360"/>
            <a:ext cx="1708988" cy="548166"/>
          </a:xfrm>
          <a:prstGeom prst="cube">
            <a:avLst>
              <a:gd name="adj" fmla="val 54114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9" name="椭圆 48"/>
          <p:cNvSpPr/>
          <p:nvPr/>
        </p:nvSpPr>
        <p:spPr>
          <a:xfrm>
            <a:off x="2876983" y="1836471"/>
            <a:ext cx="462180" cy="46218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1" name="立方体 50"/>
          <p:cNvSpPr/>
          <p:nvPr/>
        </p:nvSpPr>
        <p:spPr>
          <a:xfrm>
            <a:off x="5760604" y="2156524"/>
            <a:ext cx="1708988" cy="548166"/>
          </a:xfrm>
          <a:prstGeom prst="cube">
            <a:avLst>
              <a:gd name="adj" fmla="val 54114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2" name="立方体 51"/>
          <p:cNvSpPr/>
          <p:nvPr/>
        </p:nvSpPr>
        <p:spPr>
          <a:xfrm>
            <a:off x="7259999" y="2199518"/>
            <a:ext cx="419186" cy="419186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3" name="椭圆 52"/>
          <p:cNvSpPr/>
          <p:nvPr/>
        </p:nvSpPr>
        <p:spPr>
          <a:xfrm>
            <a:off x="6409331" y="1804510"/>
            <a:ext cx="462180" cy="46218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2">
                  <a:lumMod val="60000"/>
                  <a:lumOff val="40000"/>
                </a:schemeClr>
              </a:gs>
              <a:gs pos="83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5" name="矩形 54"/>
          <p:cNvSpPr/>
          <p:nvPr/>
        </p:nvSpPr>
        <p:spPr>
          <a:xfrm>
            <a:off x="2354350" y="2920657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099377" y="2855199"/>
            <a:ext cx="14947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 </a:t>
            </a:r>
            <a:r>
              <a:rPr lang="zh-CN" altLang="en-US" sz="3195" b="1" spc="3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r>
              <a:rPr lang="zh-CN" altLang="en-US" sz="3195" b="1" spc="3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endParaRPr lang="zh-CN" altLang="en-US" sz="3195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863162" y="2920657"/>
            <a:ext cx="47180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595" b="1" spc="3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√</a:t>
            </a:r>
            <a:endParaRPr lang="zh-CN" altLang="en-US" sz="3595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1179020" y="3639600"/>
            <a:ext cx="5230311" cy="1086885"/>
          </a:xfrm>
          <a:prstGeom prst="wedgeRoundRectCallout">
            <a:avLst>
              <a:gd name="adj1" fmla="val -53932"/>
              <a:gd name="adj2" fmla="val -22667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先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观察，再根据题意逐一比对，都符合的就是正确答案。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文本框 61"/>
          <p:cNvSpPr txBox="1"/>
          <p:nvPr/>
        </p:nvSpPr>
        <p:spPr>
          <a:xfrm>
            <a:off x="384847" y="353930"/>
            <a:ext cx="865918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每组小正方体分别组成了什么图形，连一连。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" name="立方体 3"/>
          <p:cNvSpPr/>
          <p:nvPr/>
        </p:nvSpPr>
        <p:spPr>
          <a:xfrm>
            <a:off x="1730771" y="1326100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3" name="立方体 62"/>
          <p:cNvSpPr/>
          <p:nvPr/>
        </p:nvSpPr>
        <p:spPr>
          <a:xfrm>
            <a:off x="2142398" y="1326100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4" name="立方体 63"/>
          <p:cNvSpPr/>
          <p:nvPr/>
        </p:nvSpPr>
        <p:spPr>
          <a:xfrm>
            <a:off x="1600255" y="145661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5" name="立方体 64"/>
          <p:cNvSpPr/>
          <p:nvPr/>
        </p:nvSpPr>
        <p:spPr>
          <a:xfrm>
            <a:off x="2011881" y="145661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7" name="组合 6"/>
          <p:cNvGrpSpPr/>
          <p:nvPr/>
        </p:nvGrpSpPr>
        <p:grpSpPr>
          <a:xfrm>
            <a:off x="3146365" y="1326100"/>
            <a:ext cx="1084285" cy="682698"/>
            <a:chOff x="3145133" y="1327246"/>
            <a:chExt cx="1085222" cy="683288"/>
          </a:xfrm>
        </p:grpSpPr>
        <p:sp>
          <p:nvSpPr>
            <p:cNvPr id="66" name="立方体 65"/>
            <p:cNvSpPr/>
            <p:nvPr/>
          </p:nvSpPr>
          <p:spPr>
            <a:xfrm>
              <a:off x="3275762" y="1327246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67" name="立方体 66"/>
            <p:cNvSpPr/>
            <p:nvPr/>
          </p:nvSpPr>
          <p:spPr>
            <a:xfrm>
              <a:off x="3687744" y="1327246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68" name="立方体 67"/>
            <p:cNvSpPr/>
            <p:nvPr/>
          </p:nvSpPr>
          <p:spPr>
            <a:xfrm>
              <a:off x="3145133" y="1467923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70" name="立方体 69"/>
          <p:cNvSpPr/>
          <p:nvPr/>
        </p:nvSpPr>
        <p:spPr>
          <a:xfrm>
            <a:off x="1730771" y="2520863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1" name="立方体 70"/>
          <p:cNvSpPr/>
          <p:nvPr/>
        </p:nvSpPr>
        <p:spPr>
          <a:xfrm>
            <a:off x="2142398" y="2520863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2" name="立方体 71"/>
          <p:cNvSpPr/>
          <p:nvPr/>
        </p:nvSpPr>
        <p:spPr>
          <a:xfrm>
            <a:off x="1600255" y="2651380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3" name="立方体 72"/>
          <p:cNvSpPr/>
          <p:nvPr/>
        </p:nvSpPr>
        <p:spPr>
          <a:xfrm>
            <a:off x="2011881" y="2651380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4" name="立方体 73"/>
          <p:cNvSpPr/>
          <p:nvPr/>
        </p:nvSpPr>
        <p:spPr>
          <a:xfrm>
            <a:off x="1469740" y="278189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5" name="立方体 74"/>
          <p:cNvSpPr/>
          <p:nvPr/>
        </p:nvSpPr>
        <p:spPr>
          <a:xfrm>
            <a:off x="1881366" y="278189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6" name="立方体 75"/>
          <p:cNvSpPr/>
          <p:nvPr/>
        </p:nvSpPr>
        <p:spPr>
          <a:xfrm>
            <a:off x="1861288" y="4175028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7" name="立方体 76"/>
          <p:cNvSpPr/>
          <p:nvPr/>
        </p:nvSpPr>
        <p:spPr>
          <a:xfrm>
            <a:off x="1861288" y="3773440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8" name="立方体 77"/>
          <p:cNvSpPr/>
          <p:nvPr/>
        </p:nvSpPr>
        <p:spPr>
          <a:xfrm>
            <a:off x="1730771" y="4305544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9" name="立方体 78"/>
          <p:cNvSpPr/>
          <p:nvPr/>
        </p:nvSpPr>
        <p:spPr>
          <a:xfrm>
            <a:off x="1730771" y="390395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9" name="组合 8"/>
          <p:cNvGrpSpPr/>
          <p:nvPr/>
        </p:nvGrpSpPr>
        <p:grpSpPr>
          <a:xfrm>
            <a:off x="3407396" y="3781485"/>
            <a:ext cx="542142" cy="943730"/>
            <a:chOff x="3406390" y="3784753"/>
            <a:chExt cx="542611" cy="944546"/>
          </a:xfrm>
        </p:grpSpPr>
        <p:sp>
          <p:nvSpPr>
            <p:cNvPr id="80" name="立方体 79"/>
            <p:cNvSpPr/>
            <p:nvPr/>
          </p:nvSpPr>
          <p:spPr>
            <a:xfrm>
              <a:off x="3406390" y="4186688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1" name="立方体 80"/>
            <p:cNvSpPr/>
            <p:nvPr/>
          </p:nvSpPr>
          <p:spPr>
            <a:xfrm>
              <a:off x="3406390" y="3784753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6326" y="2589670"/>
            <a:ext cx="1084285" cy="672659"/>
            <a:chOff x="3135085" y="2591908"/>
            <a:chExt cx="1085222" cy="673240"/>
          </a:xfrm>
        </p:grpSpPr>
        <p:sp>
          <p:nvSpPr>
            <p:cNvPr id="82" name="立方体 81"/>
            <p:cNvSpPr/>
            <p:nvPr/>
          </p:nvSpPr>
          <p:spPr>
            <a:xfrm>
              <a:off x="3265714" y="2591908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3" name="立方体 82"/>
            <p:cNvSpPr/>
            <p:nvPr/>
          </p:nvSpPr>
          <p:spPr>
            <a:xfrm>
              <a:off x="3677696" y="2591908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4" name="立方体 83"/>
            <p:cNvSpPr/>
            <p:nvPr/>
          </p:nvSpPr>
          <p:spPr>
            <a:xfrm>
              <a:off x="3135085" y="2722537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85" name="立方体 84"/>
            <p:cNvSpPr/>
            <p:nvPr/>
          </p:nvSpPr>
          <p:spPr>
            <a:xfrm>
              <a:off x="3547067" y="2722537"/>
              <a:ext cx="542611" cy="542611"/>
            </a:xfrm>
            <a:prstGeom prst="cub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sp>
        <p:nvSpPr>
          <p:cNvPr id="86" name="立方体 85"/>
          <p:cNvSpPr/>
          <p:nvPr/>
        </p:nvSpPr>
        <p:spPr>
          <a:xfrm>
            <a:off x="6509655" y="154549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7" name="立方体 86"/>
          <p:cNvSpPr/>
          <p:nvPr/>
        </p:nvSpPr>
        <p:spPr>
          <a:xfrm>
            <a:off x="6921282" y="154549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8" name="立方体 87"/>
          <p:cNvSpPr/>
          <p:nvPr/>
        </p:nvSpPr>
        <p:spPr>
          <a:xfrm>
            <a:off x="6379139" y="1676012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9" name="立方体 88"/>
          <p:cNvSpPr/>
          <p:nvPr/>
        </p:nvSpPr>
        <p:spPr>
          <a:xfrm>
            <a:off x="6790766" y="1676012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0" name="立方体 89"/>
          <p:cNvSpPr/>
          <p:nvPr/>
        </p:nvSpPr>
        <p:spPr>
          <a:xfrm>
            <a:off x="6248624" y="1806528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1" name="立方体 90"/>
          <p:cNvSpPr/>
          <p:nvPr/>
        </p:nvSpPr>
        <p:spPr>
          <a:xfrm>
            <a:off x="6660250" y="1806528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6" name="立方体 95"/>
          <p:cNvSpPr/>
          <p:nvPr/>
        </p:nvSpPr>
        <p:spPr>
          <a:xfrm>
            <a:off x="6509655" y="1143908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7" name="立方体 96"/>
          <p:cNvSpPr/>
          <p:nvPr/>
        </p:nvSpPr>
        <p:spPr>
          <a:xfrm>
            <a:off x="6921282" y="1143908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8" name="立方体 97"/>
          <p:cNvSpPr/>
          <p:nvPr/>
        </p:nvSpPr>
        <p:spPr>
          <a:xfrm>
            <a:off x="6379139" y="127442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99" name="立方体 98"/>
          <p:cNvSpPr/>
          <p:nvPr/>
        </p:nvSpPr>
        <p:spPr>
          <a:xfrm>
            <a:off x="6790766" y="127442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0" name="立方体 99"/>
          <p:cNvSpPr/>
          <p:nvPr/>
        </p:nvSpPr>
        <p:spPr>
          <a:xfrm>
            <a:off x="6509654" y="2896473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1" name="立方体 100"/>
          <p:cNvSpPr/>
          <p:nvPr/>
        </p:nvSpPr>
        <p:spPr>
          <a:xfrm>
            <a:off x="6509654" y="249488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2" name="立方体 101"/>
          <p:cNvSpPr/>
          <p:nvPr/>
        </p:nvSpPr>
        <p:spPr>
          <a:xfrm>
            <a:off x="6379138" y="3038554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3" name="立方体 102"/>
          <p:cNvSpPr/>
          <p:nvPr/>
        </p:nvSpPr>
        <p:spPr>
          <a:xfrm>
            <a:off x="6379138" y="2631946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6" name="立方体 105"/>
          <p:cNvSpPr/>
          <p:nvPr/>
        </p:nvSpPr>
        <p:spPr>
          <a:xfrm>
            <a:off x="6921281" y="2895335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7" name="立方体 106"/>
          <p:cNvSpPr/>
          <p:nvPr/>
        </p:nvSpPr>
        <p:spPr>
          <a:xfrm>
            <a:off x="6921281" y="2493747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8" name="立方体 107"/>
          <p:cNvSpPr/>
          <p:nvPr/>
        </p:nvSpPr>
        <p:spPr>
          <a:xfrm>
            <a:off x="6519695" y="4195971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09" name="立方体 108"/>
          <p:cNvSpPr/>
          <p:nvPr/>
        </p:nvSpPr>
        <p:spPr>
          <a:xfrm>
            <a:off x="6931321" y="4195971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0" name="立方体 109"/>
          <p:cNvSpPr/>
          <p:nvPr/>
        </p:nvSpPr>
        <p:spPr>
          <a:xfrm>
            <a:off x="6389179" y="4326487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1" name="立方体 110"/>
          <p:cNvSpPr/>
          <p:nvPr/>
        </p:nvSpPr>
        <p:spPr>
          <a:xfrm>
            <a:off x="6800805" y="4326487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2" name="立方体 111"/>
          <p:cNvSpPr/>
          <p:nvPr/>
        </p:nvSpPr>
        <p:spPr>
          <a:xfrm>
            <a:off x="6519695" y="3785552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3" name="立方体 112"/>
          <p:cNvSpPr/>
          <p:nvPr/>
        </p:nvSpPr>
        <p:spPr>
          <a:xfrm>
            <a:off x="6931321" y="3785552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4" name="立方体 113"/>
          <p:cNvSpPr/>
          <p:nvPr/>
        </p:nvSpPr>
        <p:spPr>
          <a:xfrm>
            <a:off x="6389179" y="3921087"/>
            <a:ext cx="542142" cy="542142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文本框 5"/>
          <p:cNvSpPr txBox="1"/>
          <p:nvPr/>
        </p:nvSpPr>
        <p:spPr>
          <a:xfrm>
            <a:off x="2715406" y="1306884"/>
            <a:ext cx="3498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dirty="0" smtClean="0"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zh-CN" altLang="en-US" sz="3195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735485" y="2568605"/>
            <a:ext cx="3498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dirty="0" smtClean="0"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zh-CN" altLang="en-US" sz="3195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742001" y="3891874"/>
            <a:ext cx="34989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195" dirty="0" smtClean="0"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zh-CN" altLang="en-US" sz="3195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352271" y="1816567"/>
            <a:ext cx="1896353" cy="2184816"/>
          </a:xfrm>
          <a:prstGeom prst="line">
            <a:avLst/>
          </a:prstGeom>
          <a:ln w="28575">
            <a:solidFill>
              <a:srgbClr val="212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V="1">
            <a:off x="4319862" y="2075160"/>
            <a:ext cx="1896353" cy="871558"/>
          </a:xfrm>
          <a:prstGeom prst="line">
            <a:avLst/>
          </a:prstGeom>
          <a:ln w="28575">
            <a:solidFill>
              <a:srgbClr val="212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4067536" y="3131812"/>
            <a:ext cx="2213497" cy="1061797"/>
          </a:xfrm>
          <a:prstGeom prst="line">
            <a:avLst/>
          </a:prstGeom>
          <a:ln w="28575">
            <a:solidFill>
              <a:srgbClr val="2126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61 L 1.38889E-6 0.00031 C -0.00208 -0.00986 -0.00382 -0.01942 -0.0059 -0.02806 C -0.00677 -0.03176 -0.00799 -0.03453 -0.00868 -0.03854 C -0.01458 -0.0666 -0.00486 -0.0296 -0.01302 -0.0592 C -0.01563 -0.07709 -0.01285 -0.06259 -0.01736 -0.07585 C -0.01858 -0.07924 -0.0191 -0.08264 -0.02031 -0.08634 C -0.02205 -0.09065 -0.02448 -0.09466 -0.02604 -0.0999 C -0.02691 -0.10299 -0.02778 -0.10669 -0.02882 -0.11039 C -0.03351 -0.12334 -0.03386 -0.12272 -0.03889 -0.13043 C -0.03976 -0.13382 -0.04028 -0.13814 -0.04167 -0.14092 C -0.04288 -0.14277 -0.04462 -0.14277 -0.04601 -0.14431 C -0.04757 -0.14616 -0.04879 -0.14924 -0.05035 -0.15109 C -0.05174 -0.15263 -0.0533 -0.15263 -0.05469 -0.15448 C -0.05625 -0.15664 -0.05747 -0.15973 -0.05903 -0.16127 C -0.06181 -0.16466 -0.06736 -0.16805 -0.06736 -0.16774 C -0.0691 -0.17052 -0.07014 -0.17329 -0.0717 -0.17514 C -0.07552 -0.17946 -0.08108 -0.17977 -0.08472 -0.18162 C -0.08663 -0.18254 -0.08837 -0.18409 -0.09045 -0.1847 C -0.1066 -0.18254 -0.10851 -0.18316 -0.12205 -0.17823 C -0.12483 -0.17761 -0.12778 -0.17638 -0.13056 -0.17514 C -0.13351 -0.17329 -0.13906 -0.16805 -0.13906 -0.16774 C -0.14063 -0.16497 -0.14184 -0.16065 -0.1434 -0.15757 C -0.14479 -0.15603 -0.14653 -0.15664 -0.14774 -0.15448 C -0.15417 -0.14307 -0.15226 -0.14246 -0.15642 -0.13043 C -0.15712 -0.12797 -0.15833 -0.12581 -0.1592 -0.12365 C -0.15972 -0.12026 -0.1599 -0.11686 -0.16077 -0.11347 C -0.16215 -0.10823 -0.1658 -0.10299 -0.16771 -0.0999 C -0.16927 -0.08541 -0.1691 -0.09065 -0.1691 -0.08264 L -0.1691 -0.08233 " pathEditMode="relative" rAng="0" ptsTypes="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2" y="-9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93 L -3.33333E-6 0.00031 C -0.00208 -0.0111 -0.00382 -0.0219 -0.0059 -0.03145 C -0.00677 -0.03546 -0.00798 -0.03855 -0.00868 -0.04317 C -0.01458 -0.07432 -0.00486 -0.033 -0.01302 -0.06599 C -0.01562 -0.08603 -0.01284 -0.07 -0.01736 -0.08449 C -0.01857 -0.0885 -0.01909 -0.0922 -0.02031 -0.09621 C -0.02205 -0.10114 -0.0243 -0.10546 -0.02586 -0.11132 C -0.02673 -0.11471 -0.0276 -0.11903 -0.02864 -0.12304 C -0.03333 -0.13753 -0.03368 -0.13691 -0.03871 -0.14555 C -0.03958 -0.14925 -0.0401 -0.15387 -0.04149 -0.15696 C -0.0427 -0.15911 -0.04444 -0.15911 -0.04583 -0.16096 C -0.04739 -0.16281 -0.04843 -0.16621 -0.05 -0.16836 C -0.05139 -0.17022 -0.05295 -0.17022 -0.05434 -0.17207 C -0.0559 -0.17453 -0.05711 -0.17792 -0.05868 -0.17977 C -0.06145 -0.18347 -0.06701 -0.18717 -0.06701 -0.18687 C -0.06875 -0.18995 -0.06979 -0.19303 -0.07135 -0.19519 C -0.075 -0.20013 -0.08055 -0.20043 -0.0842 -0.20228 C -0.08611 -0.20352 -0.08784 -0.20506 -0.08993 -0.20568 C -0.1059 -0.20352 -0.10781 -0.20413 -0.12118 -0.19858 C -0.12395 -0.19797 -0.12691 -0.19643 -0.12968 -0.19519 C -0.13264 -0.19303 -0.13819 -0.18717 -0.13819 -0.18687 C -0.13975 -0.18378 -0.14097 -0.17916 -0.14253 -0.17577 C -0.14392 -0.17392 -0.14548 -0.17453 -0.1467 -0.17207 C -0.15312 -0.15942 -0.15121 -0.15881 -0.15538 -0.14555 C -0.15607 -0.14277 -0.15729 -0.1403 -0.15816 -0.13784 C -0.15868 -0.13414 -0.15885 -0.13044 -0.15972 -0.12643 C -0.16111 -0.12057 -0.16475 -0.11471 -0.16666 -0.11132 C -0.16805 -0.09528 -0.16805 -0.10114 -0.16805 -0.0922 L -0.16805 -0.09189 " pathEditMode="relative" rAng="0" ptsTypes="AAAAAAAAAAAAAAAAAAAAAAAAAAAAAA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3" y="-10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0.00061 L 3.05556E-6 0.00463 C -0.00191 -0.00894 -0.00313 -0.01387 -0.00452 -0.02189 C -0.00556 -0.02682 -0.00625 -0.02682 -0.0066 -0.03083 C -0.01129 -0.05766 -0.00382 -0.02189 -0.01007 -0.0481 C -0.01198 -0.06629 -0.01007 -0.05334 -0.0132 -0.06629 C -0.01389 -0.06629 -0.01441 -0.07061 -0.01545 -0.07462 C -0.01667 -0.07924 -0.01806 -0.07924 -0.01945 -0.08757 C -0.02014 -0.08757 -0.02084 -0.0925 -0.02136 -0.09713 C -0.02483 -0.10545 -0.02518 -0.10545 -0.02917 -0.11378 C -0.02952 -0.11378 -0.02986 -0.11841 -0.03091 -0.12303 L -0.0342 -0.12303 C -0.03525 -0.12704 -0.03594 -0.12704 -0.03733 -0.13136 L -0.04063 -0.13136 C -0.0415 -0.13629 -0.04236 -0.1403 -0.04375 -0.1403 C -0.04566 -0.14431 -0.04966 -0.14431 -0.04966 -0.1403 C -0.05104 -0.14955 -0.05209 -0.14955 -0.05313 -0.15325 C -0.05591 -0.15726 -0.05973 -0.15726 -0.0625 -0.15726 L -0.06667 -0.15726 C -0.0783 -0.15726 -0.07986 -0.15726 -0.08993 -0.15325 L -0.09618 -0.15325 C -0.09844 -0.14955 -0.10243 -0.14431 -0.10243 -0.1403 C -0.10348 -0.14431 -0.10434 -0.1403 -0.10573 -0.13629 C -0.1066 -0.13629 -0.10782 -0.13629 -0.10851 -0.13136 C -0.11354 -0.12303 -0.11216 -0.12303 -0.11511 -0.11378 C -0.11545 -0.11008 -0.1165 -0.11008 -0.11719 -0.10545 C -0.11754 -0.10545 -0.11788 -0.10052 -0.11823 -0.09713 C -0.1191 -0.0925 -0.12223 -0.08757 -0.12361 -0.08757 C -0.12413 -0.07462 -0.12413 -0.07924 -0.12413 -0.07061 C -0.12413 -0.04779 -0.12535 -0.02559 -0.12535 -0.00277 " pathEditMode="relative" rAng="0" ptsTypes="AAAAAAAAAAAAAAAAAAAAAAAAAAAA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-7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3020" y="331113"/>
            <a:ext cx="8659181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数一数，填一填。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1297240" y="2361150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立方体 3"/>
          <p:cNvSpPr/>
          <p:nvPr/>
        </p:nvSpPr>
        <p:spPr>
          <a:xfrm>
            <a:off x="2282041" y="2361150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立方体 4"/>
          <p:cNvSpPr/>
          <p:nvPr/>
        </p:nvSpPr>
        <p:spPr>
          <a:xfrm>
            <a:off x="3266842" y="2361150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立方体 5"/>
          <p:cNvSpPr/>
          <p:nvPr/>
        </p:nvSpPr>
        <p:spPr>
          <a:xfrm>
            <a:off x="1297240" y="2147575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8" name="立方体 7"/>
          <p:cNvSpPr/>
          <p:nvPr/>
        </p:nvSpPr>
        <p:spPr>
          <a:xfrm>
            <a:off x="1783707" y="2147575"/>
            <a:ext cx="1079722" cy="296628"/>
          </a:xfrm>
          <a:prstGeom prst="cube">
            <a:avLst>
              <a:gd name="adj" fmla="val 30107"/>
            </a:avLst>
          </a:prstGeom>
          <a:solidFill>
            <a:srgbClr val="BDD7EE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BDD7EE"/>
              </a:solidFill>
            </a:endParaRPr>
          </a:p>
        </p:txBody>
      </p:sp>
      <p:sp>
        <p:nvSpPr>
          <p:cNvPr id="9" name="立方体 8"/>
          <p:cNvSpPr/>
          <p:nvPr/>
        </p:nvSpPr>
        <p:spPr>
          <a:xfrm>
            <a:off x="2768508" y="2147575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立方体 6"/>
          <p:cNvSpPr/>
          <p:nvPr/>
        </p:nvSpPr>
        <p:spPr>
          <a:xfrm>
            <a:off x="3753309" y="2147575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7" name="立方体 16"/>
          <p:cNvSpPr/>
          <p:nvPr/>
        </p:nvSpPr>
        <p:spPr>
          <a:xfrm>
            <a:off x="1297240" y="1934001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8" name="立方体 17"/>
          <p:cNvSpPr/>
          <p:nvPr/>
        </p:nvSpPr>
        <p:spPr>
          <a:xfrm>
            <a:off x="2282041" y="1934001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9" name="立方体 18"/>
          <p:cNvSpPr/>
          <p:nvPr/>
        </p:nvSpPr>
        <p:spPr>
          <a:xfrm>
            <a:off x="3266842" y="1934001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0" name="立方体 19"/>
          <p:cNvSpPr/>
          <p:nvPr/>
        </p:nvSpPr>
        <p:spPr>
          <a:xfrm>
            <a:off x="1297240" y="1720426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1" name="立方体 20"/>
          <p:cNvSpPr/>
          <p:nvPr/>
        </p:nvSpPr>
        <p:spPr>
          <a:xfrm>
            <a:off x="1783707" y="1720426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2" name="立方体 21"/>
          <p:cNvSpPr/>
          <p:nvPr/>
        </p:nvSpPr>
        <p:spPr>
          <a:xfrm>
            <a:off x="2768508" y="1720426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3" name="立方体 22"/>
          <p:cNvSpPr/>
          <p:nvPr/>
        </p:nvSpPr>
        <p:spPr>
          <a:xfrm>
            <a:off x="3753309" y="1720426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4" name="立方体 23"/>
          <p:cNvSpPr/>
          <p:nvPr/>
        </p:nvSpPr>
        <p:spPr>
          <a:xfrm>
            <a:off x="1297240" y="1506852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5" name="立方体 24"/>
          <p:cNvSpPr/>
          <p:nvPr/>
        </p:nvSpPr>
        <p:spPr>
          <a:xfrm>
            <a:off x="2282041" y="1506852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6" name="立方体 25"/>
          <p:cNvSpPr/>
          <p:nvPr/>
        </p:nvSpPr>
        <p:spPr>
          <a:xfrm>
            <a:off x="3266842" y="1506852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7" name="立方体 26"/>
          <p:cNvSpPr/>
          <p:nvPr/>
        </p:nvSpPr>
        <p:spPr>
          <a:xfrm>
            <a:off x="1297240" y="1293277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8" name="立方体 27"/>
          <p:cNvSpPr/>
          <p:nvPr/>
        </p:nvSpPr>
        <p:spPr>
          <a:xfrm>
            <a:off x="1783707" y="1293277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29" name="立方体 28"/>
          <p:cNvSpPr/>
          <p:nvPr/>
        </p:nvSpPr>
        <p:spPr>
          <a:xfrm>
            <a:off x="2768508" y="1293277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0" name="立方体 29"/>
          <p:cNvSpPr/>
          <p:nvPr/>
        </p:nvSpPr>
        <p:spPr>
          <a:xfrm>
            <a:off x="3753309" y="1293277"/>
            <a:ext cx="593255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1" name="立方体 30"/>
          <p:cNvSpPr/>
          <p:nvPr/>
        </p:nvSpPr>
        <p:spPr>
          <a:xfrm>
            <a:off x="1297240" y="1079703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2" name="立方体 31"/>
          <p:cNvSpPr/>
          <p:nvPr/>
        </p:nvSpPr>
        <p:spPr>
          <a:xfrm>
            <a:off x="2282041" y="1079703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3" name="立方体 32"/>
          <p:cNvSpPr/>
          <p:nvPr/>
        </p:nvSpPr>
        <p:spPr>
          <a:xfrm>
            <a:off x="3266842" y="1079703"/>
            <a:ext cx="1079722" cy="296628"/>
          </a:xfrm>
          <a:prstGeom prst="cube">
            <a:avLst>
              <a:gd name="adj" fmla="val 30107"/>
            </a:avLst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grpSp>
        <p:nvGrpSpPr>
          <p:cNvPr id="39" name="组合 38"/>
          <p:cNvGrpSpPr/>
          <p:nvPr/>
        </p:nvGrpSpPr>
        <p:grpSpPr>
          <a:xfrm>
            <a:off x="4346564" y="2124215"/>
            <a:ext cx="4069724" cy="583565"/>
            <a:chOff x="4797626" y="2731314"/>
            <a:chExt cx="4073241" cy="584069"/>
          </a:xfrm>
        </p:grpSpPr>
        <p:sp>
          <p:nvSpPr>
            <p:cNvPr id="36" name="立方体 35"/>
            <p:cNvSpPr/>
            <p:nvPr/>
          </p:nvSpPr>
          <p:spPr>
            <a:xfrm>
              <a:off x="7243947" y="2885704"/>
              <a:ext cx="1080655" cy="296884"/>
            </a:xfrm>
            <a:prstGeom prst="cube">
              <a:avLst>
                <a:gd name="adj" fmla="val 30107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8" name="矩形 37"/>
            <p:cNvSpPr/>
            <p:nvPr/>
          </p:nvSpPr>
          <p:spPr>
            <a:xfrm>
              <a:off x="4797626" y="2731314"/>
              <a:ext cx="4073241" cy="584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195" b="1" dirty="0" smtClean="0">
                  <a:latin typeface="楷体" panose="02010609060101010101" charset="-122"/>
                  <a:ea typeface="楷体" panose="02010609060101010101" charset="-122"/>
                </a:rPr>
                <a:t>缺少</a:t>
              </a:r>
              <a:r>
                <a:rPr lang="en-US" altLang="zh-CN" sz="3195" b="1" dirty="0" smtClean="0">
                  <a:latin typeface="楷体" panose="02010609060101010101" charset="-122"/>
                  <a:ea typeface="楷体" panose="02010609060101010101" charset="-122"/>
                </a:rPr>
                <a:t>(   )</a:t>
              </a:r>
              <a:r>
                <a:rPr lang="zh-CN" altLang="en-US" sz="3195" b="1" dirty="0" smtClean="0">
                  <a:latin typeface="楷体" panose="02010609060101010101" charset="-122"/>
                  <a:ea typeface="楷体" panose="02010609060101010101" charset="-122"/>
                </a:rPr>
                <a:t>个      。</a:t>
              </a:r>
              <a:endParaRPr lang="zh-CN" altLang="en-US" sz="3195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1" name="圆角矩形标注 40"/>
          <p:cNvSpPr/>
          <p:nvPr/>
        </p:nvSpPr>
        <p:spPr>
          <a:xfrm>
            <a:off x="1166725" y="3629969"/>
            <a:ext cx="6500165" cy="666249"/>
          </a:xfrm>
          <a:prstGeom prst="wedgeRoundRectCallout">
            <a:avLst>
              <a:gd name="adj1" fmla="val -53932"/>
              <a:gd name="adj2" fmla="val -22667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可以把空缺的部分补画出来，再数一数。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63756" y="2152067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195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zh-CN" altLang="en-US" sz="319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5" grpId="0" bldLvl="0" animBg="1"/>
      <p:bldP spid="28" grpId="0" bldLvl="0" animBg="1"/>
      <p:bldP spid="29" grpId="0" bldLvl="0" animBg="1"/>
      <p:bldP spid="41" grpId="0" bldLvl="0" animBg="1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练习八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认识图形（一）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225" y="1524635"/>
            <a:ext cx="8336915" cy="2712720"/>
          </a:xfrm>
          <a:prstGeom prst="rect">
            <a:avLst/>
          </a:prstGeom>
        </p:spPr>
      </p:pic>
      <p:sp>
        <p:nvSpPr>
          <p:cNvPr id="17409" name="Text Box 5"/>
          <p:cNvSpPr txBox="1"/>
          <p:nvPr/>
        </p:nvSpPr>
        <p:spPr>
          <a:xfrm>
            <a:off x="777875" y="811213"/>
            <a:ext cx="42370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281430" y="2619375"/>
            <a:ext cx="1981200" cy="6858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17433" y="2545715"/>
            <a:ext cx="2273935" cy="73723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787775" y="2440623"/>
            <a:ext cx="1160145" cy="84201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44273" y="2384425"/>
            <a:ext cx="159385" cy="99123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139055" y="2613660"/>
            <a:ext cx="2904490" cy="69151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0723" name="Picture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703"/>
          <a:stretch>
            <a:fillRect/>
          </a:stretch>
        </p:blipFill>
        <p:spPr>
          <a:xfrm>
            <a:off x="6019483" y="1809433"/>
            <a:ext cx="2359025" cy="244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Picture 1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95"/>
          <a:stretch>
            <a:fillRect/>
          </a:stretch>
        </p:blipFill>
        <p:spPr>
          <a:xfrm>
            <a:off x="737235" y="1283335"/>
            <a:ext cx="4739640" cy="3341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44"/>
          <p:cNvSpPr txBox="1">
            <a:spLocks noChangeArrowheads="1"/>
          </p:cNvSpPr>
          <p:nvPr/>
        </p:nvSpPr>
        <p:spPr bwMode="auto">
          <a:xfrm>
            <a:off x="7108508" y="1823720"/>
            <a:ext cx="673100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7092633" y="2306320"/>
            <a:ext cx="673100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Text Box 46"/>
          <p:cNvSpPr txBox="1">
            <a:spLocks noChangeArrowheads="1"/>
          </p:cNvSpPr>
          <p:nvPr/>
        </p:nvSpPr>
        <p:spPr bwMode="auto">
          <a:xfrm>
            <a:off x="7116445" y="2807970"/>
            <a:ext cx="673100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Text Box 47"/>
          <p:cNvSpPr txBox="1">
            <a:spLocks noChangeArrowheads="1"/>
          </p:cNvSpPr>
          <p:nvPr/>
        </p:nvSpPr>
        <p:spPr bwMode="auto">
          <a:xfrm>
            <a:off x="7106920" y="3536633"/>
            <a:ext cx="673100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4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213293" y="253492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969260" y="3536633"/>
            <a:ext cx="274638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66683" y="3796665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887855" y="4084638"/>
            <a:ext cx="273050" cy="2746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326323" y="200279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347788" y="1889125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620838" y="2108518"/>
            <a:ext cx="273050" cy="274638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160905" y="289814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435158" y="280797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97363" y="381000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00283" y="3943350"/>
            <a:ext cx="273050" cy="2730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 bldLvl="0" animBg="1"/>
      <p:bldP spid="14" grpId="1" bldLvl="0" animBg="1"/>
      <p:bldP spid="15" grpId="0" bldLvl="0" animBg="1"/>
      <p:bldP spid="15" grpId="1" bldLvl="0" animBg="1"/>
      <p:bldP spid="16" grpId="0" bldLvl="0" animBg="1"/>
      <p:bldP spid="16" grpId="1" bldLvl="0" animBg="1"/>
      <p:bldP spid="17" grpId="0" bldLvl="0" animBg="1"/>
      <p:bldP spid="17" grpId="1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93165" y="1845945"/>
            <a:ext cx="6299200" cy="2470150"/>
            <a:chOff x="1879" y="2349"/>
            <a:chExt cx="9920" cy="38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879" y="2549"/>
              <a:ext cx="9921" cy="3691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921" h="3691">
                  <a:moveTo>
                    <a:pt x="3711" y="0"/>
                  </a:moveTo>
                  <a:lnTo>
                    <a:pt x="6819" y="0"/>
                  </a:lnTo>
                  <a:lnTo>
                    <a:pt x="6819" y="1556"/>
                  </a:lnTo>
                  <a:lnTo>
                    <a:pt x="9056" y="2203"/>
                  </a:lnTo>
                  <a:lnTo>
                    <a:pt x="9921" y="1872"/>
                  </a:lnTo>
                  <a:lnTo>
                    <a:pt x="9921" y="3691"/>
                  </a:lnTo>
                  <a:lnTo>
                    <a:pt x="0" y="3691"/>
                  </a:lnTo>
                  <a:lnTo>
                    <a:pt x="0" y="2102"/>
                  </a:lnTo>
                  <a:lnTo>
                    <a:pt x="2020" y="2857"/>
                  </a:lnTo>
                  <a:lnTo>
                    <a:pt x="3711" y="2021"/>
                  </a:lnTo>
                  <a:lnTo>
                    <a:pt x="3711" y="0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90" y="2349"/>
              <a:ext cx="3286" cy="2478"/>
            </a:xfrm>
            <a:prstGeom prst="rect">
              <a:avLst/>
            </a:prstGeom>
          </p:spPr>
        </p:pic>
      </p:grpSp>
      <p:sp>
        <p:nvSpPr>
          <p:cNvPr id="6" name="圆角矩形标注 5"/>
          <p:cNvSpPr/>
          <p:nvPr/>
        </p:nvSpPr>
        <p:spPr>
          <a:xfrm>
            <a:off x="5788025" y="1713230"/>
            <a:ext cx="1935480" cy="696595"/>
          </a:xfrm>
          <a:prstGeom prst="wedgeRoundRectCallout">
            <a:avLst>
              <a:gd name="adj1" fmla="val -65026"/>
              <a:gd name="adj2" fmla="val 27666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是</a:t>
            </a:r>
            <a:r>
              <a:rPr kumimoji="0" lang="zh-CN" sz="28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圆柱吗？</a:t>
            </a:r>
            <a:endParaRPr kumimoji="0" lang="zh-CN" sz="2800" b="1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459" name="Text Box 5"/>
          <p:cNvSpPr txBox="1"/>
          <p:nvPr/>
        </p:nvSpPr>
        <p:spPr>
          <a:xfrm>
            <a:off x="777875" y="908050"/>
            <a:ext cx="3702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我说你猜。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193165" y="2157095"/>
            <a:ext cx="2148840" cy="939800"/>
          </a:xfrm>
          <a:prstGeom prst="wedgeRoundRectCallout">
            <a:avLst>
              <a:gd name="adj1" fmla="val 61879"/>
              <a:gd name="adj2" fmla="val -39662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可以立起来，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还可以滚动。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2440" y="4138930"/>
            <a:ext cx="670560" cy="3505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3"/>
          <p:cNvGrpSpPr/>
          <p:nvPr/>
        </p:nvGrpSpPr>
        <p:grpSpPr>
          <a:xfrm>
            <a:off x="801688" y="768350"/>
            <a:ext cx="7778750" cy="1568450"/>
            <a:chOff x="1238" y="1658"/>
            <a:chExt cx="12250" cy="2470"/>
          </a:xfrm>
        </p:grpSpPr>
        <p:sp>
          <p:nvSpPr>
            <p:cNvPr id="42" name="TextBox 5"/>
            <p:cNvSpPr txBox="1"/>
            <p:nvPr/>
          </p:nvSpPr>
          <p:spPr>
            <a:xfrm>
              <a:off x="1238" y="1658"/>
              <a:ext cx="12250" cy="2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50000"/>
                </a:lnSpc>
                <a:buSzTx/>
              </a:pP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4.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用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个相同的       ，你能拼出几种不   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  <a:buSzTx/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同的长方体？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3" name="立方体 42"/>
            <p:cNvSpPr/>
            <p:nvPr/>
          </p:nvSpPr>
          <p:spPr>
            <a:xfrm>
              <a:off x="5807" y="1966"/>
              <a:ext cx="1926" cy="78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3429000" y="4324033"/>
            <a:ext cx="20212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答：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种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09600" y="2496922"/>
            <a:ext cx="935990" cy="1149366"/>
            <a:chOff x="1029" y="4183"/>
            <a:chExt cx="1092" cy="1342"/>
          </a:xfrm>
        </p:grpSpPr>
        <p:sp>
          <p:nvSpPr>
            <p:cNvPr id="46" name="立方体 45"/>
            <p:cNvSpPr/>
            <p:nvPr/>
          </p:nvSpPr>
          <p:spPr>
            <a:xfrm>
              <a:off x="1029" y="506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立方体 46"/>
            <p:cNvSpPr/>
            <p:nvPr/>
          </p:nvSpPr>
          <p:spPr>
            <a:xfrm>
              <a:off x="1029" y="476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8" name="立方体 47"/>
            <p:cNvSpPr/>
            <p:nvPr/>
          </p:nvSpPr>
          <p:spPr>
            <a:xfrm>
              <a:off x="1029" y="447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9" name="立方体 48"/>
            <p:cNvSpPr/>
            <p:nvPr/>
          </p:nvSpPr>
          <p:spPr>
            <a:xfrm>
              <a:off x="1029" y="4183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84045" y="2990083"/>
            <a:ext cx="1718945" cy="646783"/>
            <a:chOff x="1332" y="6492"/>
            <a:chExt cx="2006" cy="755"/>
          </a:xfrm>
        </p:grpSpPr>
        <p:sp>
          <p:nvSpPr>
            <p:cNvPr id="52" name="立方体 51"/>
            <p:cNvSpPr/>
            <p:nvPr/>
          </p:nvSpPr>
          <p:spPr>
            <a:xfrm>
              <a:off x="1332" y="6784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3" name="立方体 52"/>
            <p:cNvSpPr/>
            <p:nvPr/>
          </p:nvSpPr>
          <p:spPr>
            <a:xfrm>
              <a:off x="1332" y="649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8" name="立方体 57"/>
            <p:cNvSpPr/>
            <p:nvPr/>
          </p:nvSpPr>
          <p:spPr>
            <a:xfrm>
              <a:off x="2246" y="6784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9" name="立方体 58"/>
            <p:cNvSpPr/>
            <p:nvPr/>
          </p:nvSpPr>
          <p:spPr>
            <a:xfrm>
              <a:off x="2246" y="649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67785" y="2844165"/>
            <a:ext cx="1083310" cy="791845"/>
            <a:chOff x="2482" y="5645"/>
            <a:chExt cx="1266" cy="925"/>
          </a:xfrm>
        </p:grpSpPr>
        <p:sp>
          <p:nvSpPr>
            <p:cNvPr id="71" name="立方体 70"/>
            <p:cNvSpPr/>
            <p:nvPr/>
          </p:nvSpPr>
          <p:spPr>
            <a:xfrm>
              <a:off x="2656" y="593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7" name="立方体 76"/>
            <p:cNvSpPr/>
            <p:nvPr/>
          </p:nvSpPr>
          <p:spPr>
            <a:xfrm>
              <a:off x="2656" y="564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8" name="立方体 77"/>
            <p:cNvSpPr/>
            <p:nvPr/>
          </p:nvSpPr>
          <p:spPr>
            <a:xfrm>
              <a:off x="2482" y="610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9" name="立方体 78"/>
            <p:cNvSpPr/>
            <p:nvPr/>
          </p:nvSpPr>
          <p:spPr>
            <a:xfrm>
              <a:off x="2482" y="581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227320" y="3091430"/>
            <a:ext cx="1875095" cy="544580"/>
            <a:chOff x="6782" y="5846"/>
            <a:chExt cx="2189" cy="636"/>
          </a:xfrm>
        </p:grpSpPr>
        <p:sp>
          <p:nvSpPr>
            <p:cNvPr id="81" name="立方体 80"/>
            <p:cNvSpPr/>
            <p:nvPr/>
          </p:nvSpPr>
          <p:spPr>
            <a:xfrm>
              <a:off x="6954" y="584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2" name="立方体 81"/>
            <p:cNvSpPr/>
            <p:nvPr/>
          </p:nvSpPr>
          <p:spPr>
            <a:xfrm>
              <a:off x="6782" y="601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3" name="立方体 82"/>
            <p:cNvSpPr/>
            <p:nvPr/>
          </p:nvSpPr>
          <p:spPr>
            <a:xfrm>
              <a:off x="7879" y="5846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4" name="立方体 83"/>
            <p:cNvSpPr/>
            <p:nvPr/>
          </p:nvSpPr>
          <p:spPr>
            <a:xfrm>
              <a:off x="7707" y="601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125470" y="3867150"/>
            <a:ext cx="3076817" cy="371006"/>
            <a:chOff x="8559" y="6760"/>
            <a:chExt cx="3840" cy="463"/>
          </a:xfrm>
        </p:grpSpPr>
        <p:sp>
          <p:nvSpPr>
            <p:cNvPr id="86" name="立方体 85"/>
            <p:cNvSpPr/>
            <p:nvPr/>
          </p:nvSpPr>
          <p:spPr>
            <a:xfrm>
              <a:off x="8559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7" name="立方体 86"/>
            <p:cNvSpPr/>
            <p:nvPr/>
          </p:nvSpPr>
          <p:spPr>
            <a:xfrm>
              <a:off x="9473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8" name="立方体 87"/>
            <p:cNvSpPr/>
            <p:nvPr/>
          </p:nvSpPr>
          <p:spPr>
            <a:xfrm>
              <a:off x="10393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9" name="立方体 88"/>
            <p:cNvSpPr/>
            <p:nvPr/>
          </p:nvSpPr>
          <p:spPr>
            <a:xfrm>
              <a:off x="11307" y="6760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162800" y="2800599"/>
            <a:ext cx="1382012" cy="842259"/>
            <a:chOff x="9677" y="4788"/>
            <a:chExt cx="1613" cy="984"/>
          </a:xfrm>
        </p:grpSpPr>
        <p:sp>
          <p:nvSpPr>
            <p:cNvPr id="91" name="立方体 90"/>
            <p:cNvSpPr/>
            <p:nvPr/>
          </p:nvSpPr>
          <p:spPr>
            <a:xfrm>
              <a:off x="10198" y="4788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" name="立方体 91"/>
            <p:cNvSpPr/>
            <p:nvPr/>
          </p:nvSpPr>
          <p:spPr>
            <a:xfrm>
              <a:off x="10024" y="4962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3" name="立方体 92"/>
            <p:cNvSpPr/>
            <p:nvPr/>
          </p:nvSpPr>
          <p:spPr>
            <a:xfrm>
              <a:off x="9851" y="5135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4" name="立方体 93"/>
            <p:cNvSpPr/>
            <p:nvPr/>
          </p:nvSpPr>
          <p:spPr>
            <a:xfrm>
              <a:off x="9677" y="5309"/>
              <a:ext cx="1092" cy="463"/>
            </a:xfrm>
            <a:prstGeom prst="cube">
              <a:avLst>
                <a:gd name="adj" fmla="val 37037"/>
              </a:avLst>
            </a:prstGeom>
            <a:solidFill>
              <a:srgbClr val="F4EEEA"/>
            </a:solidFill>
            <a:ln w="0">
              <a:solidFill>
                <a:srgbClr val="7030A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5" name="圆角矩形 94"/>
          <p:cNvSpPr/>
          <p:nvPr/>
        </p:nvSpPr>
        <p:spPr>
          <a:xfrm>
            <a:off x="2133600" y="1733550"/>
            <a:ext cx="1243965" cy="53340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木头碰撞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9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1124585"/>
            <a:ext cx="534479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搭积木，说一说你搭得像什么。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62635" y="1962150"/>
            <a:ext cx="6630670" cy="21831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42" h="3438">
                <a:moveTo>
                  <a:pt x="7937" y="0"/>
                </a:moveTo>
                <a:lnTo>
                  <a:pt x="10442" y="0"/>
                </a:lnTo>
                <a:lnTo>
                  <a:pt x="10442" y="3438"/>
                </a:lnTo>
                <a:lnTo>
                  <a:pt x="0" y="3438"/>
                </a:lnTo>
                <a:lnTo>
                  <a:pt x="0" y="720"/>
                </a:lnTo>
                <a:lnTo>
                  <a:pt x="7937" y="720"/>
                </a:lnTo>
                <a:lnTo>
                  <a:pt x="7937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534035" y="742950"/>
            <a:ext cx="202184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数一数。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1748" name="Group 26"/>
          <p:cNvGrpSpPr/>
          <p:nvPr/>
        </p:nvGrpSpPr>
        <p:grpSpPr>
          <a:xfrm>
            <a:off x="5182870" y="3241358"/>
            <a:ext cx="3095625" cy="720725"/>
            <a:chOff x="3470" y="2754"/>
            <a:chExt cx="1950" cy="454"/>
          </a:xfrm>
        </p:grpSpPr>
        <p:sp>
          <p:nvSpPr>
            <p:cNvPr id="17" name="AutoShape 18"/>
            <p:cNvSpPr>
              <a:spLocks noChangeArrowheads="1"/>
            </p:cNvSpPr>
            <p:nvPr/>
          </p:nvSpPr>
          <p:spPr bwMode="auto">
            <a:xfrm>
              <a:off x="4641" y="2754"/>
              <a:ext cx="454" cy="454"/>
            </a:xfrm>
            <a:prstGeom prst="cube">
              <a:avLst>
                <a:gd name="adj" fmla="val 25000"/>
              </a:avLst>
            </a:prstGeom>
            <a:solidFill>
              <a:srgbClr val="F5F0EB"/>
            </a:solidFill>
            <a:ln w="12700">
              <a:solidFill>
                <a:srgbClr val="9B79A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3470" y="2840"/>
              <a:ext cx="1950" cy="3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）个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1749" name="Group 27"/>
          <p:cNvGrpSpPr/>
          <p:nvPr/>
        </p:nvGrpSpPr>
        <p:grpSpPr>
          <a:xfrm>
            <a:off x="966470" y="3409633"/>
            <a:ext cx="3365500" cy="660400"/>
            <a:chOff x="829" y="2792"/>
            <a:chExt cx="2120" cy="416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1996" y="2792"/>
              <a:ext cx="953" cy="408"/>
            </a:xfrm>
            <a:prstGeom prst="cube">
              <a:avLst>
                <a:gd name="adj" fmla="val 35051"/>
              </a:avLst>
            </a:prstGeom>
            <a:solidFill>
              <a:srgbClr val="F5F0EB"/>
            </a:solidFill>
            <a:ln w="12700">
              <a:solidFill>
                <a:srgbClr val="9B79A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829" y="2840"/>
              <a:ext cx="1643" cy="36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）个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261745" y="3411220"/>
            <a:ext cx="822325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4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5354320" y="3323908"/>
            <a:ext cx="1098550" cy="631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1507808" y="2082483"/>
            <a:ext cx="1512888" cy="647700"/>
          </a:xfrm>
          <a:prstGeom prst="cube">
            <a:avLst>
              <a:gd name="adj" fmla="val 35051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2796858" y="2082483"/>
            <a:ext cx="1512888" cy="647700"/>
          </a:xfrm>
          <a:prstGeom prst="cube">
            <a:avLst>
              <a:gd name="adj" fmla="val 35051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>
            <a:off x="1291908" y="2298383"/>
            <a:ext cx="1512888" cy="647700"/>
          </a:xfrm>
          <a:prstGeom prst="cube">
            <a:avLst>
              <a:gd name="adj" fmla="val 35051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>
            <a:off x="1291908" y="1879283"/>
            <a:ext cx="1512888" cy="647700"/>
          </a:xfrm>
          <a:prstGeom prst="cube">
            <a:avLst>
              <a:gd name="adj" fmla="val 35051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AutoShape 25"/>
          <p:cNvSpPr>
            <a:spLocks noChangeArrowheads="1"/>
          </p:cNvSpPr>
          <p:nvPr/>
        </p:nvSpPr>
        <p:spPr bwMode="auto">
          <a:xfrm>
            <a:off x="5895658" y="2045970"/>
            <a:ext cx="720725" cy="720725"/>
          </a:xfrm>
          <a:prstGeom prst="cube">
            <a:avLst>
              <a:gd name="adj" fmla="val 25000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6438583" y="2047558"/>
            <a:ext cx="720725" cy="720725"/>
          </a:xfrm>
          <a:prstGeom prst="cube">
            <a:avLst>
              <a:gd name="adj" fmla="val 25000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AutoShape 28"/>
          <p:cNvSpPr>
            <a:spLocks noChangeArrowheads="1"/>
          </p:cNvSpPr>
          <p:nvPr/>
        </p:nvSpPr>
        <p:spPr bwMode="auto">
          <a:xfrm>
            <a:off x="5714683" y="2225358"/>
            <a:ext cx="720725" cy="720725"/>
          </a:xfrm>
          <a:prstGeom prst="cube">
            <a:avLst>
              <a:gd name="adj" fmla="val 25000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AutoShape 29"/>
          <p:cNvSpPr>
            <a:spLocks noChangeArrowheads="1"/>
          </p:cNvSpPr>
          <p:nvPr/>
        </p:nvSpPr>
        <p:spPr bwMode="auto">
          <a:xfrm>
            <a:off x="6259195" y="2225358"/>
            <a:ext cx="720725" cy="720725"/>
          </a:xfrm>
          <a:prstGeom prst="cube">
            <a:avLst>
              <a:gd name="adj" fmla="val 25000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AutoShape 30"/>
          <p:cNvSpPr>
            <a:spLocks noChangeArrowheads="1"/>
          </p:cNvSpPr>
          <p:nvPr/>
        </p:nvSpPr>
        <p:spPr bwMode="auto">
          <a:xfrm>
            <a:off x="5903595" y="1534795"/>
            <a:ext cx="703263" cy="693738"/>
          </a:xfrm>
          <a:prstGeom prst="cube">
            <a:avLst>
              <a:gd name="adj" fmla="val 25000"/>
            </a:avLst>
          </a:prstGeom>
          <a:solidFill>
            <a:srgbClr val="F5F0EB"/>
          </a:solidFill>
          <a:ln w="12700">
            <a:solidFill>
              <a:srgbClr val="9B79A1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46914E-6 L -0.11562 -0.0598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00" y="-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0.09896 -0.0959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993775" y="2340610"/>
            <a:ext cx="5398770" cy="23393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64" h="2844">
                <a:moveTo>
                  <a:pt x="2400" y="0"/>
                </a:moveTo>
                <a:lnTo>
                  <a:pt x="6564" y="0"/>
                </a:lnTo>
                <a:lnTo>
                  <a:pt x="6564" y="2844"/>
                </a:lnTo>
                <a:lnTo>
                  <a:pt x="0" y="2844"/>
                </a:lnTo>
                <a:lnTo>
                  <a:pt x="0" y="1800"/>
                </a:lnTo>
                <a:lnTo>
                  <a:pt x="2400" y="1800"/>
                </a:lnTo>
                <a:lnTo>
                  <a:pt x="240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 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我说你搭。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圆角矩形标注 1"/>
          <p:cNvSpPr/>
          <p:nvPr/>
        </p:nvSpPr>
        <p:spPr>
          <a:xfrm>
            <a:off x="3126740" y="1045210"/>
            <a:ext cx="4843780" cy="948690"/>
          </a:xfrm>
          <a:prstGeom prst="wedgeRoundRectCallout">
            <a:avLst>
              <a:gd name="adj1" fmla="val -40023"/>
              <a:gd name="adj2" fmla="val 116800"/>
              <a:gd name="adj3" fmla="val 16667"/>
            </a:avLst>
          </a:prstGeom>
          <a:solidFill>
            <a:schemeClr val="bg1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先放一个长方体，在长方体上面放一个正方体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……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475</Words>
  <Application>WPS 演示</Application>
  <PresentationFormat>全屏显示(16:9)</PresentationFormat>
  <Paragraphs>132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Wingdings</vt:lpstr>
      <vt:lpstr>黑体</vt:lpstr>
      <vt:lpstr>楷体</vt:lpstr>
      <vt:lpstr>Times New Roman</vt:lpstr>
      <vt:lpstr>Arial Unicode MS</vt:lpstr>
      <vt:lpstr>Calibri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509</cp:revision>
  <dcterms:created xsi:type="dcterms:W3CDTF">2015-05-29T07:51:00Z</dcterms:created>
  <dcterms:modified xsi:type="dcterms:W3CDTF">2023-09-28T13:13:47Z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