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71" r:id="rId6"/>
    <p:sldId id="273" r:id="rId7"/>
    <p:sldId id="277" r:id="rId8"/>
    <p:sldId id="282" r:id="rId9"/>
    <p:sldId id="411" r:id="rId10"/>
    <p:sldId id="284" r:id="rId11"/>
    <p:sldId id="385" r:id="rId12"/>
    <p:sldId id="386" r:id="rId13"/>
    <p:sldId id="286" r:id="rId14"/>
    <p:sldId id="320" r:id="rId15"/>
    <p:sldId id="288" r:id="rId16"/>
    <p:sldId id="345" r:id="rId17"/>
    <p:sldId id="412" r:id="rId18"/>
    <p:sldId id="390" r:id="rId19"/>
    <p:sldId id="388" r:id="rId20"/>
    <p:sldId id="413" r:id="rId21"/>
    <p:sldId id="289" r:id="rId22"/>
    <p:sldId id="414" r:id="rId23"/>
    <p:sldId id="297" r:id="rId24"/>
    <p:sldId id="415" r:id="rId25"/>
    <p:sldId id="392" r:id="rId26"/>
    <p:sldId id="380" r:id="rId27"/>
    <p:sldId id="393" r:id="rId28"/>
    <p:sldId id="430" r:id="rId29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BFDEE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21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4022725"/>
            <a:ext cx="9102725" cy="156845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9600" dirty="0">
              <a:latin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732088" y="4997450"/>
            <a:ext cx="3679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文本框 2"/>
          <p:cNvSpPr txBox="1"/>
          <p:nvPr/>
        </p:nvSpPr>
        <p:spPr>
          <a:xfrm>
            <a:off x="2232025" y="4229100"/>
            <a:ext cx="4679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论教养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01378"/>
          <p:cNvSpPr/>
          <p:nvPr/>
        </p:nvSpPr>
        <p:spPr>
          <a:xfrm>
            <a:off x="1009650" y="1870075"/>
            <a:ext cx="71247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阅读第一部分，思考：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第1段与第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段分别有什么作用？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43" name="组合 101381"/>
          <p:cNvGrpSpPr/>
          <p:nvPr/>
        </p:nvGrpSpPr>
        <p:grpSpPr>
          <a:xfrm>
            <a:off x="65088" y="427038"/>
            <a:ext cx="2319337" cy="700087"/>
            <a:chOff x="138" y="461"/>
            <a:chExt cx="1461" cy="441"/>
          </a:xfrm>
        </p:grpSpPr>
        <p:pic>
          <p:nvPicPr>
            <p:cNvPr id="10244" name="图片 10138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01378"/>
          <p:cNvSpPr/>
          <p:nvPr/>
        </p:nvSpPr>
        <p:spPr>
          <a:xfrm>
            <a:off x="425450" y="1168400"/>
            <a:ext cx="331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01379"/>
          <p:cNvSpPr/>
          <p:nvPr/>
        </p:nvSpPr>
        <p:spPr>
          <a:xfrm>
            <a:off x="1422400" y="5138738"/>
            <a:ext cx="4132263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承上启下的过渡作用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101378"/>
          <p:cNvSpPr/>
          <p:nvPr/>
        </p:nvSpPr>
        <p:spPr>
          <a:xfrm>
            <a:off x="425450" y="4321175"/>
            <a:ext cx="331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01378"/>
          <p:cNvSpPr/>
          <p:nvPr/>
        </p:nvSpPr>
        <p:spPr>
          <a:xfrm>
            <a:off x="425450" y="1866900"/>
            <a:ext cx="8112125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直接引入论题——教养，用递进复句强调，“良好的教养”的养成更主要的是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得之于自身</a:t>
            </a:r>
            <a:r>
              <a:rPr lang="en-US" altLang="zh-CN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，为下文的论述张本。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矩形 103427"/>
          <p:cNvSpPr/>
          <p:nvPr/>
        </p:nvSpPr>
        <p:spPr>
          <a:xfrm>
            <a:off x="2776538" y="3597275"/>
            <a:ext cx="3590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总说与分说的关系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矩形 101378"/>
          <p:cNvSpPr/>
          <p:nvPr/>
        </p:nvSpPr>
        <p:spPr>
          <a:xfrm>
            <a:off x="452438" y="1404938"/>
            <a:ext cx="81121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阅读第二部分，思考：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说说第4段与5－10段之间的关系。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01378"/>
          <p:cNvSpPr/>
          <p:nvPr/>
        </p:nvSpPr>
        <p:spPr>
          <a:xfrm>
            <a:off x="333375" y="1304925"/>
            <a:ext cx="717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有无教养的本质区别是什么？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375" y="2328863"/>
            <a:ext cx="828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9ED3D7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是否从心里愿意尊重别人，也善于尊重别人。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101378"/>
          <p:cNvSpPr/>
          <p:nvPr/>
        </p:nvSpPr>
        <p:spPr>
          <a:xfrm>
            <a:off x="333375" y="3482975"/>
            <a:ext cx="79438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作者列举了有教养的人的哪些表现？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3375" y="4297363"/>
            <a:ext cx="82835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不自吹自擂；珍惜别人的时间；重承诺；稳重随和。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01378"/>
          <p:cNvSpPr/>
          <p:nvPr/>
        </p:nvSpPr>
        <p:spPr>
          <a:xfrm>
            <a:off x="333375" y="1287463"/>
            <a:ext cx="8189913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－10段先谈“无教养”的例子，11－12段再谈“有教养”的表现，这样写有什么好处？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0213" y="3517900"/>
            <a:ext cx="8093075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把有无教养进行对比，是非曲直不言而喻，引人深思，也启迪了人们在生活中应如何做到有教养。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矩形 103427"/>
          <p:cNvSpPr/>
          <p:nvPr/>
        </p:nvSpPr>
        <p:spPr>
          <a:xfrm>
            <a:off x="331788" y="2943225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优雅风度就是矫揉造作，是出于无聊，是附庸风雅，是毫无意义的扭捏作态。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01378"/>
          <p:cNvSpPr/>
          <p:nvPr/>
        </p:nvSpPr>
        <p:spPr>
          <a:xfrm>
            <a:off x="331788" y="1042988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阅读第三部分，思考：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第13段作者批驳的错误观点是什么？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01378"/>
          <p:cNvSpPr/>
          <p:nvPr/>
        </p:nvSpPr>
        <p:spPr>
          <a:xfrm>
            <a:off x="412750" y="1439863"/>
            <a:ext cx="7858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作者是如何批驳这一错误观点的？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750" y="2419350"/>
            <a:ext cx="81756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①作者提出了一个正确的观点：</a:t>
            </a:r>
            <a:r>
              <a:rPr lang="zh-CN" altLang="zh-CN" sz="3200" b="1" dirty="0">
                <a:latin typeface="宋体" panose="02010600030101010101" pitchFamily="2" charset="-122"/>
              </a:rPr>
              <a:t>一切优雅风度的基础其实是一种关照态度。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②并对这一态度进行阐述：</a:t>
            </a:r>
            <a:r>
              <a:rPr lang="zh-CN" altLang="zh-CN" sz="3200" b="1" dirty="0">
                <a:latin typeface="宋体" panose="02010600030101010101" pitchFamily="2" charset="-122"/>
              </a:rPr>
              <a:t>一个人不妨碍他人的生活，要让大家都有良好的自我感觉。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412750" y="1536700"/>
            <a:ext cx="81756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③并以吃饭和日常生活中的举止为例</a:t>
            </a:r>
            <a:r>
              <a:rPr lang="zh-CN" altLang="zh-CN" sz="3200" b="1" dirty="0">
                <a:latin typeface="宋体" panose="02010600030101010101" pitchFamily="2" charset="-122"/>
              </a:rPr>
              <a:t>论述如何关照他人，具有优雅风度。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④最后得出结论：</a:t>
            </a:r>
            <a:r>
              <a:rPr lang="zh-CN" altLang="zh-CN" sz="3200" b="1" dirty="0">
                <a:latin typeface="宋体" panose="02010600030101010101" pitchFamily="2" charset="-122"/>
              </a:rPr>
              <a:t>优雅是重视行为举止的内涵，是以慎重的态度对待世界。这样上述的错误观点就不攻自破了。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150" y="2754313"/>
            <a:ext cx="8048625" cy="309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二者的本质是相同的，一个是从内心“尊重别人”，一个是“关照的态度”，其实都是“尊重”。教养是优雅的基础，优雅风度是教养的重要表现，一个人处处时时有教养，就会形成优雅的风度。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18435" name="矩形 101378"/>
          <p:cNvSpPr/>
          <p:nvPr/>
        </p:nvSpPr>
        <p:spPr>
          <a:xfrm>
            <a:off x="438150" y="1158875"/>
            <a:ext cx="80740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请你结合4－10段，分析“优雅”和“有教养”是怎样的关系。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矩形 103427"/>
          <p:cNvSpPr/>
          <p:nvPr/>
        </p:nvSpPr>
        <p:spPr>
          <a:xfrm>
            <a:off x="331788" y="2552700"/>
            <a:ext cx="83534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总结全文，照应开头，强调以尊重的态度对待别人，再加上随机应变的智慧就会具有优雅的风度，给人以启迪。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9459" name="矩形 101378"/>
          <p:cNvSpPr/>
          <p:nvPr/>
        </p:nvSpPr>
        <p:spPr>
          <a:xfrm>
            <a:off x="331788" y="1470025"/>
            <a:ext cx="8053387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阅读第四部分，思考：这一段有什么作用？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文本框 4"/>
          <p:cNvSpPr txBox="1"/>
          <p:nvPr/>
        </p:nvSpPr>
        <p:spPr>
          <a:xfrm>
            <a:off x="557213" y="1817688"/>
            <a:ext cx="8029575" cy="357663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en-US" sz="3200" b="1" dirty="0">
                <a:latin typeface="宋体" panose="02010600030101010101" pitchFamily="2" charset="-122"/>
              </a:rPr>
              <a:t>1.理解本文的论证思路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en-US" altLang="en-US" sz="3200" b="1" dirty="0">
                <a:latin typeface="宋体" panose="02010600030101010101" pitchFamily="2" charset="-122"/>
              </a:rPr>
              <a:t>论证方法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r>
              <a:rPr lang="en-US" altLang="en-US" sz="3200" b="1" dirty="0">
                <a:latin typeface="宋体" panose="02010600030101010101" pitchFamily="2" charset="-122"/>
              </a:rPr>
              <a:t> </a:t>
            </a:r>
            <a:endParaRPr lang="en-US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en-US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体会</a:t>
            </a:r>
            <a:r>
              <a:rPr lang="zh-CN" altLang="zh-CN" sz="3200" b="1" dirty="0">
                <a:latin typeface="宋体" panose="02010600030101010101" pitchFamily="2" charset="-122"/>
              </a:rPr>
              <a:t>本文的语言风格，揣摩重要词语的含义。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en-US" altLang="en-US" sz="3200" b="1" dirty="0">
                <a:latin typeface="宋体" panose="02010600030101010101" pitchFamily="2" charset="-122"/>
              </a:rPr>
              <a:t>理解教养的内涵及教养对于个人和社会的重要性。</a:t>
            </a:r>
            <a:endParaRPr lang="en-US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051" name="组合 9234"/>
          <p:cNvGrpSpPr/>
          <p:nvPr/>
        </p:nvGrpSpPr>
        <p:grpSpPr>
          <a:xfrm>
            <a:off x="65088" y="400050"/>
            <a:ext cx="2319337" cy="700088"/>
            <a:chOff x="138" y="461"/>
            <a:chExt cx="1461" cy="441"/>
          </a:xfrm>
        </p:grpSpPr>
        <p:pic>
          <p:nvPicPr>
            <p:cNvPr id="2054" name="图片 923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52" name="矩形 922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矩形 9231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428625" y="1655763"/>
            <a:ext cx="73421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说一说下面两个句子画线词语的作用。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3" name="组合 109573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0486" name="图片 10957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品味语言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13668"/>
          <p:cNvSpPr/>
          <p:nvPr/>
        </p:nvSpPr>
        <p:spPr>
          <a:xfrm>
            <a:off x="428625" y="2587625"/>
            <a:ext cx="82407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①我不敢贸然提供有关教养的“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处方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”，因为我不认为自己是教养完美的典范。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428625" y="4130675"/>
            <a:ext cx="8240713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比喻的修辞手法，用“处方”比喻让人们拥有教养的独特的方法，用语生动形象。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13668"/>
          <p:cNvSpPr/>
          <p:nvPr/>
        </p:nvSpPr>
        <p:spPr>
          <a:xfrm>
            <a:off x="450850" y="1290638"/>
            <a:ext cx="8242300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有教养的人对别人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一律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谦让和礼让，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接触的人年长还是年幼，是社会贤达还是平民百姓。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428625" y="3540125"/>
            <a:ext cx="8240713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“一律”和“无论”强调了有教养的人从内心深处尊重别人，对人们的谦让和礼让是无条件的。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108546"/>
          <p:cNvSpPr/>
          <p:nvPr/>
        </p:nvSpPr>
        <p:spPr>
          <a:xfrm>
            <a:off x="390525" y="1627188"/>
            <a:ext cx="825341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本文透过众多“有教养”及“无教养”的现象，探究“真正的教养”和“优雅风度”的本质。思路清晰，从讨论教养本身，到剖析教养的重要表现——优雅风度。又运用了许多格言式的句子，论述充分，引人深思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22531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2532" name="图片 10957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279400" y="3087688"/>
            <a:ext cx="6080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论教养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5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3561" name="图片 10957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35075" y="1679575"/>
            <a:ext cx="7383463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</a:rPr>
              <a:t>提出问题：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</a:rPr>
              <a:t>良好的教养”的养成得之于自身。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952500" y="1760538"/>
            <a:ext cx="193675" cy="413385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5075" y="3090863"/>
            <a:ext cx="60420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zh-CN" sz="3000" b="1" dirty="0">
                <a:latin typeface="宋体" panose="02010600030101010101" pitchFamily="2" charset="-122"/>
              </a:rPr>
              <a:t>分析教养的思想核心是尊重他人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075" y="4016375"/>
            <a:ext cx="7383463" cy="110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zh-CN" sz="3000" b="1" dirty="0">
                <a:latin typeface="宋体" panose="02010600030101010101" pitchFamily="2" charset="-122"/>
              </a:rPr>
              <a:t>阐述一切优雅风度的基础其实是一种关照态度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075" y="5413375"/>
            <a:ext cx="51879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latin typeface="宋体" panose="02010600030101010101" pitchFamily="2" charset="-122"/>
              </a:rPr>
              <a:t>4.</a:t>
            </a:r>
            <a:r>
              <a:rPr lang="zh-CN" altLang="zh-CN" sz="3000" b="1" dirty="0">
                <a:latin typeface="宋体" panose="02010600030101010101" pitchFamily="2" charset="-122"/>
              </a:rPr>
              <a:t>强调优雅风度的获得方法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  <p:bldP spid="19" grpId="0" bldLvl="0" animBg="1"/>
      <p:bldP spid="2" grpId="0"/>
      <p:bldP spid="3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4580" name="图片 10957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00063" y="1708150"/>
            <a:ext cx="81438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结合在学校的学习生活，请你举出我们身边的“无教养”的表现事例。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2.结合自己的实际生活，谈一谈如何做一个有教养的人。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88070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3079" name="图片 88071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0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0" name=" 220"/>
          <p:cNvSpPr/>
          <p:nvPr/>
        </p:nvSpPr>
        <p:spPr>
          <a:xfrm>
            <a:off x="955675" y="1720850"/>
            <a:ext cx="7131050" cy="725488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为人子，方少时。亲师友，习礼仪。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 220"/>
          <p:cNvSpPr/>
          <p:nvPr/>
        </p:nvSpPr>
        <p:spPr>
          <a:xfrm>
            <a:off x="955675" y="2808288"/>
            <a:ext cx="7131050" cy="725488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香九龄，能温席。孝于亲，所当执。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 220"/>
          <p:cNvSpPr/>
          <p:nvPr/>
        </p:nvSpPr>
        <p:spPr>
          <a:xfrm>
            <a:off x="955675" y="3971925"/>
            <a:ext cx="7131050" cy="725488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融四岁，能让梨。弟于长，宜先知。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 220"/>
          <p:cNvSpPr/>
          <p:nvPr/>
        </p:nvSpPr>
        <p:spPr>
          <a:xfrm>
            <a:off x="955675" y="5124450"/>
            <a:ext cx="7131050" cy="723900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首孝悌，次见闻。知某数，识某文。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animBg="1"/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2" name="矩形 92171"/>
          <p:cNvSpPr/>
          <p:nvPr/>
        </p:nvSpPr>
        <p:spPr>
          <a:xfrm>
            <a:off x="485775" y="1654175"/>
            <a:ext cx="8066088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【利哈乔夫】</a:t>
            </a:r>
            <a:r>
              <a:rPr lang="zh-CN" altLang="zh-CN" sz="3000" b="1" dirty="0">
                <a:latin typeface="宋体" panose="02010600030101010101" pitchFamily="2" charset="-122"/>
              </a:rPr>
              <a:t>（1906</a:t>
            </a:r>
            <a:r>
              <a:rPr lang="en-US" altLang="zh-CN" sz="3000" b="1" dirty="0">
                <a:latin typeface="宋体" panose="02010600030101010101" pitchFamily="2" charset="-122"/>
              </a:rPr>
              <a:t>—1999</a:t>
            </a:r>
            <a:r>
              <a:rPr lang="zh-CN" altLang="en-US" sz="3000" b="1" dirty="0">
                <a:latin typeface="宋体" panose="02010600030101010101" pitchFamily="2" charset="-122"/>
              </a:rPr>
              <a:t>），</a:t>
            </a:r>
            <a:r>
              <a:rPr lang="zh-CN" altLang="zh-CN" sz="3000" b="1" dirty="0">
                <a:latin typeface="宋体" panose="02010600030101010101" pitchFamily="2" charset="-122"/>
              </a:rPr>
              <a:t>20世纪俄罗斯著名的知识分子之一，政治家、作家、文艺理论家。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4099" name="组合 92173"/>
          <p:cNvGrpSpPr/>
          <p:nvPr/>
        </p:nvGrpSpPr>
        <p:grpSpPr>
          <a:xfrm>
            <a:off x="74613" y="436563"/>
            <a:ext cx="2319337" cy="700087"/>
            <a:chOff x="138" y="461"/>
            <a:chExt cx="1461" cy="441"/>
          </a:xfrm>
        </p:grpSpPr>
        <p:pic>
          <p:nvPicPr>
            <p:cNvPr id="4101" name="图片 9217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2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5500" r="15083" b="29814"/>
          <a:stretch>
            <a:fillRect/>
          </a:stretch>
        </p:blipFill>
        <p:spPr>
          <a:xfrm>
            <a:off x="5027613" y="3332163"/>
            <a:ext cx="2827337" cy="286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1163" y="1770063"/>
            <a:ext cx="5643562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【涵养】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能控制情绪的功夫。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163" y="2773363"/>
            <a:ext cx="54070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【恪（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kè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）守】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严格遵守。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163" y="3789363"/>
            <a:ext cx="5551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【箴（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）言】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劝诫的话。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3" y="4657725"/>
            <a:ext cx="8047037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【彬彬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bīn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有礼】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形容文雅、有礼貌的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样子。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26" name="组合 96263"/>
          <p:cNvGrpSpPr/>
          <p:nvPr/>
        </p:nvGrpSpPr>
        <p:grpSpPr>
          <a:xfrm>
            <a:off x="84138" y="427038"/>
            <a:ext cx="2319337" cy="700087"/>
            <a:chOff x="138" y="461"/>
            <a:chExt cx="1461" cy="441"/>
          </a:xfrm>
        </p:grpSpPr>
        <p:pic>
          <p:nvPicPr>
            <p:cNvPr id="5127" name="图片 9626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8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1163" y="3789363"/>
            <a:ext cx="772795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【矫揉造作】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形容过分做作，极不自然。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163" y="1370013"/>
            <a:ext cx="8181975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【侧目而视】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斜着眼睛看人，不敢正视。形容憎恨或畏惧而又愤恨。现也形容敢怒不敢言的样子。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3" y="4791075"/>
            <a:ext cx="7239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【絮絮叨叨】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形容说话啰唆，唠叨。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组合 99334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7173" name="图片 9933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云形标注 1"/>
          <p:cNvSpPr/>
          <p:nvPr/>
        </p:nvSpPr>
        <p:spPr>
          <a:xfrm>
            <a:off x="2316163" y="1014413"/>
            <a:ext cx="6069013" cy="3998913"/>
          </a:xfrm>
          <a:prstGeom prst="cloudCallout">
            <a:avLst>
              <a:gd name="adj1" fmla="val -53159"/>
              <a:gd name="adj2" fmla="val 623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朗读课文，</a:t>
            </a:r>
            <a:r>
              <a:rPr kumimoji="0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抓住议论性的句子，把握作者的观点，理解观点和材料之间的关系。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2" name="图片 2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5202238"/>
            <a:ext cx="1203325" cy="105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99330"/>
          <p:cNvSpPr/>
          <p:nvPr/>
        </p:nvSpPr>
        <p:spPr>
          <a:xfrm>
            <a:off x="384175" y="1281113"/>
            <a:ext cx="6313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给课文划分层次，理清作者思路。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75" y="2273300"/>
            <a:ext cx="81756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第一部分：</a:t>
            </a:r>
            <a:r>
              <a:rPr lang="zh-CN" altLang="zh-CN" sz="3200" b="1" dirty="0">
                <a:latin typeface="宋体" panose="02010600030101010101" pitchFamily="2" charset="-122"/>
              </a:rPr>
              <a:t>（1－3）开门见山，引入论题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——良好的教养。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175" y="3951288"/>
            <a:ext cx="81756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第二部分：</a:t>
            </a:r>
            <a:r>
              <a:rPr lang="zh-CN" altLang="zh-CN" sz="3200" b="1" dirty="0">
                <a:latin typeface="宋体" panose="02010600030101010101" pitchFamily="2" charset="-122"/>
              </a:rPr>
              <a:t>（4－12）把有无教养的表现进行对比，指出教养的思想核心是尊重他人。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6388" y="1430338"/>
            <a:ext cx="8256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第三部分：</a:t>
            </a:r>
            <a:r>
              <a:rPr lang="zh-CN" altLang="zh-CN" sz="3200" b="1" dirty="0">
                <a:latin typeface="宋体" panose="02010600030101010101" pitchFamily="2" charset="-122"/>
              </a:rPr>
              <a:t>（13－17）剖析优雅风度，指出一切优雅风度的基础其实是一种关照态度。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4577" name="文本框 3"/>
          <p:cNvSpPr txBox="1"/>
          <p:nvPr/>
        </p:nvSpPr>
        <p:spPr>
          <a:xfrm>
            <a:off x="307975" y="3408363"/>
            <a:ext cx="83089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第四部分：</a:t>
            </a:r>
            <a:r>
              <a:rPr lang="zh-CN" altLang="zh-CN" sz="3200" b="1" dirty="0">
                <a:latin typeface="宋体" panose="02010600030101010101" pitchFamily="2" charset="-122"/>
              </a:rPr>
              <a:t>（18）总结全文，点明我们必须以尊重的态度对待别人。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t="12606" r="6899" b="12359"/>
          <a:stretch>
            <a:fillRect/>
          </a:stretch>
        </p:blipFill>
        <p:spPr>
          <a:xfrm>
            <a:off x="6540500" y="5031103"/>
            <a:ext cx="1706878" cy="1298575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57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1809</Words>
  <Application>WPS 演示</Application>
  <PresentationFormat>全屏显示(4:3)</PresentationFormat>
  <Paragraphs>140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7_自定义设计方案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400255F4006045139EFA26A57E790278_13</vt:lpwstr>
  </property>
</Properties>
</file>