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10"/>
  </p:notesMasterIdLst>
  <p:handoutMasterIdLst>
    <p:handoutMasterId r:id="rId38"/>
  </p:handoutMasterIdLst>
  <p:sldIdLst>
    <p:sldId id="393" r:id="rId4"/>
    <p:sldId id="387" r:id="rId5"/>
    <p:sldId id="304" r:id="rId6"/>
    <p:sldId id="327" r:id="rId7"/>
    <p:sldId id="381" r:id="rId8"/>
    <p:sldId id="263" r:id="rId9"/>
    <p:sldId id="394" r:id="rId11"/>
    <p:sldId id="395" r:id="rId12"/>
    <p:sldId id="396" r:id="rId13"/>
    <p:sldId id="397" r:id="rId14"/>
    <p:sldId id="398" r:id="rId15"/>
    <p:sldId id="399" r:id="rId16"/>
    <p:sldId id="340" r:id="rId17"/>
    <p:sldId id="400" r:id="rId18"/>
    <p:sldId id="401" r:id="rId19"/>
    <p:sldId id="274" r:id="rId20"/>
    <p:sldId id="402" r:id="rId21"/>
    <p:sldId id="403" r:id="rId22"/>
    <p:sldId id="404" r:id="rId23"/>
    <p:sldId id="405" r:id="rId24"/>
    <p:sldId id="406" r:id="rId25"/>
    <p:sldId id="407" r:id="rId26"/>
    <p:sldId id="408" r:id="rId27"/>
    <p:sldId id="409" r:id="rId28"/>
    <p:sldId id="410" r:id="rId29"/>
    <p:sldId id="412" r:id="rId30"/>
    <p:sldId id="413" r:id="rId31"/>
    <p:sldId id="414" r:id="rId32"/>
    <p:sldId id="310" r:id="rId33"/>
    <p:sldId id="415" r:id="rId34"/>
    <p:sldId id="411" r:id="rId35"/>
    <p:sldId id="288" r:id="rId36"/>
    <p:sldId id="425" r:id="rId37"/>
  </p:sldIdLst>
  <p:sldSz cx="9144000" cy="5143500"/>
  <p:notesSz cx="6858000" cy="9144000"/>
  <p:custDataLst>
    <p:tags r:id="rId42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39" autoAdjust="0"/>
    <p:restoredTop sz="95652" autoAdjust="0"/>
  </p:normalViewPr>
  <p:slideViewPr>
    <p:cSldViewPr>
      <p:cViewPr varScale="1">
        <p:scale>
          <a:sx n="145" d="100"/>
          <a:sy n="145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7171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D5B6CA1E-83A0-4E0D-83C9-43849A577EB9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7172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7173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82865E5A-A2BB-4CE1-80F5-FEE657A818AD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6147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F191A0ED-B49A-43E3-9E74-9534B2111A4B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6150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6151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F5EE8120-9600-4961-A6D8-675F79ED61E0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400550"/>
            <a:ext cx="5486400" cy="3600450"/>
          </a:xfrm>
          <a:noFill/>
          <a:ln w="9525">
            <a:noFill/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indent="0"/>
          </a:p>
        </p:txBody>
      </p:sp>
      <p:sp>
        <p:nvSpPr>
          <p:cNvPr id="14340" name="页眉占位符 3"/>
          <p:cNvSpPr txBox="1">
            <a:spLocks noGrp="1"/>
          </p:cNvSpPr>
          <p:nvPr>
            <p:ph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4341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52" name="矩形 3"/>
          <p:cNvSpPr/>
          <p:nvPr/>
        </p:nvSpPr>
        <p:spPr>
          <a:xfrm>
            <a:off x="201613" y="195263"/>
            <a:ext cx="8753475" cy="4760912"/>
          </a:xfrm>
          <a:prstGeom prst="rect">
            <a:avLst/>
          </a:prstGeom>
          <a:solidFill>
            <a:srgbClr val="FFFFFF">
              <a:alpha val="90980"/>
            </a:srgbClr>
          </a:solidFill>
          <a:ln w="38100"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3" name="对角圆角矩形 4"/>
          <p:cNvSpPr/>
          <p:nvPr/>
        </p:nvSpPr>
        <p:spPr>
          <a:xfrm>
            <a:off x="7832725" y="7938"/>
            <a:ext cx="1311275" cy="625475"/>
          </a:xfrm>
          <a:prstGeom prst="round2Diag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054" name="组合 6"/>
          <p:cNvGrpSpPr/>
          <p:nvPr/>
        </p:nvGrpSpPr>
        <p:grpSpPr>
          <a:xfrm>
            <a:off x="8289925" y="4275138"/>
            <a:ext cx="1055688" cy="868362"/>
            <a:chOff x="4056421" y="1869083"/>
            <a:chExt cx="1055955" cy="867892"/>
          </a:xfrm>
        </p:grpSpPr>
        <p:pic>
          <p:nvPicPr>
            <p:cNvPr id="2055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79744" y="1869083"/>
              <a:ext cx="832632" cy="81870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056" name="文本框 7"/>
            <p:cNvSpPr txBox="1">
              <a:spLocks noChangeArrowheads="1"/>
            </p:cNvSpPr>
            <p:nvPr/>
          </p:nvSpPr>
          <p:spPr bwMode="auto">
            <a:xfrm>
              <a:off x="4056421" y="2056307"/>
              <a:ext cx="400151" cy="680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/>
              <a:r>
                <a:rPr lang="zh-CN" altLang="en-US" sz="1400"/>
                <a:t>龙小可</a:t>
              </a:r>
              <a:endParaRPr lang="zh-CN" altLang="en-US" sz="1400"/>
            </a:p>
          </p:txBody>
        </p:sp>
      </p:grp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800" b="1" i="0" u="none" kern="1200" baseline="0">
          <a:solidFill>
            <a:schemeClr val="tx1"/>
          </a:solidFill>
          <a:effectLst/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400" b="1" i="0" u="none" kern="1200" baseline="0">
          <a:solidFill>
            <a:schemeClr val="tx1"/>
          </a:solidFill>
          <a:effectLst/>
          <a:latin typeface="+mj-lt"/>
          <a:ea typeface="+mn-ea"/>
          <a:cs typeface="+mn-cs"/>
        </a:defRPr>
      </a:lvl1pPr>
      <a:lvl2pPr marL="457200" indent="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Tx/>
        <a:buNone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Tx/>
        <a:buNone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Tx/>
        <a:buNone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png"/><Relationship Id="rId2" Type="http://schemas.openxmlformats.org/officeDocument/2006/relationships/slide" Target="slide19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png"/><Relationship Id="rId3" Type="http://schemas.microsoft.com/office/2007/relationships/media" Target="file:///H:\&#21407;&#22987;&#36164;&#26009;\00.0345&#24453;&#25913;\5&#19978;&#26356;&#26032;\5&#19978;&#35821;&#25991;&#35838;&#20214;&#31532;1&#22871;&#65288;&#26377;&#37197;&#22871;&#25945;&#26696;&#65289;\5&#19978;&#35821;&#25991;&#35838;&#20214;&#31532;1&#22871;&#35838;&#20214;\&#31532;6&#21333;&#20803;\19%20&#29238;&#29233;&#20043;&#33311;%20&#12304;&#25945;&#26696;&#21305;&#37197;&#29256;&#12305;&#25512;&#33616;&#10084;\&#26257;.wmv" TargetMode="External"/><Relationship Id="rId2" Type="http://schemas.openxmlformats.org/officeDocument/2006/relationships/video" Target="file:///H:\&#21407;&#22987;&#36164;&#26009;\00.0345&#24453;&#25913;\5&#19978;&#26356;&#26032;\5&#19978;&#35821;&#25991;&#35838;&#20214;&#31532;1&#22871;&#65288;&#26377;&#37197;&#22871;&#25945;&#26696;&#65289;\5&#19978;&#35821;&#25991;&#35838;&#20214;&#31532;1&#22871;&#35838;&#20214;\&#31532;6&#21333;&#20803;\19%20&#29238;&#29233;&#20043;&#33311;%20&#12304;&#25945;&#26696;&#21305;&#37197;&#29256;&#12305;&#25512;&#33616;&#10084;\&#26257;.wmv" TargetMode="Externa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microsoft.com/office/2007/relationships/media" Target="file:///H:\&#21407;&#22987;&#36164;&#26009;\00.0345&#24453;&#25913;\5&#19978;&#26356;&#26032;\5&#19978;&#35821;&#25991;&#35838;&#20214;&#31532;1&#22871;&#65288;&#26377;&#37197;&#22871;&#25945;&#26696;&#65289;\5&#19978;&#35821;&#25991;&#35838;&#20214;&#31532;1&#22871;&#35838;&#20214;\&#31532;6&#21333;&#20803;\19%20&#29238;&#29233;&#20043;&#33311;%20&#12304;&#25945;&#26696;&#21305;&#37197;&#29256;&#12305;&#25512;&#33616;&#10084;\&#29038;.wmv" TargetMode="External"/><Relationship Id="rId2" Type="http://schemas.openxmlformats.org/officeDocument/2006/relationships/video" Target="file:///H:\&#21407;&#22987;&#36164;&#26009;\00.0345&#24453;&#25913;\5&#19978;&#26356;&#26032;\5&#19978;&#35821;&#25991;&#35838;&#20214;&#31532;1&#22871;&#65288;&#26377;&#37197;&#22871;&#25945;&#26696;&#65289;\5&#19978;&#35821;&#25991;&#35838;&#20214;&#31532;1&#22871;&#35838;&#20214;\&#31532;6&#21333;&#20803;\19%20&#29238;&#29233;&#20043;&#33311;%20&#12304;&#25945;&#26696;&#21305;&#37197;&#29256;&#12305;&#25512;&#33616;&#10084;\&#29038;.wmv" TargetMode="Externa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audio" Target="NULL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microsoft.com/office/2007/relationships/media" Target="file:///H:\&#21407;&#22987;&#36164;&#26009;\00.0345&#24453;&#25913;\5&#19978;&#26356;&#26032;\5&#19978;&#35821;&#25991;&#35838;&#20214;&#31532;1&#22871;&#65288;&#26377;&#37197;&#22871;&#25945;&#26696;&#65289;\5&#19978;&#35821;&#25991;&#35838;&#20214;&#31532;1&#22871;&#35838;&#20214;\&#31532;6&#21333;&#20803;\19%20&#29238;&#29233;&#20043;&#33311;%20&#12304;&#25945;&#26696;&#21305;&#37197;&#29256;&#12305;&#25512;&#33616;&#10084;\&#30140;.wmv" TargetMode="External"/><Relationship Id="rId2" Type="http://schemas.openxmlformats.org/officeDocument/2006/relationships/video" Target="file:///H:\&#21407;&#22987;&#36164;&#26009;\00.0345&#24453;&#25913;\5&#19978;&#26356;&#26032;\5&#19978;&#35821;&#25991;&#35838;&#20214;&#31532;1&#22871;&#65288;&#26377;&#37197;&#22871;&#25945;&#26696;&#65289;\5&#19978;&#35821;&#25991;&#35838;&#20214;&#31532;1&#22871;&#35838;&#20214;\&#31532;6&#21333;&#20803;\19%20&#29238;&#29233;&#20043;&#33311;%20&#12304;&#25945;&#26696;&#21305;&#37197;&#29256;&#12305;&#25512;&#33616;&#10084;\&#30140;.wmv" TargetMode="External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microsoft.com/office/2007/relationships/media" Target="file:///H:\&#21407;&#22987;&#36164;&#26009;\00.0345&#24453;&#25913;\5&#19978;&#26356;&#26032;\5&#19978;&#35821;&#25991;&#35838;&#20214;&#31532;1&#22871;&#65288;&#26377;&#37197;&#22871;&#25945;&#26696;&#65289;\5&#19978;&#35821;&#25991;&#35838;&#20214;&#31532;1&#22871;&#35838;&#20214;\&#31532;6&#21333;&#20803;\19%20&#29238;&#29233;&#20043;&#33311;%20&#12304;&#25945;&#26696;&#21305;&#37197;&#29256;&#12305;&#25512;&#33616;&#10084;\&#31958;.wmv" TargetMode="External"/><Relationship Id="rId2" Type="http://schemas.openxmlformats.org/officeDocument/2006/relationships/video" Target="file:///H:\&#21407;&#22987;&#36164;&#26009;\00.0345&#24453;&#25913;\5&#19978;&#26356;&#26032;\5&#19978;&#35821;&#25991;&#35838;&#20214;&#31532;1&#22871;&#65288;&#26377;&#37197;&#22871;&#25945;&#26696;&#65289;\5&#19978;&#35821;&#25991;&#35838;&#20214;&#31532;1&#22871;&#35838;&#20214;\&#31532;6&#21333;&#20803;\19%20&#29238;&#29233;&#20043;&#33311;%20&#12304;&#25945;&#26696;&#21305;&#37197;&#29256;&#12305;&#25512;&#33616;&#10084;\&#31958;.wmv" TargetMode="External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3" Type="http://schemas.microsoft.com/office/2007/relationships/media" Target="file:///H:\&#21407;&#22987;&#36164;&#26009;\00.0345&#24453;&#25913;\5&#19978;&#26356;&#26032;\5&#19978;&#35821;&#25991;&#35838;&#20214;&#31532;1&#22871;&#65288;&#26377;&#37197;&#22871;&#25945;&#26696;&#65289;\5&#19978;&#35821;&#25991;&#35838;&#20214;&#31532;1&#22871;&#35838;&#20214;\&#31532;6&#21333;&#20803;\19%20&#29238;&#29233;&#20043;&#33311;%20&#12304;&#25945;&#26696;&#21305;&#37197;&#29256;&#12305;&#25512;&#33616;&#10084;\&#23633;.wmv" TargetMode="External"/><Relationship Id="rId2" Type="http://schemas.openxmlformats.org/officeDocument/2006/relationships/video" Target="file:///H:\&#21407;&#22987;&#36164;&#26009;\00.0345&#24453;&#25913;\5&#19978;&#26356;&#26032;\5&#19978;&#35821;&#25991;&#35838;&#20214;&#31532;1&#22871;&#65288;&#26377;&#37197;&#22871;&#25945;&#26696;&#65289;\5&#19978;&#35821;&#25991;&#35838;&#20214;&#31532;1&#22871;&#35838;&#20214;\&#31532;6&#21333;&#20803;\19%20&#29238;&#29233;&#20043;&#33311;%20&#12304;&#25945;&#26696;&#21305;&#37197;&#29256;&#12305;&#25512;&#33616;&#10084;\&#23633;.wmv" TargetMode="Externa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10">
            <a:hlinkClick r:id="rId1" action="ppaction://hlinksldjump"/>
          </p:cNvPr>
          <p:cNvSpPr/>
          <p:nvPr/>
        </p:nvSpPr>
        <p:spPr>
          <a:xfrm>
            <a:off x="5726113" y="985838"/>
            <a:ext cx="2117725" cy="709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600" b="1">
                <a:solidFill>
                  <a:srgbClr val="00787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>
                <a:solidFill>
                  <a:srgbClr val="00787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00787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solidFill>
                <a:srgbClr val="00787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5" name="矩形 10">
            <a:hlinkClick r:id="rId2" action="ppaction://hlinksldjump"/>
          </p:cNvPr>
          <p:cNvSpPr/>
          <p:nvPr/>
        </p:nvSpPr>
        <p:spPr>
          <a:xfrm>
            <a:off x="5676900" y="2619375"/>
            <a:ext cx="2217738" cy="709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600" b="1">
                <a:solidFill>
                  <a:srgbClr val="00787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>
                <a:solidFill>
                  <a:srgbClr val="00787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00787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solidFill>
                <a:srgbClr val="00787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96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4900" y="747713"/>
            <a:ext cx="1143000" cy="1143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7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4900" y="2382838"/>
            <a:ext cx="1143000" cy="1143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4"/>
          <p:cNvSpPr txBox="1"/>
          <p:nvPr/>
        </p:nvSpPr>
        <p:spPr>
          <a:xfrm>
            <a:off x="723900" y="157163"/>
            <a:ext cx="2867025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6000" b="1">
                <a:solidFill>
                  <a:srgbClr val="E7007E"/>
                </a:solidFill>
                <a:latin typeface="宋体" panose="02010600030101010101" pitchFamily="2" charset="-122"/>
              </a:rPr>
              <a:t>shǔ</a:t>
            </a:r>
            <a:endParaRPr lang="en-US" altLang="zh-CN" sz="6000" b="1">
              <a:solidFill>
                <a:srgbClr val="E7007E"/>
              </a:solidFill>
              <a:latin typeface="宋体" panose="02010600030101010101" pitchFamily="2" charset="-122"/>
            </a:endParaRPr>
          </a:p>
        </p:txBody>
      </p:sp>
      <p:grpSp>
        <p:nvGrpSpPr>
          <p:cNvPr id="18435" name="组合 55"/>
          <p:cNvGrpSpPr/>
          <p:nvPr/>
        </p:nvGrpSpPr>
        <p:grpSpPr>
          <a:xfrm>
            <a:off x="3894138" y="962025"/>
            <a:ext cx="4656137" cy="1900238"/>
            <a:chOff x="2635628" y="4910009"/>
            <a:chExt cx="4654098" cy="1897161"/>
          </a:xfrm>
        </p:grpSpPr>
        <p:sp>
          <p:nvSpPr>
            <p:cNvPr id="18446" name="矩形 25"/>
            <p:cNvSpPr>
              <a:spLocks noChangeArrowheads="1"/>
            </p:cNvSpPr>
            <p:nvPr/>
          </p:nvSpPr>
          <p:spPr bwMode="auto">
            <a:xfrm>
              <a:off x="2756225" y="4944877"/>
              <a:ext cx="4533501" cy="1784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3200" b="1" spc="0">
                  <a:latin typeface="宋体" panose="02010600030101010101" pitchFamily="2" charset="-122"/>
                </a:rPr>
                <a:t>上短下长。</a:t>
              </a:r>
              <a:r>
                <a:rPr lang="zh-CN" altLang="en-US" sz="3200" b="1">
                  <a:latin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宋体" panose="02010600030101010101" pitchFamily="2" charset="-122"/>
                </a:rPr>
                <a:t>者</a:t>
              </a:r>
              <a:r>
                <a:rPr lang="zh-CN" altLang="en-US" sz="3200" b="1">
                  <a:latin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宋体" panose="02010600030101010101" pitchFamily="2" charset="-122"/>
                </a:rPr>
                <a:t>撇</a:t>
              </a:r>
              <a:endParaRPr lang="zh-CN" altLang="en-US" sz="3200" b="1">
                <a:latin typeface="宋体" panose="02010600030101010101" pitchFamily="2" charset="-122"/>
              </a:endParaRPr>
            </a:p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3200" b="1" spc="0">
                  <a:latin typeface="宋体" panose="02010600030101010101" pitchFamily="2" charset="-122"/>
                </a:rPr>
                <a:t>略长伸；上下两</a:t>
              </a:r>
              <a:r>
                <a:rPr lang="zh-CN" altLang="en-US" sz="3200" b="1">
                  <a:latin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宋体" panose="02010600030101010101" pitchFamily="2" charset="-122"/>
                </a:rPr>
                <a:t>日</a:t>
              </a:r>
              <a:r>
                <a:rPr lang="zh-CN" altLang="en-US" sz="3200" b="1">
                  <a:latin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宋体" panose="02010600030101010101" pitchFamily="2" charset="-122"/>
                </a:rPr>
                <a:t>对正。</a:t>
              </a:r>
              <a:endParaRPr lang="en-US" altLang="zh-CN" sz="3200" b="1">
                <a:latin typeface="宋体" panose="02010600030101010101" pitchFamily="2" charset="-122"/>
              </a:endParaRPr>
            </a:p>
          </p:txBody>
        </p:sp>
        <p:sp>
          <p:nvSpPr>
            <p:cNvPr id="18447" name="圆角矩形 4"/>
            <p:cNvSpPr/>
            <p:nvPr/>
          </p:nvSpPr>
          <p:spPr>
            <a:xfrm>
              <a:off x="2635628" y="4910009"/>
              <a:ext cx="4654098" cy="1897161"/>
            </a:xfrm>
            <a:prstGeom prst="roundRect">
              <a:avLst/>
            </a:prstGeom>
            <a:noFill/>
            <a:ln w="19050">
              <a:solidFill>
                <a:srgbClr val="885F2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436" name="组合 49"/>
          <p:cNvGrpSpPr/>
          <p:nvPr/>
        </p:nvGrpSpPr>
        <p:grpSpPr>
          <a:xfrm>
            <a:off x="3894138" y="393700"/>
            <a:ext cx="2533650" cy="608013"/>
            <a:chOff x="2923011" y="4114031"/>
            <a:chExt cx="2533191" cy="608683"/>
          </a:xfrm>
        </p:grpSpPr>
        <p:pic>
          <p:nvPicPr>
            <p:cNvPr id="18444" name="图片 23"/>
            <p:cNvPicPr>
              <a:picLocks noChangeAspect="1"/>
            </p:cNvPicPr>
            <p:nvPr/>
          </p:nvPicPr>
          <p:blipFill>
            <a:blip r:embed="rId1"/>
            <a:srcRect l="8429" t="37014" r="10715" b="43560"/>
            <a:stretch>
              <a:fillRect/>
            </a:stretch>
          </p:blipFill>
          <p:spPr>
            <a:xfrm>
              <a:off x="2923011" y="4114031"/>
              <a:ext cx="2533191" cy="6086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8445" name="矩形 8"/>
            <p:cNvSpPr/>
            <p:nvPr/>
          </p:nvSpPr>
          <p:spPr>
            <a:xfrm>
              <a:off x="3530445" y="4125985"/>
              <a:ext cx="1318323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/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写法</a:t>
              </a:r>
              <a:endPara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437" name="组合 55"/>
          <p:cNvGrpSpPr/>
          <p:nvPr/>
        </p:nvGrpSpPr>
        <p:grpSpPr>
          <a:xfrm>
            <a:off x="3894138" y="3708400"/>
            <a:ext cx="4656137" cy="673100"/>
            <a:chOff x="2635627" y="4910011"/>
            <a:chExt cx="4654097" cy="673563"/>
          </a:xfrm>
        </p:grpSpPr>
        <p:sp>
          <p:nvSpPr>
            <p:cNvPr id="18442" name="矩形 25"/>
            <p:cNvSpPr>
              <a:spLocks noChangeArrowheads="1"/>
            </p:cNvSpPr>
            <p:nvPr/>
          </p:nvSpPr>
          <p:spPr bwMode="auto">
            <a:xfrm>
              <a:off x="2756224" y="4924309"/>
              <a:ext cx="4465268" cy="605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3200" b="1" spc="0">
                  <a:latin typeface="宋体" panose="02010600030101010101" pitchFamily="2" charset="-122"/>
                </a:rPr>
                <a:t>行</a:t>
              </a:r>
              <a:r>
                <a:rPr lang="zh-CN" altLang="en-US" sz="3200" b="1">
                  <a:latin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宋体" panose="02010600030101010101" pitchFamily="2" charset="-122"/>
                </a:rPr>
                <a:t>者</a:t>
              </a:r>
              <a:r>
                <a:rPr lang="zh-CN" altLang="en-US" sz="3200" b="1">
                  <a:latin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宋体" panose="02010600030101010101" pitchFamily="2" charset="-122"/>
                </a:rPr>
                <a:t>顶</a:t>
              </a:r>
              <a:r>
                <a:rPr lang="zh-CN" altLang="en-US" sz="3200" b="1">
                  <a:latin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宋体" panose="02010600030101010101" pitchFamily="2" charset="-122"/>
                </a:rPr>
                <a:t>日</a:t>
              </a:r>
              <a:r>
                <a:rPr lang="zh-CN" altLang="en-US" sz="3200" b="1">
                  <a:latin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宋体" panose="02010600030101010101" pitchFamily="2" charset="-122"/>
                </a:rPr>
                <a:t>头。</a:t>
              </a:r>
              <a:endParaRPr lang="en-US" altLang="zh-CN" sz="3200" b="1">
                <a:latin typeface="宋体" panose="02010600030101010101" pitchFamily="2" charset="-122"/>
              </a:endParaRPr>
            </a:p>
          </p:txBody>
        </p:sp>
        <p:sp>
          <p:nvSpPr>
            <p:cNvPr id="18443" name="圆角矩形 4"/>
            <p:cNvSpPr/>
            <p:nvPr/>
          </p:nvSpPr>
          <p:spPr>
            <a:xfrm>
              <a:off x="2635627" y="4910011"/>
              <a:ext cx="4654097" cy="673563"/>
            </a:xfrm>
            <a:prstGeom prst="roundRect">
              <a:avLst/>
            </a:prstGeom>
            <a:noFill/>
            <a:ln w="19050">
              <a:solidFill>
                <a:srgbClr val="885F2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438" name="组合 49"/>
          <p:cNvGrpSpPr/>
          <p:nvPr/>
        </p:nvGrpSpPr>
        <p:grpSpPr>
          <a:xfrm>
            <a:off x="3894138" y="3125788"/>
            <a:ext cx="2533650" cy="608012"/>
            <a:chOff x="2923011" y="4114031"/>
            <a:chExt cx="2533191" cy="608683"/>
          </a:xfrm>
        </p:grpSpPr>
        <p:pic>
          <p:nvPicPr>
            <p:cNvPr id="18440" name="图片 23"/>
            <p:cNvPicPr>
              <a:picLocks noChangeAspect="1"/>
            </p:cNvPicPr>
            <p:nvPr/>
          </p:nvPicPr>
          <p:blipFill>
            <a:blip r:embed="rId1"/>
            <a:srcRect l="8429" t="37014" r="10715" b="43560"/>
            <a:stretch>
              <a:fillRect/>
            </a:stretch>
          </p:blipFill>
          <p:spPr>
            <a:xfrm>
              <a:off x="2923011" y="4114031"/>
              <a:ext cx="2533191" cy="6086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8441" name="矩形 14"/>
            <p:cNvSpPr/>
            <p:nvPr/>
          </p:nvSpPr>
          <p:spPr>
            <a:xfrm>
              <a:off x="3530445" y="4125985"/>
              <a:ext cx="1318323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/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巧记</a:t>
              </a:r>
              <a:endPara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8439" name="暑.wmv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3900" y="1338263"/>
            <a:ext cx="2867025" cy="2708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7456" fill="hold"/>
                                        <p:tgtEl>
                                          <p:spTgt spid="184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18439"/>
                </p:tgtEl>
              </p:cMediaNode>
            </p:vide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84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184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4"/>
          <p:cNvSpPr txBox="1"/>
          <p:nvPr/>
        </p:nvSpPr>
        <p:spPr>
          <a:xfrm>
            <a:off x="401638" y="303213"/>
            <a:ext cx="2867025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6000" b="1">
                <a:solidFill>
                  <a:srgbClr val="E7007E"/>
                </a:solidFill>
                <a:latin typeface="宋体" panose="02010600030101010101" pitchFamily="2" charset="-122"/>
              </a:rPr>
              <a:t>zhǔ </a:t>
            </a:r>
            <a:endParaRPr lang="en-US" altLang="zh-CN" sz="6000" b="1">
              <a:solidFill>
                <a:srgbClr val="E7007E"/>
              </a:solidFill>
              <a:latin typeface="宋体" panose="02010600030101010101" pitchFamily="2" charset="-122"/>
            </a:endParaRPr>
          </a:p>
        </p:txBody>
      </p:sp>
      <p:grpSp>
        <p:nvGrpSpPr>
          <p:cNvPr id="19459" name="组合 55"/>
          <p:cNvGrpSpPr/>
          <p:nvPr/>
        </p:nvGrpSpPr>
        <p:grpSpPr>
          <a:xfrm>
            <a:off x="3605213" y="941388"/>
            <a:ext cx="5111750" cy="1314450"/>
            <a:chOff x="2635628" y="4910009"/>
            <a:chExt cx="5109511" cy="1313480"/>
          </a:xfrm>
        </p:grpSpPr>
        <p:sp>
          <p:nvSpPr>
            <p:cNvPr id="19470" name="矩形 25"/>
            <p:cNvSpPr>
              <a:spLocks noChangeArrowheads="1"/>
            </p:cNvSpPr>
            <p:nvPr/>
          </p:nvSpPr>
          <p:spPr bwMode="auto">
            <a:xfrm>
              <a:off x="2694339" y="4951254"/>
              <a:ext cx="4988914" cy="1194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3200" b="1" spc="0">
                  <a:latin typeface="宋体" panose="02010600030101010101" pitchFamily="2" charset="-122"/>
                </a:rPr>
                <a:t>上大下小。重心在</a:t>
              </a:r>
              <a:r>
                <a:rPr lang="zh-CN" altLang="en-US" sz="3200" b="1">
                  <a:latin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宋体" panose="02010600030101010101" pitchFamily="2" charset="-122"/>
                </a:rPr>
                <a:t>者</a:t>
              </a:r>
              <a:r>
                <a:rPr lang="zh-CN" altLang="en-US" sz="3200" b="1">
                  <a:latin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宋体" panose="02010600030101010101" pitchFamily="2" charset="-122"/>
                </a:rPr>
                <a:t>上；</a:t>
              </a:r>
              <a:r>
                <a:rPr lang="zh-CN" altLang="en-US" sz="3200" b="1">
                  <a:latin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宋体" panose="02010600030101010101" pitchFamily="2" charset="-122"/>
                </a:rPr>
                <a:t>灬</a:t>
              </a:r>
              <a:r>
                <a:rPr lang="zh-CN" altLang="en-US" sz="3200" b="1">
                  <a:latin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宋体" panose="02010600030101010101" pitchFamily="2" charset="-122"/>
                </a:rPr>
                <a:t>往下写。</a:t>
              </a:r>
              <a:endParaRPr lang="en-US" altLang="zh-CN" sz="3200" b="1">
                <a:latin typeface="宋体" panose="02010600030101010101" pitchFamily="2" charset="-122"/>
              </a:endParaRPr>
            </a:p>
          </p:txBody>
        </p:sp>
        <p:sp>
          <p:nvSpPr>
            <p:cNvPr id="19471" name="圆角矩形 4"/>
            <p:cNvSpPr/>
            <p:nvPr/>
          </p:nvSpPr>
          <p:spPr>
            <a:xfrm>
              <a:off x="2635628" y="4910009"/>
              <a:ext cx="5109511" cy="1313480"/>
            </a:xfrm>
            <a:prstGeom prst="roundRect">
              <a:avLst/>
            </a:prstGeom>
            <a:noFill/>
            <a:ln w="19050">
              <a:solidFill>
                <a:srgbClr val="885F2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460" name="组合 49"/>
          <p:cNvGrpSpPr/>
          <p:nvPr/>
        </p:nvGrpSpPr>
        <p:grpSpPr>
          <a:xfrm>
            <a:off x="3605213" y="373063"/>
            <a:ext cx="2533650" cy="608012"/>
            <a:chOff x="2923011" y="4114031"/>
            <a:chExt cx="2533191" cy="608683"/>
          </a:xfrm>
        </p:grpSpPr>
        <p:pic>
          <p:nvPicPr>
            <p:cNvPr id="19468" name="图片 23"/>
            <p:cNvPicPr>
              <a:picLocks noChangeAspect="1"/>
            </p:cNvPicPr>
            <p:nvPr/>
          </p:nvPicPr>
          <p:blipFill>
            <a:blip r:embed="rId1"/>
            <a:srcRect l="8429" t="37014" r="10715" b="43560"/>
            <a:stretch>
              <a:fillRect/>
            </a:stretch>
          </p:blipFill>
          <p:spPr>
            <a:xfrm>
              <a:off x="2923011" y="4114031"/>
              <a:ext cx="2533191" cy="6086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9469" name="矩形 8"/>
            <p:cNvSpPr/>
            <p:nvPr/>
          </p:nvSpPr>
          <p:spPr>
            <a:xfrm>
              <a:off x="3530445" y="4125985"/>
              <a:ext cx="1318323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/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写法</a:t>
              </a:r>
              <a:endPara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9461" name="组合 55"/>
          <p:cNvGrpSpPr/>
          <p:nvPr/>
        </p:nvGrpSpPr>
        <p:grpSpPr>
          <a:xfrm>
            <a:off x="3605213" y="3233738"/>
            <a:ext cx="5111750" cy="1265237"/>
            <a:chOff x="2635627" y="4910010"/>
            <a:chExt cx="5109510" cy="1265140"/>
          </a:xfrm>
        </p:grpSpPr>
        <p:sp>
          <p:nvSpPr>
            <p:cNvPr id="19466" name="矩形 25"/>
            <p:cNvSpPr>
              <a:spLocks noChangeArrowheads="1"/>
            </p:cNvSpPr>
            <p:nvPr/>
          </p:nvSpPr>
          <p:spPr bwMode="auto">
            <a:xfrm>
              <a:off x="2756224" y="4924296"/>
              <a:ext cx="4927027" cy="1195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3200" b="1" spc="0">
                  <a:latin typeface="宋体" panose="02010600030101010101" pitchFamily="2" charset="-122"/>
                </a:rPr>
                <a:t>老</a:t>
              </a:r>
              <a:r>
                <a:rPr lang="zh-CN" altLang="en-US" sz="3200" b="1">
                  <a:latin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宋体" panose="02010600030101010101" pitchFamily="2" charset="-122"/>
                </a:rPr>
                <a:t>者</a:t>
              </a:r>
              <a:r>
                <a:rPr lang="zh-CN" altLang="en-US" sz="3200" b="1">
                  <a:latin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宋体" panose="02010600030101010101" pitchFamily="2" charset="-122"/>
                </a:rPr>
                <a:t>烧水（灬）把饭做。</a:t>
              </a:r>
              <a:endParaRPr lang="en-US" altLang="zh-CN" sz="3200" b="1">
                <a:latin typeface="宋体" panose="02010600030101010101" pitchFamily="2" charset="-122"/>
              </a:endParaRPr>
            </a:p>
          </p:txBody>
        </p:sp>
        <p:sp>
          <p:nvSpPr>
            <p:cNvPr id="19467" name="圆角矩形 4"/>
            <p:cNvSpPr/>
            <p:nvPr/>
          </p:nvSpPr>
          <p:spPr>
            <a:xfrm>
              <a:off x="2635627" y="4910010"/>
              <a:ext cx="5109510" cy="1265140"/>
            </a:xfrm>
            <a:prstGeom prst="roundRect">
              <a:avLst/>
            </a:prstGeom>
            <a:noFill/>
            <a:ln w="19050">
              <a:solidFill>
                <a:srgbClr val="885F2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462" name="组合 49"/>
          <p:cNvGrpSpPr/>
          <p:nvPr/>
        </p:nvGrpSpPr>
        <p:grpSpPr>
          <a:xfrm>
            <a:off x="3605213" y="2651125"/>
            <a:ext cx="2533650" cy="608013"/>
            <a:chOff x="2923011" y="4114031"/>
            <a:chExt cx="2533191" cy="608683"/>
          </a:xfrm>
        </p:grpSpPr>
        <p:pic>
          <p:nvPicPr>
            <p:cNvPr id="19464" name="图片 23"/>
            <p:cNvPicPr>
              <a:picLocks noChangeAspect="1"/>
            </p:cNvPicPr>
            <p:nvPr/>
          </p:nvPicPr>
          <p:blipFill>
            <a:blip r:embed="rId1"/>
            <a:srcRect l="8429" t="37014" r="10715" b="43560"/>
            <a:stretch>
              <a:fillRect/>
            </a:stretch>
          </p:blipFill>
          <p:spPr>
            <a:xfrm>
              <a:off x="2923011" y="4114031"/>
              <a:ext cx="2533191" cy="6086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9465" name="矩形 14"/>
            <p:cNvSpPr/>
            <p:nvPr/>
          </p:nvSpPr>
          <p:spPr>
            <a:xfrm>
              <a:off x="3530445" y="4125985"/>
              <a:ext cx="1318323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/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巧记</a:t>
              </a:r>
              <a:endPara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9463" name="煮.wmv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3063" y="1463675"/>
            <a:ext cx="2949575" cy="26939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2540" fill="hold"/>
                                        <p:tgtEl>
                                          <p:spTgt spid="194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19463"/>
                </p:tgtEl>
              </p:cMediaNode>
            </p:vide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94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194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4"/>
          <p:cNvSpPr/>
          <p:nvPr/>
        </p:nvSpPr>
        <p:spPr>
          <a:xfrm>
            <a:off x="839788" y="1239838"/>
            <a:ext cx="76739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自由朗读课文，边读边思考下列问题。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0483" name="组合 3"/>
          <p:cNvGrpSpPr/>
          <p:nvPr/>
        </p:nvGrpSpPr>
        <p:grpSpPr>
          <a:xfrm>
            <a:off x="339725" y="279400"/>
            <a:ext cx="2759075" cy="584200"/>
            <a:chOff x="375283" y="332800"/>
            <a:chExt cx="2756879" cy="584775"/>
          </a:xfrm>
        </p:grpSpPr>
        <p:sp>
          <p:nvSpPr>
            <p:cNvPr id="20485" name="文本框 4"/>
            <p:cNvSpPr txBox="1"/>
            <p:nvPr/>
          </p:nvSpPr>
          <p:spPr>
            <a:xfrm>
              <a:off x="928346" y="332800"/>
              <a:ext cx="2203816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rgbClr val="00787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再读课文</a:t>
              </a:r>
              <a:endParaRPr lang="zh-CN" altLang="en-US" sz="3200" b="1">
                <a:solidFill>
                  <a:srgbClr val="00787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048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6933" y="370429"/>
              <a:ext cx="554294" cy="48205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</p:grpSp>
      <p:sp>
        <p:nvSpPr>
          <p:cNvPr id="20484" name="矩形 4"/>
          <p:cNvSpPr/>
          <p:nvPr/>
        </p:nvSpPr>
        <p:spPr>
          <a:xfrm>
            <a:off x="839788" y="2005013"/>
            <a:ext cx="7673975" cy="192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课文的开头和结尾分别写了什么？这样写在结构上有什么特点？整篇文章是按照什么叙述顺序来写的？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4"/>
          <p:cNvSpPr>
            <a:spLocks noChangeArrowheads="1"/>
          </p:cNvSpPr>
          <p:nvPr/>
        </p:nvSpPr>
        <p:spPr bwMode="auto">
          <a:xfrm>
            <a:off x="587375" y="1368425"/>
            <a:ext cx="796925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466725" indent="-4667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50000"/>
              </a:lnSpc>
            </a:pP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    开头写</a:t>
            </a: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是昨夜梦中的经历</a:t>
            </a: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，结尾写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醒来，枕边一片湿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。这样写属于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首尾呼应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。本文是按照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倒叙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的方法来叙述的。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4"/>
          <p:cNvSpPr/>
          <p:nvPr/>
        </p:nvSpPr>
        <p:spPr>
          <a:xfrm>
            <a:off x="827088" y="1290638"/>
            <a:ext cx="7673975" cy="642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再次读课文，思考下列问题。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1" name="矩形 4"/>
          <p:cNvSpPr/>
          <p:nvPr/>
        </p:nvSpPr>
        <p:spPr>
          <a:xfrm>
            <a:off x="827088" y="2047875"/>
            <a:ext cx="7673975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作者在梦中回忆了哪些场景？作者为什么要以梦境的形式回忆往事？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4"/>
          <p:cNvSpPr>
            <a:spLocks noChangeArrowheads="1"/>
          </p:cNvSpPr>
          <p:nvPr/>
        </p:nvSpPr>
        <p:spPr bwMode="auto">
          <a:xfrm>
            <a:off x="587375" y="889000"/>
            <a:ext cx="7969250" cy="320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466725" indent="-4667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    回忆的场景有：父母夜里喂蚕、卖</a:t>
            </a: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茧；花钱</a:t>
            </a: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住旅店，教训深刻；赶庙会；读初小时，父亲背</a:t>
            </a: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去上学；父亲送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去鹅山高小上学；父亲送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去报考无锡师范；父亲送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去无锡师范上学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6" descr="https://timgsa.baidu.com/timg?image&amp;quality=80&amp;size=b9999_10000&amp;sec=1561523016527&amp;di=4bf8646e267f73464822542a7d94f507&amp;imgtype=0&amp;src=http%3A%2F%2Fimg1001.pocoimg.cn%2Fimage%2Fpoco%2Fworks%2F81%2F2014%2F0525%2F16%2F4619699920140525163245039_4619699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0"/>
            <a:ext cx="9142412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4581" name="矩形 2"/>
          <p:cNvGrpSpPr/>
          <p:nvPr/>
        </p:nvGrpSpPr>
        <p:grpSpPr>
          <a:xfrm>
            <a:off x="0" y="2200275"/>
            <a:ext cx="9144000" cy="2657475"/>
            <a:chOff x="0" y="1386"/>
            <a:chExt cx="5760" cy="1674"/>
          </a:xfrm>
        </p:grpSpPr>
        <p:pic>
          <p:nvPicPr>
            <p:cNvPr id="24579" name="矩形 2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1386"/>
              <a:ext cx="5760" cy="1674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4580" name="Text Box 4"/>
            <p:cNvSpPr txBox="1"/>
            <p:nvPr/>
          </p:nvSpPr>
          <p:spPr>
            <a:xfrm>
              <a:off x="0" y="1388"/>
              <a:ext cx="5760" cy="167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3200" b="1">
                  <a:solidFill>
                    <a:srgbClr val="FFFF00"/>
                  </a:solidFill>
                  <a:latin typeface="宋体" panose="02010600030101010101" pitchFamily="2" charset="-122"/>
                </a:rPr>
                <a:t>    这些场景能进入梦乡，说明这些往事在</a:t>
              </a:r>
              <a:r>
                <a:rPr lang="zh-CN" altLang="en-US" sz="3200" b="1">
                  <a:solidFill>
                    <a:srgbClr val="FFFF00"/>
                  </a:solidFill>
                  <a:latin typeface="宋体" panose="02010600030101010101" pitchFamily="2" charset="-122"/>
                </a:rPr>
                <a:t>“</a:t>
              </a:r>
              <a:r>
                <a:rPr lang="zh-CN" altLang="en-US" sz="3200" b="1">
                  <a:solidFill>
                    <a:srgbClr val="FFFF00"/>
                  </a:solidFill>
                  <a:latin typeface="宋体" panose="02010600030101010101" pitchFamily="2" charset="-122"/>
                </a:rPr>
                <a:t>我</a:t>
              </a:r>
              <a:r>
                <a:rPr lang="zh-CN" altLang="en-US" sz="3200" b="1">
                  <a:solidFill>
                    <a:srgbClr val="FFFF00"/>
                  </a:solidFill>
                  <a:latin typeface="宋体" panose="02010600030101010101" pitchFamily="2" charset="-122"/>
                </a:rPr>
                <a:t>”</a:t>
              </a:r>
              <a:r>
                <a:rPr lang="zh-CN" altLang="en-US" sz="3200" b="1">
                  <a:solidFill>
                    <a:srgbClr val="FFFF00"/>
                  </a:solidFill>
                  <a:latin typeface="宋体" panose="02010600030101010101" pitchFamily="2" charset="-122"/>
                </a:rPr>
                <a:t>的脑海里留下了难以磨灭的印象，这样的写法更容易表现父爱的真挚和深沉，能更好地表达主题，也更容易组织情节。</a:t>
              </a:r>
              <a:endParaRPr lang="zh-CN" altLang="en-US" sz="3200" b="1">
                <a:solidFill>
                  <a:srgbClr val="FFFF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4"/>
          <p:cNvSpPr/>
          <p:nvPr/>
        </p:nvSpPr>
        <p:spPr>
          <a:xfrm>
            <a:off x="735013" y="1152525"/>
            <a:ext cx="7673975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概括场景的方法：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3" name="矩形 4"/>
          <p:cNvSpPr>
            <a:spLocks noChangeArrowheads="1"/>
          </p:cNvSpPr>
          <p:nvPr/>
        </p:nvSpPr>
        <p:spPr bwMode="auto">
          <a:xfrm>
            <a:off x="735013" y="2012950"/>
            <a:ext cx="7673975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466725" indent="-4667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    阅读相关段落，抓住关键句，联系整段内容进行简要概括。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626" name="组合 3"/>
          <p:cNvGrpSpPr/>
          <p:nvPr/>
        </p:nvGrpSpPr>
        <p:grpSpPr>
          <a:xfrm>
            <a:off x="339725" y="279400"/>
            <a:ext cx="2759075" cy="584200"/>
            <a:chOff x="375283" y="332800"/>
            <a:chExt cx="2756879" cy="584775"/>
          </a:xfrm>
        </p:grpSpPr>
        <p:sp>
          <p:nvSpPr>
            <p:cNvPr id="26628" name="文本框 4"/>
            <p:cNvSpPr txBox="1"/>
            <p:nvPr/>
          </p:nvSpPr>
          <p:spPr>
            <a:xfrm>
              <a:off x="928346" y="332800"/>
              <a:ext cx="2203816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rgbClr val="00787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  <a:endParaRPr lang="zh-CN" altLang="en-US" sz="3200" b="1">
                <a:solidFill>
                  <a:srgbClr val="00787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6629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6933" y="370429"/>
              <a:ext cx="554294" cy="48205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</p:grpSp>
      <p:sp>
        <p:nvSpPr>
          <p:cNvPr id="26627" name="矩形 4"/>
          <p:cNvSpPr/>
          <p:nvPr/>
        </p:nvSpPr>
        <p:spPr>
          <a:xfrm>
            <a:off x="704850" y="1290638"/>
            <a:ext cx="7734300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66725" lvl="0" indent="-466725" eaLnBrk="1" hangingPunct="1">
              <a:lnSpc>
                <a:spcPct val="13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>
                <a:latin typeface="宋体" panose="02010600030101010101" pitchFamily="2" charset="-122"/>
              </a:rPr>
              <a:t>读写词语，小组内交流记忆本课生字的方法。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marL="466725" lvl="0" indent="-466725" eaLnBrk="1" hangingPunct="1">
              <a:lnSpc>
                <a:spcPct val="13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>
                <a:latin typeface="宋体" panose="02010600030101010101" pitchFamily="2" charset="-122"/>
              </a:rPr>
              <a:t>回忆父亲关爱你的一个场景，并写下来。（一定要真实）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7650" name="组合 3"/>
          <p:cNvGrpSpPr/>
          <p:nvPr/>
        </p:nvGrpSpPr>
        <p:grpSpPr>
          <a:xfrm>
            <a:off x="455613" y="1241425"/>
            <a:ext cx="2759075" cy="584200"/>
            <a:chOff x="375283" y="332800"/>
            <a:chExt cx="2756879" cy="584775"/>
          </a:xfrm>
        </p:grpSpPr>
        <p:sp>
          <p:nvSpPr>
            <p:cNvPr id="27653" name="文本框 4"/>
            <p:cNvSpPr txBox="1"/>
            <p:nvPr/>
          </p:nvSpPr>
          <p:spPr>
            <a:xfrm>
              <a:off x="928346" y="332800"/>
              <a:ext cx="2203816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rgbClr val="00787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检查作业</a:t>
              </a:r>
              <a:endParaRPr lang="zh-CN" altLang="en-US" sz="3200" b="1">
                <a:solidFill>
                  <a:srgbClr val="00787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7654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6869" y="371573"/>
              <a:ext cx="554294" cy="48205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</p:grpSp>
      <p:sp>
        <p:nvSpPr>
          <p:cNvPr id="27651" name="矩形 7"/>
          <p:cNvSpPr/>
          <p:nvPr/>
        </p:nvSpPr>
        <p:spPr>
          <a:xfrm>
            <a:off x="704850" y="1981200"/>
            <a:ext cx="7734300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66725" lvl="0" indent="-466725" eaLnBrk="1" hangingPunct="1">
              <a:lnSpc>
                <a:spcPct val="13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>
                <a:latin typeface="宋体" panose="02010600030101010101" pitchFamily="2" charset="-122"/>
              </a:rPr>
              <a:t>上节课，你写了一个怎样的场景来表现父亲对你的关爱？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466725" lvl="0" indent="-466725" eaLnBrk="1" hangingPunct="1">
              <a:lnSpc>
                <a:spcPct val="13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>
                <a:latin typeface="宋体" panose="02010600030101010101" pitchFamily="2" charset="-122"/>
              </a:rPr>
              <a:t>与作者回忆的场景相比，谁的更感人呢？为什么？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7652" name="矩形 10"/>
          <p:cNvSpPr/>
          <p:nvPr/>
        </p:nvSpPr>
        <p:spPr>
          <a:xfrm>
            <a:off x="3440113" y="190500"/>
            <a:ext cx="2960687" cy="779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4000" b="1">
                <a:solidFill>
                  <a:srgbClr val="00787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>
                <a:solidFill>
                  <a:srgbClr val="00787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>
                <a:solidFill>
                  <a:srgbClr val="00787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>
              <a:solidFill>
                <a:srgbClr val="00787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2"/>
          <p:cNvSpPr/>
          <p:nvPr/>
        </p:nvSpPr>
        <p:spPr>
          <a:xfrm>
            <a:off x="755650" y="1347788"/>
            <a:ext cx="7632700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在我们的生活中有这样一个人：他的字典里只有坚强，他的骨子里只有脊梁，他的眼神里透着严肃，他的臂膀厚实得像堵墙，他有一个伟大的名字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父亲。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9" name="矩形 10"/>
          <p:cNvSpPr/>
          <p:nvPr/>
        </p:nvSpPr>
        <p:spPr>
          <a:xfrm>
            <a:off x="3440113" y="190500"/>
            <a:ext cx="2960687" cy="779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4000" b="1">
                <a:solidFill>
                  <a:srgbClr val="00787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>
                <a:solidFill>
                  <a:srgbClr val="00787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>
                <a:solidFill>
                  <a:srgbClr val="00787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>
              <a:solidFill>
                <a:srgbClr val="00787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20" name="父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815975" y="1263650"/>
            <a:ext cx="738188" cy="735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2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0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8674" name="组合 3"/>
          <p:cNvGrpSpPr/>
          <p:nvPr/>
        </p:nvGrpSpPr>
        <p:grpSpPr>
          <a:xfrm>
            <a:off x="266700" y="230188"/>
            <a:ext cx="2759075" cy="584200"/>
            <a:chOff x="375283" y="332800"/>
            <a:chExt cx="2756879" cy="584775"/>
          </a:xfrm>
        </p:grpSpPr>
        <p:sp>
          <p:nvSpPr>
            <p:cNvPr id="28677" name="文本框 4"/>
            <p:cNvSpPr txBox="1"/>
            <p:nvPr/>
          </p:nvSpPr>
          <p:spPr>
            <a:xfrm>
              <a:off x="928346" y="332800"/>
              <a:ext cx="2203816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rgbClr val="00787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精品细读</a:t>
              </a:r>
              <a:endParaRPr lang="zh-CN" altLang="en-US" sz="3200" b="1">
                <a:solidFill>
                  <a:srgbClr val="00787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8678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6806" y="370873"/>
              <a:ext cx="554294" cy="48205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</p:grpSp>
      <p:sp>
        <p:nvSpPr>
          <p:cNvPr id="28675" name="TextBox 6"/>
          <p:cNvSpPr txBox="1"/>
          <p:nvPr/>
        </p:nvSpPr>
        <p:spPr>
          <a:xfrm>
            <a:off x="574675" y="712788"/>
            <a:ext cx="7994650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默读课文，思考：课文中的哪个场景最感人呢？为什么？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6" name="矩形 5"/>
          <p:cNvSpPr/>
          <p:nvPr/>
        </p:nvSpPr>
        <p:spPr>
          <a:xfrm>
            <a:off x="574675" y="1941513"/>
            <a:ext cx="7994650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</a:t>
            </a:r>
            <a:r>
              <a:rPr lang="en-US" altLang="zh-CN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“‘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’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和父亲住旅店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这个场景最感人，虽然父亲用钱极为节省，但在旅馆住宿时，他看到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身上被臭虫咬的大红疙瘩，却心疼得同意加钱换房间，这样相互映衬，父亲对儿子的疼爱跃然纸上。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1"/>
          <p:cNvSpPr/>
          <p:nvPr/>
        </p:nvSpPr>
        <p:spPr>
          <a:xfrm>
            <a:off x="533400" y="623888"/>
            <a:ext cx="8366125" cy="3895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</a:t>
            </a:r>
            <a:r>
              <a:rPr lang="en-US" altLang="zh-CN" sz="3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逛庙会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这个场景很感人，盛大的庙会中人山人海，各式各样的小吃和玩具多馋人呀！可是，作者逛庙会，只能饱眼福，不能买东西（仅仅喝了一碗豆腐脑）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回来后，父亲给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做了一个万花筒，这些都是生活中的小事，而这些小事却给童年的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带来莫大的幸福，这也更能表现出父爱的真挚。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1"/>
          <p:cNvSpPr/>
          <p:nvPr/>
        </p:nvSpPr>
        <p:spPr>
          <a:xfrm>
            <a:off x="574675" y="1154113"/>
            <a:ext cx="7994650" cy="25638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</a:t>
            </a:r>
            <a:r>
              <a:rPr lang="en-US" altLang="zh-CN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父亲背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‘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’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去上学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这个场景最感人，因为这个场景表现了父亲对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寄予的期望，他是多么希望自己的孩子能够学知识，有出息。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1"/>
          <p:cNvSpPr/>
          <p:nvPr/>
        </p:nvSpPr>
        <p:spPr>
          <a:xfrm>
            <a:off x="673100" y="969963"/>
            <a:ext cx="7994650" cy="3203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</a:t>
            </a:r>
            <a:r>
              <a:rPr lang="en-US" altLang="zh-CN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父亲摇船送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‘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’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到无锡上学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的场景很感人，因为这个场景写了父亲为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缝补被子的细节，使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更深刻地体会到父亲对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的关爱，更深刻地领悟到父亲的伟大。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4"/>
          <p:cNvSpPr/>
          <p:nvPr/>
        </p:nvSpPr>
        <p:spPr>
          <a:xfrm>
            <a:off x="735013" y="914400"/>
            <a:ext cx="76739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如何才能使场景描写更感人呢？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1" name="矩形 4"/>
          <p:cNvSpPr>
            <a:spLocks noChangeArrowheads="1"/>
          </p:cNvSpPr>
          <p:nvPr/>
        </p:nvSpPr>
        <p:spPr bwMode="auto">
          <a:xfrm>
            <a:off x="735013" y="1774825"/>
            <a:ext cx="7673975" cy="219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466725" indent="-4667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50000"/>
              </a:lnSpc>
            </a:pPr>
            <a:r>
              <a:rPr lang="en-US" altLang="zh-CN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    1.</a:t>
            </a: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选材要真实；</a:t>
            </a:r>
            <a:r>
              <a:rPr lang="en-US" altLang="zh-CN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要以小见大；</a:t>
            </a:r>
            <a:r>
              <a:rPr lang="en-US" altLang="zh-CN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要运用一些手法，如相互映衬等；</a:t>
            </a:r>
            <a:r>
              <a:rPr lang="en-US" altLang="zh-CN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要有细节描写。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33797" name="矩形 4"/>
          <p:cNvGrpSpPr/>
          <p:nvPr/>
        </p:nvGrpSpPr>
        <p:grpSpPr>
          <a:xfrm>
            <a:off x="476250" y="877888"/>
            <a:ext cx="8191500" cy="1457325"/>
            <a:chOff x="300" y="553"/>
            <a:chExt cx="5160" cy="918"/>
          </a:xfrm>
        </p:grpSpPr>
        <p:pic>
          <p:nvPicPr>
            <p:cNvPr id="33795" name="矩形 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300" y="553"/>
              <a:ext cx="5160" cy="91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33796" name="Text Box 4"/>
            <p:cNvSpPr txBox="1"/>
            <p:nvPr/>
          </p:nvSpPr>
          <p:spPr>
            <a:xfrm>
              <a:off x="300" y="554"/>
              <a:ext cx="5160" cy="91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50000"/>
                </a:lnSpc>
              </a:pPr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    本文写了父亲爱孩子的许多场景，在描述过程中，作者多次提到的一种东西是什么？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3798" name="矩形 4"/>
          <p:cNvSpPr>
            <a:spLocks noChangeArrowheads="1"/>
          </p:cNvSpPr>
          <p:nvPr/>
        </p:nvSpPr>
        <p:spPr bwMode="auto">
          <a:xfrm>
            <a:off x="3430588" y="2597150"/>
            <a:ext cx="1749425" cy="6461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 anchorCtr="1">
            <a:spAutoFit/>
          </a:bodyPr>
          <a:lstStyle>
            <a:defPPr>
              <a:defRPr lang="zh-CN"/>
            </a:defPPr>
            <a:lvl1pPr marL="466725" indent="-4667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/>
            <a:r>
              <a:rPr lang="zh-CN" altLang="en-US" sz="3600" b="1" spc="0">
                <a:solidFill>
                  <a:srgbClr val="FF00FF"/>
                </a:solidFill>
                <a:latin typeface="宋体" panose="02010600030101010101" pitchFamily="2" charset="-122"/>
              </a:rPr>
              <a:t>小船</a:t>
            </a:r>
            <a:endParaRPr lang="zh-CN" altLang="en-US" sz="36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33801" name="矩形 4"/>
          <p:cNvGrpSpPr/>
          <p:nvPr/>
        </p:nvGrpSpPr>
        <p:grpSpPr>
          <a:xfrm>
            <a:off x="476250" y="3449638"/>
            <a:ext cx="7673975" cy="641350"/>
            <a:chOff x="300" y="2173"/>
            <a:chExt cx="4834" cy="404"/>
          </a:xfrm>
        </p:grpSpPr>
        <p:pic>
          <p:nvPicPr>
            <p:cNvPr id="33799" name="矩形 4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300" y="2173"/>
              <a:ext cx="4834" cy="404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33800" name="Text Box 8"/>
            <p:cNvSpPr txBox="1"/>
            <p:nvPr/>
          </p:nvSpPr>
          <p:spPr>
            <a:xfrm>
              <a:off x="300" y="2173"/>
              <a:ext cx="4835" cy="40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    为什么要多次写到它呢？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818" name="组合 3"/>
          <p:cNvGrpSpPr/>
          <p:nvPr/>
        </p:nvGrpSpPr>
        <p:grpSpPr>
          <a:xfrm>
            <a:off x="280988" y="274638"/>
            <a:ext cx="2759075" cy="584200"/>
            <a:chOff x="375283" y="332800"/>
            <a:chExt cx="2756879" cy="584775"/>
          </a:xfrm>
        </p:grpSpPr>
        <p:sp>
          <p:nvSpPr>
            <p:cNvPr id="34821" name="文本框 4"/>
            <p:cNvSpPr txBox="1"/>
            <p:nvPr/>
          </p:nvSpPr>
          <p:spPr>
            <a:xfrm>
              <a:off x="928346" y="332800"/>
              <a:ext cx="2203816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rgbClr val="00787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细读课文</a:t>
              </a:r>
              <a:endParaRPr lang="zh-CN" altLang="en-US" sz="3200" b="1">
                <a:solidFill>
                  <a:srgbClr val="00787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4822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4711" y="369094"/>
              <a:ext cx="554294" cy="48205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</p:grpSp>
      <p:sp>
        <p:nvSpPr>
          <p:cNvPr id="34819" name="TextBox 6"/>
          <p:cNvSpPr txBox="1"/>
          <p:nvPr/>
        </p:nvSpPr>
        <p:spPr>
          <a:xfrm>
            <a:off x="574675" y="1062038"/>
            <a:ext cx="79946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默读课文，找出在文中多次出现的事物。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0" name="矩形 4"/>
          <p:cNvSpPr>
            <a:spLocks noChangeArrowheads="1"/>
          </p:cNvSpPr>
          <p:nvPr/>
        </p:nvSpPr>
        <p:spPr bwMode="auto">
          <a:xfrm>
            <a:off x="574675" y="1774825"/>
            <a:ext cx="7994650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466725" indent="-4667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    文中四次写到姑爹的小船，以此为线索贯穿全文，把种种往事连为一体，父爱与小舟不可分割。船来船往，是父亲摇着姑爹的小船一次次把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送到人生的一个个驿站，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4"/>
          <p:cNvSpPr>
            <a:spLocks noChangeArrowheads="1"/>
          </p:cNvSpPr>
          <p:nvPr/>
        </p:nvSpPr>
        <p:spPr bwMode="auto">
          <a:xfrm>
            <a:off x="574675" y="655638"/>
            <a:ext cx="7994650" cy="384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466725" indent="-4667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这条船承载了父亲无尽的期望。</a:t>
            </a: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的感受也在变化，主题在叙述中得到了层层深化。最后一次提到小船时，作者明确地写道：</a:t>
            </a:r>
            <a:r>
              <a:rPr lang="en-US" altLang="zh-CN" sz="3200" b="1">
                <a:solidFill>
                  <a:srgbClr val="FF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我什么时候能够用自己手中的笔，把那只载着父爱的小船画出来就好了！</a:t>
            </a:r>
            <a:r>
              <a:rPr lang="en-US" altLang="zh-CN" sz="3200" b="1">
                <a:solidFill>
                  <a:srgbClr val="FF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至此点明题目，文章的主旨也得以揭示。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图片 2"/>
          <p:cNvPicPr>
            <a:picLocks noChangeAspect="1"/>
          </p:cNvPicPr>
          <p:nvPr/>
        </p:nvPicPr>
        <p:blipFill>
          <a:blip r:embed="rId1"/>
          <a:srcRect b="3549"/>
          <a:stretch>
            <a:fillRect/>
          </a:stretch>
        </p:blipFill>
        <p:spPr>
          <a:xfrm>
            <a:off x="3175" y="0"/>
            <a:ext cx="913765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6867" name="Rectangle 2"/>
          <p:cNvSpPr txBox="1"/>
          <p:nvPr/>
        </p:nvSpPr>
        <p:spPr>
          <a:xfrm>
            <a:off x="684213" y="315913"/>
            <a:ext cx="7775575" cy="2270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默读课文，联系实际思考并回答：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文章的题目是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父爱之舟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，这里的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舟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仅仅指姑爹的小渔船吗？为什么？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2"/>
          <p:cNvSpPr>
            <a:spLocks noChangeArrowheads="1"/>
          </p:cNvSpPr>
          <p:nvPr/>
        </p:nvSpPr>
        <p:spPr bwMode="auto">
          <a:xfrm>
            <a:off x="571500" y="941388"/>
            <a:ext cx="8001000" cy="320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    ①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父爱之舟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表面上指姑爹的小船，实际上指父亲的爱，以小舟比喻父爱，非常贴切，化抽象为具体。在作者的人生道路上，父爱载着他度过艰难的岁月，到达理想的彼岸。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椭圆 7"/>
          <p:cNvSpPr/>
          <p:nvPr/>
        </p:nvSpPr>
        <p:spPr>
          <a:xfrm>
            <a:off x="4572000" y="3324225"/>
            <a:ext cx="719138" cy="720725"/>
          </a:xfrm>
          <a:prstGeom prst="ellipse">
            <a:avLst/>
          </a:prstGeom>
          <a:solidFill>
            <a:srgbClr val="02A0E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43" name="标题 1"/>
          <p:cNvSpPr txBox="1"/>
          <p:nvPr/>
        </p:nvSpPr>
        <p:spPr>
          <a:xfrm>
            <a:off x="4159250" y="3275013"/>
            <a:ext cx="4051300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父爱之舟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613" y="138113"/>
            <a:ext cx="3908425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1"/>
          <p:cNvSpPr>
            <a:spLocks noChangeArrowheads="1"/>
          </p:cNvSpPr>
          <p:nvPr/>
        </p:nvSpPr>
        <p:spPr bwMode="auto">
          <a:xfrm>
            <a:off x="571500" y="730250"/>
            <a:ext cx="8001000" cy="384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    ②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父爱之舟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是全文的线索，父亲总是以此舟送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读书、考学，此舟在文中反复出现，串联起全文内容。</a:t>
            </a:r>
            <a:endParaRPr lang="en-US" altLang="zh-CN" sz="3200" b="1">
              <a:solidFill>
                <a:srgbClr val="FF00FF"/>
              </a:solidFill>
              <a:latin typeface="宋体" panose="02010600030101010101" pitchFamily="2" charset="-122"/>
            </a:endParaRPr>
          </a:p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    ③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父爱之舟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情感内涵丰富，以此为题，既写出了父爱的伟大，也见证了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的成长。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2"/>
          <p:cNvSpPr/>
          <p:nvPr/>
        </p:nvSpPr>
        <p:spPr>
          <a:xfrm>
            <a:off x="698500" y="1500188"/>
            <a:ext cx="7839075" cy="2270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50000"/>
              </a:lnSpc>
              <a:spcBef>
                <a:spcPts val="600"/>
              </a:spcBef>
              <a:buFont typeface="Times New Roman" panose="02020603050405020304" pitchFamily="18" charset="0"/>
              <a:buAutoNum type="arabi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学习了本文后，你有什么收获和感受呢？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50000"/>
              </a:lnSpc>
              <a:spcBef>
                <a:spcPts val="600"/>
              </a:spcBef>
              <a:buFont typeface="Times New Roman" panose="02020603050405020304" pitchFamily="18" charset="0"/>
              <a:buAutoNum type="arabi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摘抄文中你认为最感人的一个场景，抄到周记本上。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939" name="组合 3"/>
          <p:cNvGrpSpPr/>
          <p:nvPr/>
        </p:nvGrpSpPr>
        <p:grpSpPr>
          <a:xfrm>
            <a:off x="350838" y="327025"/>
            <a:ext cx="2759075" cy="584200"/>
            <a:chOff x="375283" y="332800"/>
            <a:chExt cx="2756879" cy="584775"/>
          </a:xfrm>
        </p:grpSpPr>
        <p:sp>
          <p:nvSpPr>
            <p:cNvPr id="39940" name="文本框 4"/>
            <p:cNvSpPr txBox="1"/>
            <p:nvPr/>
          </p:nvSpPr>
          <p:spPr>
            <a:xfrm>
              <a:off x="928346" y="332800"/>
              <a:ext cx="2203816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rgbClr val="00787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3200" b="1">
                <a:solidFill>
                  <a:srgbClr val="00787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9941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8011" y="371573"/>
              <a:ext cx="548203" cy="48205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左大括号 7"/>
          <p:cNvSpPr/>
          <p:nvPr/>
        </p:nvSpPr>
        <p:spPr>
          <a:xfrm>
            <a:off x="935038" y="857250"/>
            <a:ext cx="293687" cy="3814763"/>
          </a:xfrm>
          <a:prstGeom prst="leftBrace">
            <a:avLst>
              <a:gd name="adj1" fmla="val 80701"/>
              <a:gd name="adj2" fmla="val 50000"/>
            </a:avLst>
          </a:prstGeom>
          <a:noFill/>
          <a:ln w="25400">
            <a:solidFill>
              <a:srgbClr val="215968"/>
            </a:solidFill>
            <a:round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40963" name="TextBox 8"/>
          <p:cNvSpPr txBox="1"/>
          <p:nvPr/>
        </p:nvSpPr>
        <p:spPr>
          <a:xfrm>
            <a:off x="1262063" y="681038"/>
            <a:ext cx="1984375" cy="554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梦境开篇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4" name="TextBox 9"/>
          <p:cNvSpPr txBox="1"/>
          <p:nvPr/>
        </p:nvSpPr>
        <p:spPr>
          <a:xfrm>
            <a:off x="3516313" y="681038"/>
            <a:ext cx="2111375" cy="554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引入回忆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5" name="TextBox 11"/>
          <p:cNvSpPr txBox="1"/>
          <p:nvPr/>
        </p:nvSpPr>
        <p:spPr>
          <a:xfrm>
            <a:off x="1069975" y="1998663"/>
            <a:ext cx="646113" cy="1477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送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6" name="左大括号 12"/>
          <p:cNvSpPr/>
          <p:nvPr/>
        </p:nvSpPr>
        <p:spPr>
          <a:xfrm flipH="1">
            <a:off x="8064500" y="857250"/>
            <a:ext cx="204788" cy="3814763"/>
          </a:xfrm>
          <a:prstGeom prst="leftBrace">
            <a:avLst>
              <a:gd name="adj1" fmla="val 80721"/>
              <a:gd name="adj2" fmla="val 50000"/>
            </a:avLst>
          </a:prstGeom>
          <a:noFill/>
          <a:ln w="25400">
            <a:solidFill>
              <a:srgbClr val="215968"/>
            </a:solidFill>
            <a:round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40967" name="TextBox 13"/>
          <p:cNvSpPr txBox="1"/>
          <p:nvPr/>
        </p:nvSpPr>
        <p:spPr>
          <a:xfrm>
            <a:off x="8228013" y="1146175"/>
            <a:ext cx="665162" cy="3148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20000"/>
              </a:lnSpc>
            </a:pPr>
            <a:r>
              <a:rPr lang="zh-CN" altLang="en-US" sz="3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深沉的爱子之情</a:t>
            </a:r>
            <a:endParaRPr lang="zh-CN" altLang="en-US" sz="3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8" name="减号 14"/>
          <p:cNvSpPr/>
          <p:nvPr/>
        </p:nvSpPr>
        <p:spPr>
          <a:xfrm>
            <a:off x="2951163" y="795338"/>
            <a:ext cx="563562" cy="350837"/>
          </a:xfrm>
          <a:prstGeom prst="mathMinus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40969" name="TextBox 16"/>
          <p:cNvSpPr txBox="1"/>
          <p:nvPr/>
        </p:nvSpPr>
        <p:spPr>
          <a:xfrm>
            <a:off x="1897063" y="1262063"/>
            <a:ext cx="4087812" cy="554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换房间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70" name="左大括号 23"/>
          <p:cNvSpPr/>
          <p:nvPr/>
        </p:nvSpPr>
        <p:spPr>
          <a:xfrm>
            <a:off x="1677988" y="1400175"/>
            <a:ext cx="280987" cy="2662238"/>
          </a:xfrm>
          <a:prstGeom prst="leftBrace">
            <a:avLst>
              <a:gd name="adj1" fmla="val 80710"/>
              <a:gd name="adj2" fmla="val 50000"/>
            </a:avLst>
          </a:prstGeom>
          <a:noFill/>
          <a:ln w="25400">
            <a:solidFill>
              <a:srgbClr val="215968"/>
            </a:solidFill>
            <a:round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40971" name="TextBox 24"/>
          <p:cNvSpPr txBox="1"/>
          <p:nvPr/>
        </p:nvSpPr>
        <p:spPr>
          <a:xfrm>
            <a:off x="1897063" y="1866900"/>
            <a:ext cx="6467475" cy="554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买豆腐脑、糊万花筒、背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上学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72" name="TextBox 27"/>
          <p:cNvSpPr txBox="1"/>
          <p:nvPr/>
        </p:nvSpPr>
        <p:spPr>
          <a:xfrm>
            <a:off x="1897063" y="2471738"/>
            <a:ext cx="4805362" cy="554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凑钱寄宿、替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铺床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73" name="TextBox 30"/>
          <p:cNvSpPr txBox="1"/>
          <p:nvPr/>
        </p:nvSpPr>
        <p:spPr>
          <a:xfrm>
            <a:off x="1897063" y="3078163"/>
            <a:ext cx="5568950" cy="554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送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考学、夜晚轮换摇橹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74" name="TextBox 8"/>
          <p:cNvSpPr txBox="1"/>
          <p:nvPr/>
        </p:nvSpPr>
        <p:spPr>
          <a:xfrm>
            <a:off x="333375" y="1785938"/>
            <a:ext cx="646113" cy="1957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父爱之舟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75" name="TextBox 30"/>
          <p:cNvSpPr txBox="1"/>
          <p:nvPr/>
        </p:nvSpPr>
        <p:spPr>
          <a:xfrm>
            <a:off x="1897063" y="3619500"/>
            <a:ext cx="6270625" cy="554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送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入学、为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缝补棉被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76" name="TextBox 8"/>
          <p:cNvSpPr txBox="1"/>
          <p:nvPr/>
        </p:nvSpPr>
        <p:spPr>
          <a:xfrm>
            <a:off x="1211263" y="4202113"/>
            <a:ext cx="1984375" cy="554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梦醒流泪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77" name="TextBox 9"/>
          <p:cNvSpPr txBox="1"/>
          <p:nvPr/>
        </p:nvSpPr>
        <p:spPr>
          <a:xfrm>
            <a:off x="3463925" y="4202113"/>
            <a:ext cx="2112963" cy="554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结束回忆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78" name="减号 29"/>
          <p:cNvSpPr/>
          <p:nvPr/>
        </p:nvSpPr>
        <p:spPr>
          <a:xfrm>
            <a:off x="2840038" y="4321175"/>
            <a:ext cx="563562" cy="350838"/>
          </a:xfrm>
          <a:prstGeom prst="mathMinus">
            <a:avLst/>
          </a:prstGeom>
          <a:solidFill>
            <a:schemeClr val="accent5">
              <a:lumMod val="5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grpSp>
        <p:nvGrpSpPr>
          <p:cNvPr id="40979" name="组合 3"/>
          <p:cNvGrpSpPr/>
          <p:nvPr/>
        </p:nvGrpSpPr>
        <p:grpSpPr>
          <a:xfrm>
            <a:off x="298450" y="214313"/>
            <a:ext cx="2759075" cy="584200"/>
            <a:chOff x="375283" y="332800"/>
            <a:chExt cx="2756879" cy="584775"/>
          </a:xfrm>
        </p:grpSpPr>
        <p:sp>
          <p:nvSpPr>
            <p:cNvPr id="40980" name="文本框 4"/>
            <p:cNvSpPr txBox="1"/>
            <p:nvPr/>
          </p:nvSpPr>
          <p:spPr>
            <a:xfrm>
              <a:off x="928346" y="332800"/>
              <a:ext cx="2203816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rgbClr val="00787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en-US" sz="3200" b="1">
                <a:solidFill>
                  <a:srgbClr val="00787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0981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5537" y="374560"/>
              <a:ext cx="554294" cy="475956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nimBg="1"/>
      <p:bldP spid="40963" grpId="0"/>
      <p:bldP spid="40964" grpId="0"/>
      <p:bldP spid="40965" grpId="0"/>
      <p:bldP spid="40966" grpId="0" animBg="1"/>
      <p:bldP spid="40967" grpId="0"/>
      <p:bldP spid="40969" grpId="0"/>
      <p:bldP spid="40970" grpId="0" animBg="1"/>
      <p:bldP spid="40971" grpId="0"/>
      <p:bldP spid="40972" grpId="0"/>
      <p:bldP spid="40973" grpId="0"/>
      <p:bldP spid="40974" grpId="0"/>
      <p:bldP spid="40975" grpId="0"/>
      <p:bldP spid="40976" grpId="0"/>
      <p:bldP spid="4097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4"/>
          <p:cNvSpPr/>
          <p:nvPr/>
        </p:nvSpPr>
        <p:spPr>
          <a:xfrm>
            <a:off x="850900" y="1290638"/>
            <a:ext cx="7785100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吴冠中，中国现代画家、美术教育家。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1919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年生于江苏宜兴一个乡村教师家庭。油画代表作有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长江三峡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北国风光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黄山松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267" name="组合 3"/>
          <p:cNvGrpSpPr/>
          <p:nvPr/>
        </p:nvGrpSpPr>
        <p:grpSpPr>
          <a:xfrm>
            <a:off x="339725" y="279400"/>
            <a:ext cx="2759075" cy="584200"/>
            <a:chOff x="375283" y="332800"/>
            <a:chExt cx="2756879" cy="584775"/>
          </a:xfrm>
        </p:grpSpPr>
        <p:sp>
          <p:nvSpPr>
            <p:cNvPr id="11268" name="文本框 4"/>
            <p:cNvSpPr txBox="1"/>
            <p:nvPr/>
          </p:nvSpPr>
          <p:spPr>
            <a:xfrm>
              <a:off x="928346" y="332800"/>
              <a:ext cx="2203816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rgbClr val="00787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认识作者</a:t>
              </a:r>
              <a:endParaRPr lang="zh-CN" altLang="en-US" sz="3200" b="1">
                <a:solidFill>
                  <a:srgbClr val="00787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1269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6933" y="370429"/>
              <a:ext cx="554294" cy="48205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4"/>
          <p:cNvSpPr/>
          <p:nvPr/>
        </p:nvSpPr>
        <p:spPr>
          <a:xfrm>
            <a:off x="795338" y="1290638"/>
            <a:ext cx="7921625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请同学们用自己喜欢的方式朗读课文，读准字音，不认识的生字词可以查字典或询问他人，然后多拼读两遍。把课文读通，不通顺的地方再读一遍。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291" name="组合 3"/>
          <p:cNvGrpSpPr/>
          <p:nvPr/>
        </p:nvGrpSpPr>
        <p:grpSpPr>
          <a:xfrm>
            <a:off x="339725" y="279400"/>
            <a:ext cx="2759075" cy="584200"/>
            <a:chOff x="375283" y="332800"/>
            <a:chExt cx="2756879" cy="584775"/>
          </a:xfrm>
        </p:grpSpPr>
        <p:sp>
          <p:nvSpPr>
            <p:cNvPr id="12292" name="文本框 4"/>
            <p:cNvSpPr txBox="1"/>
            <p:nvPr/>
          </p:nvSpPr>
          <p:spPr>
            <a:xfrm>
              <a:off x="928346" y="332800"/>
              <a:ext cx="2203816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rgbClr val="00787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初读课文</a:t>
              </a:r>
              <a:endParaRPr lang="zh-CN" altLang="en-US" sz="3200" b="1">
                <a:solidFill>
                  <a:srgbClr val="00787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293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6933" y="370429"/>
              <a:ext cx="554294" cy="48205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457200" y="828675"/>
            <a:ext cx="8547100" cy="3494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6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蚕宝宝  茧子  报考  客栈  心疼  席子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6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冤  枉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恍恍惚惚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高跷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糖果  偏僻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6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纸屑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启迪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钉鞋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陪嫁  毕业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缴费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6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落榜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暑天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煮饭  兼做  嘲笑  枕边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5" name="文本框 1"/>
          <p:cNvSpPr txBox="1"/>
          <p:nvPr/>
        </p:nvSpPr>
        <p:spPr>
          <a:xfrm>
            <a:off x="457200" y="823913"/>
            <a:ext cx="8547100" cy="3494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6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蚕宝宝  </a:t>
            </a:r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茧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子  报考  客</a:t>
            </a:r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栈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心疼  席子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60000"/>
              </a:lnSpc>
            </a:pPr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冤  枉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恍恍</a:t>
            </a:r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惚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惚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跷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糖果  偏</a:t>
            </a:r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僻</a:t>
            </a:r>
            <a:endParaRPr lang="en-US" altLang="zh-CN" sz="36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6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纸</a:t>
            </a:r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屑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启</a:t>
            </a:r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迪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钉鞋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陪</a:t>
            </a:r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嫁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毕业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缴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费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6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落</a:t>
            </a:r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榜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暑天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煮饭  </a:t>
            </a:r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兼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做  </a:t>
            </a:r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嘲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笑  枕边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6" name="文本框 13"/>
          <p:cNvSpPr txBox="1"/>
          <p:nvPr/>
        </p:nvSpPr>
        <p:spPr>
          <a:xfrm>
            <a:off x="2114550" y="536575"/>
            <a:ext cx="13049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00787C"/>
                </a:solidFill>
                <a:latin typeface="宋体" panose="02010600030101010101" pitchFamily="2" charset="-122"/>
              </a:rPr>
              <a:t>jiǎn</a:t>
            </a:r>
            <a:endParaRPr lang="zh-CN" altLang="en-US" sz="3200" b="1">
              <a:solidFill>
                <a:srgbClr val="00787C"/>
              </a:solidFill>
              <a:latin typeface="宋体" panose="02010600030101010101" pitchFamily="2" charset="-122"/>
            </a:endParaRPr>
          </a:p>
        </p:txBody>
      </p:sp>
      <p:sp>
        <p:nvSpPr>
          <p:cNvPr id="13317" name="文本框 17"/>
          <p:cNvSpPr txBox="1"/>
          <p:nvPr/>
        </p:nvSpPr>
        <p:spPr>
          <a:xfrm>
            <a:off x="5367338" y="536575"/>
            <a:ext cx="13065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00787C"/>
                </a:solidFill>
                <a:latin typeface="宋体" panose="02010600030101010101" pitchFamily="2" charset="-122"/>
              </a:rPr>
              <a:t>zh</a:t>
            </a:r>
            <a:r>
              <a:rPr lang="en-US" altLang="zh-CN" sz="3200" b="1">
                <a:solidFill>
                  <a:srgbClr val="00787C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3200" b="1">
                <a:solidFill>
                  <a:srgbClr val="00787C"/>
                </a:solidFill>
                <a:latin typeface="宋体" panose="02010600030101010101" pitchFamily="2" charset="-122"/>
              </a:rPr>
              <a:t>n</a:t>
            </a:r>
            <a:endParaRPr lang="zh-CN" altLang="en-US" sz="3200" b="1">
              <a:solidFill>
                <a:srgbClr val="00787C"/>
              </a:solidFill>
              <a:latin typeface="宋体" panose="02010600030101010101" pitchFamily="2" charset="-122"/>
            </a:endParaRPr>
          </a:p>
        </p:txBody>
      </p:sp>
      <p:sp>
        <p:nvSpPr>
          <p:cNvPr id="13318" name="文本框 18"/>
          <p:cNvSpPr txBox="1"/>
          <p:nvPr/>
        </p:nvSpPr>
        <p:spPr>
          <a:xfrm>
            <a:off x="287338" y="1482725"/>
            <a:ext cx="25257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00787C"/>
                </a:solidFill>
                <a:latin typeface="宋体" panose="02010600030101010101" pitchFamily="2" charset="-122"/>
              </a:rPr>
              <a:t>yuān wǎnɡ</a:t>
            </a:r>
            <a:endParaRPr lang="zh-CN" altLang="en-US" sz="3200" b="1">
              <a:solidFill>
                <a:srgbClr val="00787C"/>
              </a:solidFill>
              <a:latin typeface="宋体" panose="02010600030101010101" pitchFamily="2" charset="-122"/>
            </a:endParaRPr>
          </a:p>
        </p:txBody>
      </p:sp>
      <p:sp>
        <p:nvSpPr>
          <p:cNvPr id="13319" name="文本框 19"/>
          <p:cNvSpPr txBox="1"/>
          <p:nvPr/>
        </p:nvSpPr>
        <p:spPr>
          <a:xfrm>
            <a:off x="3244850" y="1482725"/>
            <a:ext cx="9779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00787C"/>
                </a:solidFill>
                <a:latin typeface="宋体" panose="02010600030101010101" pitchFamily="2" charset="-122"/>
              </a:rPr>
              <a:t>hū</a:t>
            </a:r>
            <a:endParaRPr lang="zh-CN" altLang="en-US" sz="3200" b="1">
              <a:solidFill>
                <a:srgbClr val="00787C"/>
              </a:solidFill>
              <a:latin typeface="宋体" panose="02010600030101010101" pitchFamily="2" charset="-122"/>
            </a:endParaRPr>
          </a:p>
        </p:txBody>
      </p:sp>
      <p:sp>
        <p:nvSpPr>
          <p:cNvPr id="13320" name="文本框 22"/>
          <p:cNvSpPr txBox="1"/>
          <p:nvPr/>
        </p:nvSpPr>
        <p:spPr>
          <a:xfrm>
            <a:off x="4887913" y="1482725"/>
            <a:ext cx="13065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00787C"/>
                </a:solidFill>
                <a:latin typeface="宋体" panose="02010600030101010101" pitchFamily="2" charset="-122"/>
              </a:rPr>
              <a:t>qiāo</a:t>
            </a:r>
            <a:endParaRPr lang="zh-CN" altLang="en-US" sz="3200" b="1">
              <a:solidFill>
                <a:srgbClr val="00787C"/>
              </a:solidFill>
              <a:latin typeface="宋体" panose="02010600030101010101" pitchFamily="2" charset="-122"/>
            </a:endParaRPr>
          </a:p>
        </p:txBody>
      </p:sp>
      <p:sp>
        <p:nvSpPr>
          <p:cNvPr id="13321" name="文本框 24"/>
          <p:cNvSpPr txBox="1"/>
          <p:nvPr/>
        </p:nvSpPr>
        <p:spPr>
          <a:xfrm>
            <a:off x="7896225" y="1482725"/>
            <a:ext cx="7858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00787C"/>
                </a:solidFill>
                <a:latin typeface="宋体" panose="02010600030101010101" pitchFamily="2" charset="-122"/>
              </a:rPr>
              <a:t>p</a:t>
            </a:r>
            <a:r>
              <a:rPr lang="en-US" altLang="zh-CN" sz="3200" b="1">
                <a:solidFill>
                  <a:srgbClr val="00787C"/>
                </a:solidFill>
                <a:latin typeface="宋体" panose="02010600030101010101" pitchFamily="2" charset="-122"/>
              </a:rPr>
              <a:t>ì</a:t>
            </a:r>
            <a:endParaRPr lang="zh-CN" altLang="en-US" sz="3200" b="1">
              <a:solidFill>
                <a:srgbClr val="00787C"/>
              </a:solidFill>
              <a:latin typeface="宋体" panose="02010600030101010101" pitchFamily="2" charset="-122"/>
            </a:endParaRPr>
          </a:p>
        </p:txBody>
      </p:sp>
      <p:sp>
        <p:nvSpPr>
          <p:cNvPr id="13322" name="文本框 25"/>
          <p:cNvSpPr txBox="1"/>
          <p:nvPr/>
        </p:nvSpPr>
        <p:spPr>
          <a:xfrm>
            <a:off x="2319338" y="2371725"/>
            <a:ext cx="8763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00787C"/>
                </a:solidFill>
                <a:latin typeface="宋体" panose="02010600030101010101" pitchFamily="2" charset="-122"/>
              </a:rPr>
              <a:t>d</a:t>
            </a:r>
            <a:r>
              <a:rPr lang="en-US" altLang="zh-CN" sz="3200" b="1">
                <a:solidFill>
                  <a:srgbClr val="00787C"/>
                </a:solidFill>
                <a:latin typeface="宋体" panose="02010600030101010101" pitchFamily="2" charset="-122"/>
              </a:rPr>
              <a:t>í</a:t>
            </a:r>
            <a:r>
              <a:rPr lang="en-US" altLang="zh-CN" sz="3200" b="1">
                <a:solidFill>
                  <a:srgbClr val="00787C"/>
                </a:solidFill>
                <a:latin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00787C"/>
              </a:solidFill>
              <a:latin typeface="宋体" panose="02010600030101010101" pitchFamily="2" charset="-122"/>
            </a:endParaRPr>
          </a:p>
        </p:txBody>
      </p:sp>
      <p:sp>
        <p:nvSpPr>
          <p:cNvPr id="13323" name="文本框 26"/>
          <p:cNvSpPr txBox="1"/>
          <p:nvPr/>
        </p:nvSpPr>
        <p:spPr>
          <a:xfrm>
            <a:off x="4962525" y="2371725"/>
            <a:ext cx="10826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00787C"/>
                </a:solidFill>
                <a:latin typeface="宋体" panose="02010600030101010101" pitchFamily="2" charset="-122"/>
              </a:rPr>
              <a:t>ji</a:t>
            </a:r>
            <a:r>
              <a:rPr lang="en-US" altLang="zh-CN" sz="3200" b="1">
                <a:solidFill>
                  <a:srgbClr val="00787C"/>
                </a:solidFill>
                <a:latin typeface="宋体" panose="02010600030101010101" pitchFamily="2" charset="-122"/>
              </a:rPr>
              <a:t>à</a:t>
            </a:r>
            <a:endParaRPr lang="zh-CN" altLang="en-US" sz="3200" b="1">
              <a:solidFill>
                <a:srgbClr val="00787C"/>
              </a:solidFill>
              <a:latin typeface="宋体" panose="02010600030101010101" pitchFamily="2" charset="-122"/>
            </a:endParaRPr>
          </a:p>
        </p:txBody>
      </p:sp>
      <p:sp>
        <p:nvSpPr>
          <p:cNvPr id="13324" name="文本框 27"/>
          <p:cNvSpPr txBox="1"/>
          <p:nvPr/>
        </p:nvSpPr>
        <p:spPr>
          <a:xfrm>
            <a:off x="7132638" y="2371725"/>
            <a:ext cx="13858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00787C"/>
                </a:solidFill>
                <a:latin typeface="宋体" panose="02010600030101010101" pitchFamily="2" charset="-122"/>
              </a:rPr>
              <a:t>jiǎo</a:t>
            </a:r>
            <a:endParaRPr lang="zh-CN" altLang="en-US" sz="3200" b="1">
              <a:solidFill>
                <a:srgbClr val="00787C"/>
              </a:solidFill>
              <a:latin typeface="宋体" panose="02010600030101010101" pitchFamily="2" charset="-122"/>
            </a:endParaRPr>
          </a:p>
        </p:txBody>
      </p:sp>
      <p:sp>
        <p:nvSpPr>
          <p:cNvPr id="13325" name="文本框 28"/>
          <p:cNvSpPr txBox="1"/>
          <p:nvPr/>
        </p:nvSpPr>
        <p:spPr>
          <a:xfrm>
            <a:off x="800100" y="3216275"/>
            <a:ext cx="13017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00787C"/>
                </a:solidFill>
                <a:latin typeface="宋体" panose="02010600030101010101" pitchFamily="2" charset="-122"/>
              </a:rPr>
              <a:t>bǎnɡ</a:t>
            </a:r>
            <a:endParaRPr lang="zh-CN" altLang="en-US" sz="3200" b="1">
              <a:solidFill>
                <a:srgbClr val="00787C"/>
              </a:solidFill>
              <a:latin typeface="宋体" panose="02010600030101010101" pitchFamily="2" charset="-122"/>
            </a:endParaRPr>
          </a:p>
        </p:txBody>
      </p:sp>
      <p:sp>
        <p:nvSpPr>
          <p:cNvPr id="13326" name="文本框 34"/>
          <p:cNvSpPr txBox="1"/>
          <p:nvPr/>
        </p:nvSpPr>
        <p:spPr>
          <a:xfrm>
            <a:off x="4403725" y="3216275"/>
            <a:ext cx="14192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00787C"/>
                </a:solidFill>
                <a:latin typeface="宋体" panose="02010600030101010101" pitchFamily="2" charset="-122"/>
              </a:rPr>
              <a:t>jiān</a:t>
            </a:r>
            <a:endParaRPr lang="zh-CN" altLang="en-US" sz="3200" b="1">
              <a:solidFill>
                <a:srgbClr val="00787C"/>
              </a:solidFill>
              <a:latin typeface="宋体" panose="02010600030101010101" pitchFamily="2" charset="-122"/>
            </a:endParaRPr>
          </a:p>
        </p:txBody>
      </p:sp>
      <p:sp>
        <p:nvSpPr>
          <p:cNvPr id="13327" name="文本框 29"/>
          <p:cNvSpPr txBox="1"/>
          <p:nvPr/>
        </p:nvSpPr>
        <p:spPr>
          <a:xfrm>
            <a:off x="5797550" y="3216275"/>
            <a:ext cx="14192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00787C"/>
                </a:solidFill>
                <a:latin typeface="宋体" panose="02010600030101010101" pitchFamily="2" charset="-122"/>
              </a:rPr>
              <a:t>ch</a:t>
            </a:r>
            <a:r>
              <a:rPr lang="en-US" altLang="zh-CN" sz="3200" b="1">
                <a:solidFill>
                  <a:srgbClr val="00787C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3200" b="1">
                <a:solidFill>
                  <a:srgbClr val="00787C"/>
                </a:solidFill>
                <a:latin typeface="宋体" panose="02010600030101010101" pitchFamily="2" charset="-122"/>
              </a:rPr>
              <a:t>o</a:t>
            </a:r>
            <a:endParaRPr lang="zh-CN" altLang="en-US" sz="3200" b="1">
              <a:solidFill>
                <a:srgbClr val="00787C"/>
              </a:solidFill>
              <a:latin typeface="宋体" panose="02010600030101010101" pitchFamily="2" charset="-122"/>
            </a:endParaRPr>
          </a:p>
        </p:txBody>
      </p:sp>
      <p:sp>
        <p:nvSpPr>
          <p:cNvPr id="13328" name="文本框 16"/>
          <p:cNvSpPr txBox="1"/>
          <p:nvPr/>
        </p:nvSpPr>
        <p:spPr>
          <a:xfrm>
            <a:off x="850900" y="2371725"/>
            <a:ext cx="8763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00787C"/>
                </a:solidFill>
                <a:latin typeface="宋体" panose="02010600030101010101" pitchFamily="2" charset="-122"/>
              </a:rPr>
              <a:t>xi</a:t>
            </a:r>
            <a:r>
              <a:rPr lang="en-US" altLang="zh-CN" sz="3200" b="1">
                <a:solidFill>
                  <a:srgbClr val="00787C"/>
                </a:solidFill>
                <a:latin typeface="宋体" panose="02010600030101010101" pitchFamily="2" charset="-122"/>
              </a:rPr>
              <a:t>è</a:t>
            </a:r>
            <a:r>
              <a:rPr lang="en-US" altLang="zh-CN" sz="3200" b="1">
                <a:solidFill>
                  <a:srgbClr val="00787C"/>
                </a:solidFill>
                <a:latin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00787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6" grpId="1"/>
      <p:bldP spid="13317" grpId="0"/>
      <p:bldP spid="13317" grpId="1"/>
      <p:bldP spid="13318" grpId="0"/>
      <p:bldP spid="13318" grpId="1"/>
      <p:bldP spid="13319" grpId="0"/>
      <p:bldP spid="13319" grpId="1"/>
      <p:bldP spid="13320" grpId="0"/>
      <p:bldP spid="13320" grpId="1"/>
      <p:bldP spid="13321" grpId="0"/>
      <p:bldP spid="13321" grpId="1"/>
      <p:bldP spid="13322" grpId="0"/>
      <p:bldP spid="13322" grpId="1"/>
      <p:bldP spid="13323" grpId="0"/>
      <p:bldP spid="13323" grpId="1"/>
      <p:bldP spid="13324" grpId="0"/>
      <p:bldP spid="13324" grpId="1"/>
      <p:bldP spid="13325" grpId="0"/>
      <p:bldP spid="13325" grpId="1"/>
      <p:bldP spid="13326" grpId="0"/>
      <p:bldP spid="13326" grpId="1"/>
      <p:bldP spid="13327" grpId="0"/>
      <p:bldP spid="13327" grpId="1"/>
      <p:bldP spid="13328" grpId="0"/>
      <p:bldP spid="1332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4"/>
          <p:cNvSpPr txBox="1"/>
          <p:nvPr/>
        </p:nvSpPr>
        <p:spPr>
          <a:xfrm>
            <a:off x="717550" y="331788"/>
            <a:ext cx="2867025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6000" b="1">
                <a:solidFill>
                  <a:srgbClr val="E7007E"/>
                </a:solidFill>
                <a:latin typeface="宋体" panose="02010600030101010101" pitchFamily="2" charset="-122"/>
              </a:rPr>
              <a:t>t</a:t>
            </a:r>
            <a:r>
              <a:rPr lang="en-US" altLang="zh-CN" sz="6000" b="1">
                <a:solidFill>
                  <a:srgbClr val="E7007E"/>
                </a:solidFill>
                <a:latin typeface="宋体" panose="02010600030101010101" pitchFamily="2" charset="-122"/>
              </a:rPr>
              <a:t>é</a:t>
            </a:r>
            <a:r>
              <a:rPr lang="en-US" altLang="zh-CN" sz="6000" b="1">
                <a:solidFill>
                  <a:srgbClr val="E7007E"/>
                </a:solidFill>
                <a:latin typeface="宋体" panose="02010600030101010101" pitchFamily="2" charset="-122"/>
              </a:rPr>
              <a:t>nɡ</a:t>
            </a:r>
            <a:endParaRPr lang="en-US" altLang="zh-CN" sz="6000" b="1">
              <a:solidFill>
                <a:srgbClr val="E7007E"/>
              </a:solidFill>
              <a:latin typeface="宋体" panose="02010600030101010101" pitchFamily="2" charset="-122"/>
            </a:endParaRPr>
          </a:p>
        </p:txBody>
      </p:sp>
      <p:grpSp>
        <p:nvGrpSpPr>
          <p:cNvPr id="15363" name="组合 55"/>
          <p:cNvGrpSpPr/>
          <p:nvPr/>
        </p:nvGrpSpPr>
        <p:grpSpPr>
          <a:xfrm>
            <a:off x="3887788" y="1123950"/>
            <a:ext cx="4656137" cy="1308100"/>
            <a:chOff x="2635628" y="4910009"/>
            <a:chExt cx="4654098" cy="1307343"/>
          </a:xfrm>
        </p:grpSpPr>
        <p:sp>
          <p:nvSpPr>
            <p:cNvPr id="15374" name="矩形 25"/>
            <p:cNvSpPr>
              <a:spLocks noChangeArrowheads="1"/>
            </p:cNvSpPr>
            <p:nvPr/>
          </p:nvSpPr>
          <p:spPr bwMode="auto">
            <a:xfrm>
              <a:off x="2756225" y="4944914"/>
              <a:ext cx="4533501" cy="119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3200" b="1" spc="0">
                  <a:latin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宋体" panose="02010600030101010101" pitchFamily="2" charset="-122"/>
                </a:rPr>
                <a:t>疒</a:t>
              </a:r>
              <a:r>
                <a:rPr lang="zh-CN" altLang="en-US" sz="3200" b="1">
                  <a:latin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宋体" panose="02010600030101010101" pitchFamily="2" charset="-122"/>
                </a:rPr>
                <a:t>的撇应伸展，</a:t>
              </a:r>
              <a:endParaRPr lang="zh-CN" altLang="en-US" sz="3200" b="1">
                <a:latin typeface="宋体" panose="02010600030101010101" pitchFamily="2" charset="-122"/>
              </a:endParaRPr>
            </a:p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3200" b="1" spc="0">
                  <a:latin typeface="宋体" panose="02010600030101010101" pitchFamily="2" charset="-122"/>
                </a:rPr>
                <a:t>横要写短一些。</a:t>
              </a:r>
              <a:endParaRPr lang="en-US" altLang="zh-CN" sz="3200" b="1">
                <a:latin typeface="宋体" panose="02010600030101010101" pitchFamily="2" charset="-122"/>
              </a:endParaRPr>
            </a:p>
          </p:txBody>
        </p:sp>
        <p:sp>
          <p:nvSpPr>
            <p:cNvPr id="15375" name="圆角矩形 4"/>
            <p:cNvSpPr/>
            <p:nvPr/>
          </p:nvSpPr>
          <p:spPr>
            <a:xfrm>
              <a:off x="2635628" y="4910009"/>
              <a:ext cx="4654098" cy="1307343"/>
            </a:xfrm>
            <a:prstGeom prst="roundRect">
              <a:avLst/>
            </a:prstGeom>
            <a:noFill/>
            <a:ln w="19050">
              <a:solidFill>
                <a:srgbClr val="885F2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364" name="组合 49"/>
          <p:cNvGrpSpPr/>
          <p:nvPr/>
        </p:nvGrpSpPr>
        <p:grpSpPr>
          <a:xfrm>
            <a:off x="3887788" y="555625"/>
            <a:ext cx="2533650" cy="608013"/>
            <a:chOff x="2923011" y="4114031"/>
            <a:chExt cx="2533191" cy="608683"/>
          </a:xfrm>
        </p:grpSpPr>
        <p:pic>
          <p:nvPicPr>
            <p:cNvPr id="15372" name="图片 23"/>
            <p:cNvPicPr>
              <a:picLocks noChangeAspect="1"/>
            </p:cNvPicPr>
            <p:nvPr/>
          </p:nvPicPr>
          <p:blipFill>
            <a:blip r:embed="rId1"/>
            <a:srcRect l="8429" t="37014" r="10715" b="43560"/>
            <a:stretch>
              <a:fillRect/>
            </a:stretch>
          </p:blipFill>
          <p:spPr>
            <a:xfrm>
              <a:off x="2923011" y="4114031"/>
              <a:ext cx="2533191" cy="6086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5373" name="矩形 8"/>
            <p:cNvSpPr/>
            <p:nvPr/>
          </p:nvSpPr>
          <p:spPr>
            <a:xfrm>
              <a:off x="3530445" y="4125985"/>
              <a:ext cx="1318323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/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写法</a:t>
              </a:r>
              <a:endPara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5365" name="组合 55"/>
          <p:cNvGrpSpPr/>
          <p:nvPr/>
        </p:nvGrpSpPr>
        <p:grpSpPr>
          <a:xfrm>
            <a:off x="3887788" y="3416300"/>
            <a:ext cx="4656137" cy="917575"/>
            <a:chOff x="2635627" y="4910010"/>
            <a:chExt cx="4654097" cy="917127"/>
          </a:xfrm>
        </p:grpSpPr>
        <p:sp>
          <p:nvSpPr>
            <p:cNvPr id="15370" name="矩形 25"/>
            <p:cNvSpPr>
              <a:spLocks noChangeArrowheads="1"/>
            </p:cNvSpPr>
            <p:nvPr/>
          </p:nvSpPr>
          <p:spPr bwMode="auto">
            <a:xfrm>
              <a:off x="2756224" y="4924291"/>
              <a:ext cx="4465268" cy="604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3200" b="1" spc="0">
                  <a:latin typeface="宋体" panose="02010600030101010101" pitchFamily="2" charset="-122"/>
                </a:rPr>
                <a:t>入</a:t>
              </a:r>
              <a:r>
                <a:rPr lang="zh-CN" altLang="en-US" sz="3200" b="1">
                  <a:latin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宋体" panose="02010600030101010101" pitchFamily="2" charset="-122"/>
                </a:rPr>
                <a:t>冬</a:t>
              </a:r>
              <a:r>
                <a:rPr lang="zh-CN" altLang="en-US" sz="3200" b="1">
                  <a:latin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宋体" panose="02010600030101010101" pitchFamily="2" charset="-122"/>
                </a:rPr>
                <a:t>就生病（疒）。</a:t>
              </a:r>
              <a:endParaRPr lang="en-US" altLang="zh-CN" sz="3200" b="1">
                <a:latin typeface="宋体" panose="02010600030101010101" pitchFamily="2" charset="-122"/>
              </a:endParaRPr>
            </a:p>
          </p:txBody>
        </p:sp>
        <p:sp>
          <p:nvSpPr>
            <p:cNvPr id="15371" name="圆角矩形 4"/>
            <p:cNvSpPr/>
            <p:nvPr/>
          </p:nvSpPr>
          <p:spPr>
            <a:xfrm>
              <a:off x="2635627" y="4910010"/>
              <a:ext cx="4654097" cy="917127"/>
            </a:xfrm>
            <a:prstGeom prst="roundRect">
              <a:avLst/>
            </a:prstGeom>
            <a:noFill/>
            <a:ln w="19050">
              <a:solidFill>
                <a:srgbClr val="885F2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366" name="组合 49"/>
          <p:cNvGrpSpPr/>
          <p:nvPr/>
        </p:nvGrpSpPr>
        <p:grpSpPr>
          <a:xfrm>
            <a:off x="3887788" y="2833688"/>
            <a:ext cx="2533650" cy="608012"/>
            <a:chOff x="2923011" y="4114031"/>
            <a:chExt cx="2533191" cy="608683"/>
          </a:xfrm>
        </p:grpSpPr>
        <p:pic>
          <p:nvPicPr>
            <p:cNvPr id="15368" name="图片 23"/>
            <p:cNvPicPr>
              <a:picLocks noChangeAspect="1"/>
            </p:cNvPicPr>
            <p:nvPr/>
          </p:nvPicPr>
          <p:blipFill>
            <a:blip r:embed="rId1"/>
            <a:srcRect l="8429" t="37014" r="10715" b="43560"/>
            <a:stretch>
              <a:fillRect/>
            </a:stretch>
          </p:blipFill>
          <p:spPr>
            <a:xfrm>
              <a:off x="2923011" y="4114031"/>
              <a:ext cx="2533191" cy="6086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5369" name="矩形 14"/>
            <p:cNvSpPr/>
            <p:nvPr/>
          </p:nvSpPr>
          <p:spPr>
            <a:xfrm>
              <a:off x="3530445" y="4125985"/>
              <a:ext cx="1318323" cy="58541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/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巧记</a:t>
              </a:r>
              <a:endPara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5367" name="疼.wmv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7550" y="1362075"/>
            <a:ext cx="2867025" cy="2587625"/>
          </a:xfrm>
          <a:prstGeom prst="rect">
            <a:avLst/>
          </a:prstGeom>
          <a:noFill/>
          <a:ln w="12700">
            <a:solidFill>
              <a:srgbClr val="89C46E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4322" fill="hold"/>
                                        <p:tgtEl>
                                          <p:spTgt spid="153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15367"/>
                </p:tgtEl>
              </p:cMediaNode>
            </p:vide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53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153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4"/>
          <p:cNvSpPr txBox="1"/>
          <p:nvPr/>
        </p:nvSpPr>
        <p:spPr>
          <a:xfrm>
            <a:off x="676275" y="274638"/>
            <a:ext cx="2867025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6000" b="1">
                <a:solidFill>
                  <a:srgbClr val="E7007E"/>
                </a:solidFill>
                <a:latin typeface="宋体" panose="02010600030101010101" pitchFamily="2" charset="-122"/>
              </a:rPr>
              <a:t>t</a:t>
            </a:r>
            <a:r>
              <a:rPr lang="en-US" altLang="zh-CN" sz="6000" b="1">
                <a:solidFill>
                  <a:srgbClr val="E7007E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6000" b="1">
                <a:solidFill>
                  <a:srgbClr val="E7007E"/>
                </a:solidFill>
                <a:latin typeface="宋体" panose="02010600030101010101" pitchFamily="2" charset="-122"/>
              </a:rPr>
              <a:t>nɡ</a:t>
            </a:r>
            <a:endParaRPr lang="en-US" altLang="zh-CN" sz="6000" b="1">
              <a:solidFill>
                <a:srgbClr val="E7007E"/>
              </a:solidFill>
              <a:latin typeface="宋体" panose="02010600030101010101" pitchFamily="2" charset="-122"/>
            </a:endParaRPr>
          </a:p>
        </p:txBody>
      </p:sp>
      <p:grpSp>
        <p:nvGrpSpPr>
          <p:cNvPr id="16387" name="组合 55"/>
          <p:cNvGrpSpPr/>
          <p:nvPr/>
        </p:nvGrpSpPr>
        <p:grpSpPr>
          <a:xfrm>
            <a:off x="3846513" y="1122363"/>
            <a:ext cx="4656137" cy="1317625"/>
            <a:chOff x="2635628" y="4910010"/>
            <a:chExt cx="4654098" cy="1316697"/>
          </a:xfrm>
        </p:grpSpPr>
        <p:sp>
          <p:nvSpPr>
            <p:cNvPr id="16398" name="矩形 25"/>
            <p:cNvSpPr>
              <a:spLocks noChangeArrowheads="1"/>
            </p:cNvSpPr>
            <p:nvPr/>
          </p:nvSpPr>
          <p:spPr bwMode="auto">
            <a:xfrm>
              <a:off x="2756225" y="4944910"/>
              <a:ext cx="4533501" cy="1194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3200" b="1" spc="0">
                  <a:latin typeface="宋体" panose="02010600030101010101" pitchFamily="2" charset="-122"/>
                </a:rPr>
                <a:t>左窄右宽。</a:t>
              </a:r>
              <a:r>
                <a:rPr lang="zh-CN" altLang="en-US" sz="3200" b="1">
                  <a:latin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宋体" panose="02010600030101010101" pitchFamily="2" charset="-122"/>
                </a:rPr>
                <a:t>米</a:t>
              </a:r>
              <a:r>
                <a:rPr lang="zh-CN" altLang="en-US" sz="3200" b="1">
                  <a:latin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宋体" panose="02010600030101010101" pitchFamily="2" charset="-122"/>
                </a:rPr>
                <a:t>竖长伸，捺变点。</a:t>
              </a:r>
              <a:endParaRPr lang="en-US" altLang="zh-CN" sz="3200" b="1">
                <a:latin typeface="宋体" panose="02010600030101010101" pitchFamily="2" charset="-122"/>
              </a:endParaRPr>
            </a:p>
          </p:txBody>
        </p:sp>
        <p:sp>
          <p:nvSpPr>
            <p:cNvPr id="16399" name="圆角矩形 4"/>
            <p:cNvSpPr/>
            <p:nvPr/>
          </p:nvSpPr>
          <p:spPr>
            <a:xfrm>
              <a:off x="2635628" y="4910010"/>
              <a:ext cx="4654098" cy="1316697"/>
            </a:xfrm>
            <a:prstGeom prst="roundRect">
              <a:avLst/>
            </a:prstGeom>
            <a:noFill/>
            <a:ln w="19050">
              <a:solidFill>
                <a:srgbClr val="885F2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388" name="组合 49"/>
          <p:cNvGrpSpPr/>
          <p:nvPr/>
        </p:nvGrpSpPr>
        <p:grpSpPr>
          <a:xfrm>
            <a:off x="3846513" y="554038"/>
            <a:ext cx="2533650" cy="608012"/>
            <a:chOff x="2923011" y="4114031"/>
            <a:chExt cx="2533191" cy="608683"/>
          </a:xfrm>
        </p:grpSpPr>
        <p:pic>
          <p:nvPicPr>
            <p:cNvPr id="16396" name="图片 23"/>
            <p:cNvPicPr>
              <a:picLocks noChangeAspect="1"/>
            </p:cNvPicPr>
            <p:nvPr/>
          </p:nvPicPr>
          <p:blipFill>
            <a:blip r:embed="rId1"/>
            <a:srcRect l="8429" t="37014" r="10715" b="43560"/>
            <a:stretch>
              <a:fillRect/>
            </a:stretch>
          </p:blipFill>
          <p:spPr>
            <a:xfrm>
              <a:off x="2923011" y="4114031"/>
              <a:ext cx="2533191" cy="6086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6397" name="矩形 8"/>
            <p:cNvSpPr/>
            <p:nvPr/>
          </p:nvSpPr>
          <p:spPr>
            <a:xfrm>
              <a:off x="3530445" y="4125985"/>
              <a:ext cx="1318323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/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写法</a:t>
              </a:r>
              <a:endPara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6389" name="组合 55"/>
          <p:cNvGrpSpPr/>
          <p:nvPr/>
        </p:nvGrpSpPr>
        <p:grpSpPr>
          <a:xfrm>
            <a:off x="3846513" y="3414713"/>
            <a:ext cx="4656137" cy="676275"/>
            <a:chOff x="2635627" y="4910010"/>
            <a:chExt cx="4654097" cy="676362"/>
          </a:xfrm>
        </p:grpSpPr>
        <p:sp>
          <p:nvSpPr>
            <p:cNvPr id="16394" name="矩形 25"/>
            <p:cNvSpPr>
              <a:spLocks noChangeArrowheads="1"/>
            </p:cNvSpPr>
            <p:nvPr/>
          </p:nvSpPr>
          <p:spPr bwMode="auto">
            <a:xfrm>
              <a:off x="2756224" y="4924299"/>
              <a:ext cx="4465268" cy="604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3200" b="1" spc="0">
                  <a:latin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宋体" panose="02010600030101010101" pitchFamily="2" charset="-122"/>
                </a:rPr>
                <a:t>唐</a:t>
              </a:r>
              <a:r>
                <a:rPr lang="zh-CN" altLang="en-US" sz="3200" b="1">
                  <a:latin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宋体" panose="02010600030101010101" pitchFamily="2" charset="-122"/>
                </a:rPr>
                <a:t>朝有</a:t>
              </a:r>
              <a:r>
                <a:rPr lang="zh-CN" altLang="en-US" sz="3200" b="1">
                  <a:latin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宋体" panose="02010600030101010101" pitchFamily="2" charset="-122"/>
                </a:rPr>
                <a:t>米</a:t>
              </a:r>
              <a:r>
                <a:rPr lang="zh-CN" altLang="en-US" sz="3200" b="1">
                  <a:latin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宋体" panose="02010600030101010101" pitchFamily="2" charset="-122"/>
                </a:rPr>
                <a:t>。</a:t>
              </a:r>
              <a:endParaRPr lang="en-US" altLang="zh-CN" sz="3200" b="1">
                <a:latin typeface="宋体" panose="02010600030101010101" pitchFamily="2" charset="-122"/>
              </a:endParaRPr>
            </a:p>
          </p:txBody>
        </p:sp>
        <p:sp>
          <p:nvSpPr>
            <p:cNvPr id="16395" name="圆角矩形 4"/>
            <p:cNvSpPr/>
            <p:nvPr/>
          </p:nvSpPr>
          <p:spPr>
            <a:xfrm>
              <a:off x="2635627" y="4910010"/>
              <a:ext cx="4654097" cy="676362"/>
            </a:xfrm>
            <a:prstGeom prst="roundRect">
              <a:avLst/>
            </a:prstGeom>
            <a:noFill/>
            <a:ln w="19050">
              <a:solidFill>
                <a:srgbClr val="885F2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390" name="组合 49"/>
          <p:cNvGrpSpPr/>
          <p:nvPr/>
        </p:nvGrpSpPr>
        <p:grpSpPr>
          <a:xfrm>
            <a:off x="3846513" y="2832100"/>
            <a:ext cx="2533650" cy="608013"/>
            <a:chOff x="2923011" y="4114031"/>
            <a:chExt cx="2533191" cy="608683"/>
          </a:xfrm>
        </p:grpSpPr>
        <p:pic>
          <p:nvPicPr>
            <p:cNvPr id="16392" name="图片 23"/>
            <p:cNvPicPr>
              <a:picLocks noChangeAspect="1"/>
            </p:cNvPicPr>
            <p:nvPr/>
          </p:nvPicPr>
          <p:blipFill>
            <a:blip r:embed="rId1"/>
            <a:srcRect l="8429" t="37014" r="10715" b="43560"/>
            <a:stretch>
              <a:fillRect/>
            </a:stretch>
          </p:blipFill>
          <p:spPr>
            <a:xfrm>
              <a:off x="2923011" y="4114031"/>
              <a:ext cx="2533191" cy="6086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6393" name="矩形 14"/>
            <p:cNvSpPr/>
            <p:nvPr/>
          </p:nvSpPr>
          <p:spPr>
            <a:xfrm>
              <a:off x="3530445" y="4125985"/>
              <a:ext cx="1318323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/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巧记</a:t>
              </a:r>
              <a:endPara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6391" name="糖.wmv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6275" y="1392238"/>
            <a:ext cx="2867025" cy="25733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9898" fill="hold"/>
                                        <p:tgtEl>
                                          <p:spTgt spid="163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16391"/>
                </p:tgtEl>
              </p:cMediaNode>
            </p:vide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3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163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1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4"/>
          <p:cNvSpPr txBox="1"/>
          <p:nvPr/>
        </p:nvSpPr>
        <p:spPr>
          <a:xfrm>
            <a:off x="571500" y="185738"/>
            <a:ext cx="2867025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6000" b="1">
                <a:solidFill>
                  <a:srgbClr val="E7007E"/>
                </a:solidFill>
                <a:latin typeface="宋体" panose="02010600030101010101" pitchFamily="2" charset="-122"/>
              </a:rPr>
              <a:t>xi</a:t>
            </a:r>
            <a:r>
              <a:rPr lang="en-US" altLang="zh-CN" sz="6000" b="1">
                <a:solidFill>
                  <a:srgbClr val="E7007E"/>
                </a:solidFill>
                <a:latin typeface="宋体" panose="02010600030101010101" pitchFamily="2" charset="-122"/>
              </a:rPr>
              <a:t>è</a:t>
            </a:r>
            <a:endParaRPr lang="en-US" altLang="zh-CN" sz="6000" b="1">
              <a:solidFill>
                <a:srgbClr val="E7007E"/>
              </a:solidFill>
              <a:latin typeface="宋体" panose="02010600030101010101" pitchFamily="2" charset="-122"/>
            </a:endParaRPr>
          </a:p>
        </p:txBody>
      </p:sp>
      <p:grpSp>
        <p:nvGrpSpPr>
          <p:cNvPr id="17411" name="组合 55"/>
          <p:cNvGrpSpPr/>
          <p:nvPr/>
        </p:nvGrpSpPr>
        <p:grpSpPr>
          <a:xfrm>
            <a:off x="3887788" y="982663"/>
            <a:ext cx="4656137" cy="1279525"/>
            <a:chOff x="2635628" y="4910009"/>
            <a:chExt cx="4654098" cy="1278825"/>
          </a:xfrm>
        </p:grpSpPr>
        <p:sp>
          <p:nvSpPr>
            <p:cNvPr id="17422" name="矩形 25"/>
            <p:cNvSpPr>
              <a:spLocks noChangeArrowheads="1"/>
            </p:cNvSpPr>
            <p:nvPr/>
          </p:nvSpPr>
          <p:spPr bwMode="auto">
            <a:xfrm>
              <a:off x="2756225" y="4944915"/>
              <a:ext cx="4533501" cy="1194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3200" b="1" spc="0">
                  <a:latin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宋体" panose="02010600030101010101" pitchFamily="2" charset="-122"/>
                </a:rPr>
                <a:t>尸</a:t>
              </a:r>
              <a:r>
                <a:rPr lang="zh-CN" altLang="en-US" sz="3200" b="1">
                  <a:latin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宋体" panose="02010600030101010101" pitchFamily="2" charset="-122"/>
                </a:rPr>
                <a:t>的撇应伸展；</a:t>
              </a:r>
              <a:r>
                <a:rPr lang="zh-CN" altLang="en-US" sz="3200" b="1">
                  <a:latin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宋体" panose="02010600030101010101" pitchFamily="2" charset="-122"/>
                </a:rPr>
                <a:t>月</a:t>
              </a:r>
              <a:r>
                <a:rPr lang="zh-CN" altLang="en-US" sz="3200" b="1">
                  <a:latin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宋体" panose="02010600030101010101" pitchFamily="2" charset="-122"/>
                </a:rPr>
                <a:t>的竖为垂露竖。</a:t>
              </a:r>
              <a:endParaRPr lang="en-US" altLang="zh-CN" sz="3200" b="1">
                <a:latin typeface="宋体" panose="02010600030101010101" pitchFamily="2" charset="-122"/>
              </a:endParaRPr>
            </a:p>
          </p:txBody>
        </p:sp>
        <p:sp>
          <p:nvSpPr>
            <p:cNvPr id="17423" name="圆角矩形 4"/>
            <p:cNvSpPr/>
            <p:nvPr/>
          </p:nvSpPr>
          <p:spPr>
            <a:xfrm>
              <a:off x="2635628" y="4910009"/>
              <a:ext cx="4654098" cy="1278825"/>
            </a:xfrm>
            <a:prstGeom prst="roundRect">
              <a:avLst/>
            </a:prstGeom>
            <a:noFill/>
            <a:ln w="19050">
              <a:solidFill>
                <a:srgbClr val="885F2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412" name="组合 49"/>
          <p:cNvGrpSpPr/>
          <p:nvPr/>
        </p:nvGrpSpPr>
        <p:grpSpPr>
          <a:xfrm>
            <a:off x="3887788" y="414338"/>
            <a:ext cx="2533650" cy="608012"/>
            <a:chOff x="2923011" y="4114031"/>
            <a:chExt cx="2533191" cy="608683"/>
          </a:xfrm>
        </p:grpSpPr>
        <p:pic>
          <p:nvPicPr>
            <p:cNvPr id="17420" name="图片 23"/>
            <p:cNvPicPr>
              <a:picLocks noChangeAspect="1"/>
            </p:cNvPicPr>
            <p:nvPr/>
          </p:nvPicPr>
          <p:blipFill>
            <a:blip r:embed="rId1"/>
            <a:srcRect l="8429" t="37014" r="10715" b="43560"/>
            <a:stretch>
              <a:fillRect/>
            </a:stretch>
          </p:blipFill>
          <p:spPr>
            <a:xfrm>
              <a:off x="2923011" y="4114031"/>
              <a:ext cx="2533191" cy="6086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7421" name="矩形 8"/>
            <p:cNvSpPr/>
            <p:nvPr/>
          </p:nvSpPr>
          <p:spPr>
            <a:xfrm>
              <a:off x="3530445" y="4125985"/>
              <a:ext cx="1318323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/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写法</a:t>
              </a:r>
              <a:endPara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413" name="组合 55"/>
          <p:cNvGrpSpPr/>
          <p:nvPr/>
        </p:nvGrpSpPr>
        <p:grpSpPr>
          <a:xfrm>
            <a:off x="3887788" y="3090863"/>
            <a:ext cx="4656137" cy="1223962"/>
            <a:chOff x="2635627" y="4910010"/>
            <a:chExt cx="4654097" cy="1383470"/>
          </a:xfrm>
        </p:grpSpPr>
        <p:sp>
          <p:nvSpPr>
            <p:cNvPr id="17418" name="矩形 25"/>
            <p:cNvSpPr>
              <a:spLocks noChangeArrowheads="1"/>
            </p:cNvSpPr>
            <p:nvPr/>
          </p:nvSpPr>
          <p:spPr bwMode="auto">
            <a:xfrm>
              <a:off x="2756224" y="4924365"/>
              <a:ext cx="4465268" cy="1195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3200" b="1" spc="0">
                  <a:latin typeface="宋体" panose="02010600030101010101" pitchFamily="2" charset="-122"/>
                </a:rPr>
                <a:t>小</a:t>
              </a:r>
              <a:r>
                <a:rPr lang="zh-CN" altLang="en-US" sz="3200" b="1">
                  <a:latin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宋体" panose="02010600030101010101" pitchFamily="2" charset="-122"/>
                </a:rPr>
                <a:t>肖</a:t>
              </a:r>
              <a:r>
                <a:rPr lang="zh-CN" altLang="en-US" sz="3200" b="1">
                  <a:latin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宋体" panose="02010600030101010101" pitchFamily="2" charset="-122"/>
                </a:rPr>
                <a:t>来到屋前（尸）。</a:t>
              </a:r>
              <a:endParaRPr lang="en-US" altLang="zh-CN" sz="3200" b="1">
                <a:latin typeface="宋体" panose="02010600030101010101" pitchFamily="2" charset="-122"/>
              </a:endParaRPr>
            </a:p>
          </p:txBody>
        </p:sp>
        <p:sp>
          <p:nvSpPr>
            <p:cNvPr id="17419" name="圆角矩形 4"/>
            <p:cNvSpPr/>
            <p:nvPr/>
          </p:nvSpPr>
          <p:spPr>
            <a:xfrm>
              <a:off x="2635627" y="4910010"/>
              <a:ext cx="4654097" cy="1383470"/>
            </a:xfrm>
            <a:prstGeom prst="roundRect">
              <a:avLst/>
            </a:prstGeom>
            <a:noFill/>
            <a:ln w="19050">
              <a:solidFill>
                <a:srgbClr val="885F2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414" name="组合 49"/>
          <p:cNvGrpSpPr/>
          <p:nvPr/>
        </p:nvGrpSpPr>
        <p:grpSpPr>
          <a:xfrm>
            <a:off x="3887788" y="2508250"/>
            <a:ext cx="2533650" cy="608013"/>
            <a:chOff x="2923011" y="4114031"/>
            <a:chExt cx="2533191" cy="608683"/>
          </a:xfrm>
        </p:grpSpPr>
        <p:pic>
          <p:nvPicPr>
            <p:cNvPr id="17416" name="图片 23"/>
            <p:cNvPicPr>
              <a:picLocks noChangeAspect="1"/>
            </p:cNvPicPr>
            <p:nvPr/>
          </p:nvPicPr>
          <p:blipFill>
            <a:blip r:embed="rId1"/>
            <a:srcRect l="8429" t="37014" r="10715" b="43560"/>
            <a:stretch>
              <a:fillRect/>
            </a:stretch>
          </p:blipFill>
          <p:spPr>
            <a:xfrm>
              <a:off x="2923011" y="4114031"/>
              <a:ext cx="2533191" cy="6086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7417" name="矩形 14"/>
            <p:cNvSpPr/>
            <p:nvPr/>
          </p:nvSpPr>
          <p:spPr>
            <a:xfrm>
              <a:off x="3530445" y="4125985"/>
              <a:ext cx="1318323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/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巧记</a:t>
              </a:r>
              <a:endPara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7415" name="屑.wmv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81013" y="1201738"/>
            <a:ext cx="3048000" cy="2740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4948" fill="hold"/>
                                        <p:tgtEl>
                                          <p:spTgt spid="174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17415"/>
                </p:tgtEl>
              </p:cMediaNode>
            </p:vide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74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174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5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2309</Words>
  <Application>WPS 演示</Application>
  <PresentationFormat>全屏显示(16:9)</PresentationFormat>
  <Paragraphs>211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Arial</vt:lpstr>
      <vt:lpstr>宋体</vt:lpstr>
      <vt:lpstr>Wingdings</vt:lpstr>
      <vt:lpstr>Times New Roman</vt:lpstr>
      <vt:lpstr>黑体</vt:lpstr>
      <vt:lpstr>等线</vt:lpstr>
      <vt:lpstr>楷体</vt:lpstr>
      <vt:lpstr>微软雅黑</vt:lpstr>
      <vt:lpstr>Arial Unicode MS</vt:lpstr>
      <vt:lpstr>Cambria</vt:lpstr>
      <vt:lpstr>Arial</vt:lpstr>
      <vt:lpstr>Calibri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805</cp:revision>
  <dcterms:created xsi:type="dcterms:W3CDTF">2016-01-14T05:53:00Z</dcterms:created>
  <dcterms:modified xsi:type="dcterms:W3CDTF">2023-09-25T17:14:02Z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������">
    <vt:lpwstr>状元成才路系列</vt:lpwstr>
  </property>
  <property fmtid="{D5CDD505-2E9C-101B-9397-08002B2CF9AE}" pid="3" name="KSOProductBuildVer">
    <vt:lpwstr>2052-12.1.0.15374</vt:lpwstr>
  </property>
  <property fmtid="{D5CDD505-2E9C-101B-9397-08002B2CF9AE}" pid="4" name="ICV">
    <vt:lpwstr>3397F867A08048B59949AFF58E06DB83_12</vt:lpwstr>
  </property>
</Properties>
</file>