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7" r:id="rId7"/>
    <p:sldId id="268" r:id="rId8"/>
    <p:sldId id="269" r:id="rId9"/>
    <p:sldId id="258" r:id="rId10"/>
    <p:sldId id="278" r:id="rId11"/>
    <p:sldId id="275" r:id="rId12"/>
    <p:sldId id="276" r:id="rId13"/>
    <p:sldId id="277" r:id="rId14"/>
    <p:sldId id="259" r:id="rId15"/>
    <p:sldId id="261" r:id="rId16"/>
    <p:sldId id="262" r:id="rId17"/>
    <p:sldId id="285" r:id="rId18"/>
  </p:sldIdLst>
  <p:sldSz cx="9144000" cy="5143500" type="screen16x9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58" y="40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7.png"/><Relationship Id="rId4" Type="http://schemas.openxmlformats.org/officeDocument/2006/relationships/image" Target="../media/image42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158120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倍的认识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倍的认识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43237" y="555526"/>
            <a:ext cx="788669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摆一摆，填一填。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7217" y="3071763"/>
            <a:ext cx="1467949" cy="1803151"/>
          </a:xfrm>
          <a:prstGeom prst="rect">
            <a:avLst/>
          </a:prstGeom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05706" y="1598563"/>
            <a:ext cx="1676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805706" y="2465338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黄花: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80"/>
          <p:cNvGrpSpPr/>
          <p:nvPr/>
        </p:nvGrpSpPr>
        <p:grpSpPr bwMode="auto">
          <a:xfrm>
            <a:off x="2026494" y="1657301"/>
            <a:ext cx="987425" cy="536575"/>
            <a:chOff x="884" y="1616"/>
            <a:chExt cx="753" cy="409"/>
          </a:xfrm>
        </p:grpSpPr>
        <p:pic>
          <p:nvPicPr>
            <p:cNvPr id="17" name="Picture 52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9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81"/>
          <p:cNvGrpSpPr/>
          <p:nvPr/>
        </p:nvGrpSpPr>
        <p:grpSpPr bwMode="auto">
          <a:xfrm>
            <a:off x="3363169" y="1657301"/>
            <a:ext cx="987425" cy="536575"/>
            <a:chOff x="884" y="1616"/>
            <a:chExt cx="753" cy="409"/>
          </a:xfrm>
        </p:grpSpPr>
        <p:pic>
          <p:nvPicPr>
            <p:cNvPr id="20" name="Picture 82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83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Group 84"/>
          <p:cNvGrpSpPr/>
          <p:nvPr/>
        </p:nvGrpSpPr>
        <p:grpSpPr bwMode="auto">
          <a:xfrm>
            <a:off x="4714131" y="1657301"/>
            <a:ext cx="987425" cy="536575"/>
            <a:chOff x="884" y="1616"/>
            <a:chExt cx="753" cy="409"/>
          </a:xfrm>
        </p:grpSpPr>
        <p:pic>
          <p:nvPicPr>
            <p:cNvPr id="23" name="Picture 85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6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Group 87"/>
          <p:cNvGrpSpPr/>
          <p:nvPr/>
        </p:nvGrpSpPr>
        <p:grpSpPr bwMode="auto">
          <a:xfrm>
            <a:off x="6066681" y="1657301"/>
            <a:ext cx="987425" cy="536575"/>
            <a:chOff x="884" y="1616"/>
            <a:chExt cx="753" cy="409"/>
          </a:xfrm>
        </p:grpSpPr>
        <p:pic>
          <p:nvPicPr>
            <p:cNvPr id="26" name="Picture 88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9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 90"/>
          <p:cNvGrpSpPr/>
          <p:nvPr/>
        </p:nvGrpSpPr>
        <p:grpSpPr bwMode="auto">
          <a:xfrm>
            <a:off x="7419231" y="1657301"/>
            <a:ext cx="987425" cy="536575"/>
            <a:chOff x="884" y="1616"/>
            <a:chExt cx="753" cy="409"/>
          </a:xfrm>
        </p:grpSpPr>
        <p:pic>
          <p:nvPicPr>
            <p:cNvPr id="29" name="Picture 91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92" descr="77"/>
            <p:cNvPicPr>
              <a:picLocks noChangeAspect="1" noChangeArrowheads="1"/>
            </p:cNvPicPr>
            <p:nvPr/>
          </p:nvPicPr>
          <p:blipFill>
            <a:blip r:embed="rId2">
              <a:lum bright="1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" y="1616"/>
              <a:ext cx="381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94"/>
          <p:cNvGrpSpPr/>
          <p:nvPr/>
        </p:nvGrpSpPr>
        <p:grpSpPr bwMode="auto">
          <a:xfrm>
            <a:off x="1969344" y="2512963"/>
            <a:ext cx="969962" cy="511175"/>
            <a:chOff x="936" y="2154"/>
            <a:chExt cx="611" cy="322"/>
          </a:xfrm>
        </p:grpSpPr>
        <p:pic>
          <p:nvPicPr>
            <p:cNvPr id="32" name="Picture 62" descr="78"/>
            <p:cNvPicPr>
              <a:picLocks noChangeAspect="1" noChangeArrowheads="1"/>
            </p:cNvPicPr>
            <p:nvPr/>
          </p:nvPicPr>
          <p:blipFill>
            <a:blip r:embed="rId3">
              <a:lum bright="12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" y="2154"/>
              <a:ext cx="2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3" descr="78"/>
            <p:cNvPicPr>
              <a:picLocks noChangeAspect="1" noChangeArrowheads="1"/>
            </p:cNvPicPr>
            <p:nvPr/>
          </p:nvPicPr>
          <p:blipFill>
            <a:blip r:embed="rId3">
              <a:lum bright="12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2154"/>
              <a:ext cx="2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圆角矩形 19"/>
          <p:cNvSpPr>
            <a:spLocks noChangeArrowheads="1"/>
          </p:cNvSpPr>
          <p:nvPr/>
        </p:nvSpPr>
        <p:spPr bwMode="auto">
          <a:xfrm>
            <a:off x="1913781" y="1563638"/>
            <a:ext cx="1187450" cy="7143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圆角矩形 19"/>
          <p:cNvSpPr>
            <a:spLocks noChangeArrowheads="1"/>
          </p:cNvSpPr>
          <p:nvPr/>
        </p:nvSpPr>
        <p:spPr bwMode="auto">
          <a:xfrm>
            <a:off x="3275856" y="1563638"/>
            <a:ext cx="1187450" cy="7143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6" name="圆角矩形 19"/>
          <p:cNvSpPr>
            <a:spLocks noChangeArrowheads="1"/>
          </p:cNvSpPr>
          <p:nvPr/>
        </p:nvSpPr>
        <p:spPr bwMode="auto">
          <a:xfrm>
            <a:off x="4618881" y="1563638"/>
            <a:ext cx="1187450" cy="7143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" name="圆角矩形 19"/>
          <p:cNvSpPr>
            <a:spLocks noChangeArrowheads="1"/>
          </p:cNvSpPr>
          <p:nvPr/>
        </p:nvSpPr>
        <p:spPr bwMode="auto">
          <a:xfrm>
            <a:off x="5971431" y="1563638"/>
            <a:ext cx="1187450" cy="7143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8" name="圆角矩形 19"/>
          <p:cNvSpPr>
            <a:spLocks noChangeArrowheads="1"/>
          </p:cNvSpPr>
          <p:nvPr/>
        </p:nvSpPr>
        <p:spPr bwMode="auto">
          <a:xfrm>
            <a:off x="7314456" y="1563638"/>
            <a:ext cx="1187450" cy="7143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76300" y="3435846"/>
            <a:ext cx="5397887" cy="598512"/>
            <a:chOff x="2691656" y="3579862"/>
            <a:chExt cx="5397887" cy="598512"/>
          </a:xfrm>
        </p:grpSpPr>
        <p:sp>
          <p:nvSpPr>
            <p:cNvPr id="3" name="矩形 2"/>
            <p:cNvSpPr/>
            <p:nvPr/>
          </p:nvSpPr>
          <p:spPr>
            <a:xfrm>
              <a:off x="3163194" y="3579862"/>
              <a:ext cx="49263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的朵数是   的（  ）倍。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" name="Picture 74" descr="77"/>
            <p:cNvPicPr>
              <a:picLocks noChangeAspect="1" noChangeArrowheads="1"/>
            </p:cNvPicPr>
            <p:nvPr/>
          </p:nvPicPr>
          <p:blipFill>
            <a:blip r:embed="rId4">
              <a:lum bright="18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1656" y="3646561"/>
              <a:ext cx="495300" cy="531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75" descr="78"/>
            <p:cNvPicPr>
              <a:picLocks noChangeAspect="1" noChangeArrowheads="1"/>
            </p:cNvPicPr>
            <p:nvPr/>
          </p:nvPicPr>
          <p:blipFill>
            <a:blip r:embed="rId5">
              <a:lum bright="6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1911" y="3626474"/>
              <a:ext cx="500063" cy="53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Text Box 42"/>
          <p:cNvSpPr txBox="1">
            <a:spLocks noChangeArrowheads="1"/>
          </p:cNvSpPr>
          <p:nvPr/>
        </p:nvSpPr>
        <p:spPr bwMode="auto">
          <a:xfrm>
            <a:off x="5940152" y="3466377"/>
            <a:ext cx="526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nimBg="1" autoUpdateAnimBg="0"/>
      <p:bldP spid="38" grpId="0" bldLvl="0" animBg="1" autoUpdateAnimBg="0"/>
      <p:bldP spid="4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825668" y="716664"/>
            <a:ext cx="6468361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摆一摆，再填空。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3827" y="1433263"/>
            <a:ext cx="6336705" cy="15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第一行摆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个○，第二行摆△，△的个数是○的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倍，△摆（   ）个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个，一共是（   ）个。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2900397" y="3525748"/>
            <a:ext cx="358775" cy="360363"/>
          </a:xfrm>
          <a:prstGeom prst="ellipse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3343310" y="3525748"/>
            <a:ext cx="361950" cy="360363"/>
          </a:xfrm>
          <a:prstGeom prst="ellipse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Text Box 46"/>
          <p:cNvSpPr>
            <a:spLocks noChangeArrowheads="1"/>
          </p:cNvSpPr>
          <p:nvPr/>
        </p:nvSpPr>
        <p:spPr bwMode="auto">
          <a:xfrm>
            <a:off x="1255835" y="3473987"/>
            <a:ext cx="2438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第一行摆：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1" name="Text Box 47"/>
          <p:cNvSpPr>
            <a:spLocks noChangeArrowheads="1"/>
          </p:cNvSpPr>
          <p:nvPr/>
        </p:nvSpPr>
        <p:spPr bwMode="auto">
          <a:xfrm>
            <a:off x="1273074" y="3985193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第二行摆：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2932004" y="4088628"/>
            <a:ext cx="295560" cy="25479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3376505" y="4088628"/>
            <a:ext cx="295560" cy="25479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4146433" y="4088628"/>
            <a:ext cx="295560" cy="25479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4590934" y="4088628"/>
            <a:ext cx="295560" cy="25479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5229197" y="4088628"/>
            <a:ext cx="295560" cy="25479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5673698" y="4088628"/>
            <a:ext cx="295560" cy="25479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4767054" y="1939935"/>
            <a:ext cx="8154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2"/>
          <p:cNvSpPr txBox="1">
            <a:spLocks noChangeArrowheads="1"/>
          </p:cNvSpPr>
          <p:nvPr/>
        </p:nvSpPr>
        <p:spPr bwMode="auto">
          <a:xfrm>
            <a:off x="2414171" y="2443991"/>
            <a:ext cx="8154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6836" y="3070125"/>
            <a:ext cx="1365705" cy="1501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20" grpId="0"/>
      <p:bldP spid="21" grpId="0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autoUpdateAnimBg="0"/>
      <p:bldP spid="3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77957" y="691696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755" y="1554480"/>
            <a:ext cx="3765550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把一些物体的个数看作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，另一些物体的个数有这样的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，那么另一些物体的个数就是这些物体的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 26"/>
          <p:cNvSpPr>
            <a:spLocks noChangeArrowheads="1"/>
          </p:cNvSpPr>
          <p:nvPr/>
        </p:nvSpPr>
        <p:spPr bwMode="auto">
          <a:xfrm>
            <a:off x="6075945" y="2307875"/>
            <a:ext cx="1184637" cy="82004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圆角矩形 25"/>
          <p:cNvSpPr>
            <a:spLocks noChangeArrowheads="1"/>
          </p:cNvSpPr>
          <p:nvPr/>
        </p:nvSpPr>
        <p:spPr bwMode="auto">
          <a:xfrm>
            <a:off x="4673724" y="2311385"/>
            <a:ext cx="1182782" cy="80973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圆角矩形 27"/>
          <p:cNvSpPr>
            <a:spLocks noChangeArrowheads="1"/>
          </p:cNvSpPr>
          <p:nvPr/>
        </p:nvSpPr>
        <p:spPr bwMode="auto">
          <a:xfrm>
            <a:off x="7480021" y="2333060"/>
            <a:ext cx="1250242" cy="79485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圆角矩形 25"/>
          <p:cNvSpPr>
            <a:spLocks noChangeArrowheads="1"/>
          </p:cNvSpPr>
          <p:nvPr/>
        </p:nvSpPr>
        <p:spPr bwMode="auto">
          <a:xfrm>
            <a:off x="4697411" y="1314628"/>
            <a:ext cx="1255603" cy="84227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3" name="Picture 62" descr="6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605" y="1504598"/>
            <a:ext cx="1068725" cy="51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4" descr="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259" y="2435864"/>
            <a:ext cx="970788" cy="63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5" descr="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887" y="2425768"/>
            <a:ext cx="976751" cy="63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6" descr="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479" y="2425768"/>
            <a:ext cx="970789" cy="63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右大括号 18"/>
          <p:cNvSpPr/>
          <p:nvPr/>
        </p:nvSpPr>
        <p:spPr>
          <a:xfrm rot="5400000">
            <a:off x="6523961" y="1563245"/>
            <a:ext cx="352416" cy="3746229"/>
          </a:xfrm>
          <a:prstGeom prst="rightBrace">
            <a:avLst>
              <a:gd name="adj1" fmla="val 4333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75945" y="3529214"/>
            <a:ext cx="13794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975012" y="3882242"/>
            <a:ext cx="3989705" cy="1106170"/>
            <a:chOff x="2359725" y="4392557"/>
            <a:chExt cx="3989705" cy="1106170"/>
          </a:xfrm>
        </p:grpSpPr>
        <p:sp>
          <p:nvSpPr>
            <p:cNvPr id="28" name="圆角矩形 27"/>
            <p:cNvSpPr/>
            <p:nvPr/>
          </p:nvSpPr>
          <p:spPr>
            <a:xfrm>
              <a:off x="3173160" y="4392557"/>
              <a:ext cx="3176270" cy="1106170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根数是    的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倍。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Picture 81" descr="7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7120" y="4641467"/>
              <a:ext cx="571440" cy="58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2" descr="7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48433">
              <a:off x="2359725" y="4663351"/>
              <a:ext cx="992107" cy="564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6011810" y="864754"/>
            <a:ext cx="1379417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/>
      <p:bldP spid="2" grpId="0" bldLvl="0" animBg="1"/>
      <p:bldP spid="10" grpId="0" bldLvl="0" animBg="1"/>
      <p:bldP spid="11" grpId="0" bldLvl="0" animBg="1"/>
      <p:bldP spid="12" grpId="0" bldLvl="0" animBg="1"/>
      <p:bldP spid="19" grpId="0" bldLvl="0" animBg="1"/>
      <p:bldP spid="20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7581" y="2656762"/>
            <a:ext cx="1662332" cy="2041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759" y="1684410"/>
            <a:ext cx="599196" cy="6265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839" y="1704725"/>
            <a:ext cx="599196" cy="6265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927" y="1704725"/>
            <a:ext cx="599196" cy="62659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29" y="2575992"/>
            <a:ext cx="599196" cy="6265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709" y="2596307"/>
            <a:ext cx="599196" cy="62659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797" y="2596307"/>
            <a:ext cx="599196" cy="6265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074" y="1572418"/>
            <a:ext cx="787043" cy="8220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720" y="1592733"/>
            <a:ext cx="787043" cy="82202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074" y="2586406"/>
            <a:ext cx="787043" cy="82202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720" y="2606721"/>
            <a:ext cx="787043" cy="822023"/>
          </a:xfrm>
          <a:prstGeom prst="rect">
            <a:avLst/>
          </a:prstGeom>
        </p:spPr>
      </p:pic>
      <p:sp>
        <p:nvSpPr>
          <p:cNvPr id="26" name="Text Box 15"/>
          <p:cNvSpPr>
            <a:spLocks noChangeArrowheads="1"/>
          </p:cNvSpPr>
          <p:nvPr/>
        </p:nvSpPr>
        <p:spPr bwMode="auto">
          <a:xfrm>
            <a:off x="1255566" y="3647350"/>
            <a:ext cx="2727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   ）个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sp>
        <p:nvSpPr>
          <p:cNvPr id="27" name="Text Box 16"/>
          <p:cNvSpPr>
            <a:spLocks noChangeArrowheads="1"/>
          </p:cNvSpPr>
          <p:nvPr/>
        </p:nvSpPr>
        <p:spPr bwMode="auto">
          <a:xfrm>
            <a:off x="4690547" y="3619536"/>
            <a:ext cx="213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   ）个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sp>
        <p:nvSpPr>
          <p:cNvPr id="28" name="Text Box 18"/>
          <p:cNvSpPr>
            <a:spLocks noChangeArrowheads="1"/>
          </p:cNvSpPr>
          <p:nvPr/>
        </p:nvSpPr>
        <p:spPr bwMode="auto">
          <a:xfrm>
            <a:off x="1708003" y="3634650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sp>
        <p:nvSpPr>
          <p:cNvPr id="29" name="Text Box 20"/>
          <p:cNvSpPr>
            <a:spLocks noChangeArrowheads="1"/>
          </p:cNvSpPr>
          <p:nvPr/>
        </p:nvSpPr>
        <p:spPr bwMode="auto">
          <a:xfrm>
            <a:off x="5236647" y="3619536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0" name="Text Box 15"/>
          <p:cNvSpPr>
            <a:spLocks noChangeArrowheads="1"/>
          </p:cNvSpPr>
          <p:nvPr/>
        </p:nvSpPr>
        <p:spPr bwMode="auto">
          <a:xfrm>
            <a:off x="422103" y="857270"/>
            <a:ext cx="2727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、填空。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bldLvl="0" autoUpdateAnimBg="0"/>
      <p:bldP spid="29" grpId="0" bldLvl="0" autoUpdateAnimBg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756102" y="658678"/>
            <a:ext cx="716699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、游戏。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1454246" y="1513827"/>
            <a:ext cx="5770704" cy="1253151"/>
          </a:xfrm>
          <a:prstGeom prst="rect">
            <a:avLst/>
          </a:prstGeom>
          <a:solidFill>
            <a:schemeClr val="bg1"/>
          </a:solidFill>
          <a:ln w="28575">
            <a:solidFill>
              <a:srgbClr val="3D6C56"/>
            </a:solidFill>
            <a:miter lim="800000"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名女生站在第一排，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名男生站在第二排（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个站在一起）。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465" y="2766978"/>
            <a:ext cx="1736011" cy="1736011"/>
          </a:xfrm>
          <a:prstGeom prst="rect">
            <a:avLst/>
          </a:prstGeom>
        </p:spPr>
      </p:pic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1552116" y="3424307"/>
            <a:ext cx="619268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第一排有几个女生？第二排有几个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4" grpId="0" bldLvl="0" animBg="1" autoUpdateAnimBg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7062" y="3006720"/>
            <a:ext cx="1434038" cy="1761497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8" b="94700" l="6387" r="89931">
                        <a14:foregroundMark x1="22670" y1="28917" x2="14039" y2="40553"/>
                        <a14:foregroundMark x1="14039" y1="40553" x2="10932" y2="47926"/>
                        <a14:foregroundMark x1="13061" y1="49194" x2="17952" y2="49194"/>
                        <a14:foregroundMark x1="8285" y1="47120" x2="6444" y2="54032"/>
                        <a14:foregroundMark x1="27043" y1="69816" x2="31646" y2="82604"/>
                        <a14:foregroundMark x1="7077" y1="73848" x2="11450" y2="80184"/>
                        <a14:foregroundMark x1="19908" y1="28341" x2="16858" y2="30991"/>
                        <a14:foregroundMark x1="45512" y1="69816" x2="49770" y2="71198"/>
                        <a14:foregroundMark x1="51611" y1="73272" x2="53855" y2="71198"/>
                        <a14:foregroundMark x1="62831" y1="29954" x2="60069" y2="46083"/>
                        <a14:foregroundMark x1="67204" y1="52880" x2="69160" y2="66475"/>
                        <a14:foregroundMark x1="82221" y1="49539" x2="86997" y2="56682"/>
                        <a14:foregroundMark x1="87112" y1="45046" x2="84868" y2="50576"/>
                        <a14:foregroundMark x1="83314" y1="60023" x2="79056" y2="67166"/>
                        <a14:foregroundMark x1="87802" y1="64055" x2="83026" y2="77304"/>
                        <a14:foregroundMark x1="61392" y1="76498" x2="63867" y2="78571"/>
                        <a14:foregroundMark x1="65765" y1="94700" x2="65765" y2="94700"/>
                        <a14:foregroundMark x1="76985" y1="70968" x2="78826" y2="77304"/>
                        <a14:foregroundMark x1="75777" y1="81452" x2="73418" y2="82604"/>
                        <a14:backgroundMark x1="83717" y1="69585" x2="79534" y2="74875"/>
                        <a14:backgroundMark x1="70483" y1="75461" x2="72637" y2="806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397" y="1464798"/>
            <a:ext cx="5968541" cy="298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5872022" y="3613118"/>
            <a:ext cx="824032" cy="377825"/>
          </a:xfrm>
          <a:prstGeom prst="ellipse">
            <a:avLst/>
          </a:prstGeom>
          <a:noFill/>
          <a:ln w="28575" algn="ctr">
            <a:solidFill>
              <a:srgbClr val="0000FF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5681751" y="4184017"/>
            <a:ext cx="1447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胡萝卜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2713479" y="2328166"/>
            <a:ext cx="1143000" cy="830263"/>
          </a:xfrm>
          <a:prstGeom prst="ellipse">
            <a:avLst/>
          </a:prstGeom>
          <a:noFill/>
          <a:ln w="28575" algn="ctr">
            <a:solidFill>
              <a:srgbClr val="0000FF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2561604" y="1604345"/>
            <a:ext cx="1447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白萝卜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2886688" y="3538506"/>
            <a:ext cx="1314450" cy="527050"/>
          </a:xfrm>
          <a:prstGeom prst="ellipse">
            <a:avLst/>
          </a:prstGeom>
          <a:noFill/>
          <a:ln w="28575" algn="ctr">
            <a:solidFill>
              <a:srgbClr val="0000FF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2996564" y="4065556"/>
            <a:ext cx="1447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红萝卜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86739" y="1735862"/>
            <a:ext cx="2226740" cy="1338554"/>
          </a:xfrm>
          <a:prstGeom prst="cloudCallout">
            <a:avLst>
              <a:gd name="adj1" fmla="val -16936"/>
              <a:gd name="adj2" fmla="val 66702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图中有几种萝卜？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 bldLvl="0" animBg="1"/>
      <p:bldP spid="16" grpId="0"/>
      <p:bldP spid="17" grpId="0" bldLvl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906752" y="3034146"/>
            <a:ext cx="1377815" cy="1377815"/>
          </a:xfrm>
          <a:prstGeom prst="rect">
            <a:avLst/>
          </a:prstGeom>
        </p:spPr>
      </p:pic>
      <p:sp>
        <p:nvSpPr>
          <p:cNvPr id="202" name="矩形标注 201"/>
          <p:cNvSpPr/>
          <p:nvPr/>
        </p:nvSpPr>
        <p:spPr>
          <a:xfrm>
            <a:off x="5987359" y="1811940"/>
            <a:ext cx="2421822" cy="1187586"/>
          </a:xfrm>
          <a:prstGeom prst="wedgeRoundRectCallout">
            <a:avLst>
              <a:gd name="adj1" fmla="val -2821"/>
              <a:gd name="adj2" fmla="val 67445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仔细观察胡萝卜有几根。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26"/>
          <p:cNvSpPr>
            <a:spLocks noChangeArrowheads="1"/>
          </p:cNvSpPr>
          <p:nvPr/>
        </p:nvSpPr>
        <p:spPr bwMode="auto">
          <a:xfrm>
            <a:off x="2137040" y="1811940"/>
            <a:ext cx="1184637" cy="82004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圆角矩形 25"/>
          <p:cNvSpPr>
            <a:spLocks noChangeArrowheads="1"/>
          </p:cNvSpPr>
          <p:nvPr/>
        </p:nvSpPr>
        <p:spPr bwMode="auto">
          <a:xfrm>
            <a:off x="734819" y="1815450"/>
            <a:ext cx="1182782" cy="80973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圆角矩形 27"/>
          <p:cNvSpPr>
            <a:spLocks noChangeArrowheads="1"/>
          </p:cNvSpPr>
          <p:nvPr/>
        </p:nvSpPr>
        <p:spPr bwMode="auto">
          <a:xfrm>
            <a:off x="3541116" y="1837125"/>
            <a:ext cx="1250242" cy="79485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圆角矩形 25"/>
          <p:cNvSpPr>
            <a:spLocks noChangeArrowheads="1"/>
          </p:cNvSpPr>
          <p:nvPr/>
        </p:nvSpPr>
        <p:spPr bwMode="auto">
          <a:xfrm>
            <a:off x="758506" y="818693"/>
            <a:ext cx="1255603" cy="84227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3" name="Picture 62" descr="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00" y="1008663"/>
            <a:ext cx="1068725" cy="51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4" descr="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354" y="1939929"/>
            <a:ext cx="970788" cy="63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5" descr="7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982" y="1929833"/>
            <a:ext cx="976751" cy="63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6" descr="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74" y="1929833"/>
            <a:ext cx="970789" cy="637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5015211" y="1029566"/>
            <a:ext cx="7508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3935" y="1960637"/>
            <a:ext cx="7508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右大括号 18"/>
          <p:cNvSpPr/>
          <p:nvPr/>
        </p:nvSpPr>
        <p:spPr>
          <a:xfrm rot="5400000">
            <a:off x="2585056" y="1067310"/>
            <a:ext cx="352416" cy="3746229"/>
          </a:xfrm>
          <a:prstGeom prst="rightBrace">
            <a:avLst>
              <a:gd name="adj1" fmla="val 4333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37040" y="3033279"/>
            <a:ext cx="13794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14767" y="3187154"/>
            <a:ext cx="7969854" cy="1106424"/>
            <a:chOff x="2788247" y="4392557"/>
            <a:chExt cx="7969854" cy="1106424"/>
          </a:xfrm>
        </p:grpSpPr>
        <p:sp>
          <p:nvSpPr>
            <p:cNvPr id="22" name="圆角矩形 21"/>
            <p:cNvSpPr/>
            <p:nvPr/>
          </p:nvSpPr>
          <p:spPr>
            <a:xfrm>
              <a:off x="3173353" y="4392557"/>
              <a:ext cx="7584748" cy="1106424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根，     有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" name="Picture 81" descr="7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8247" y="4701970"/>
              <a:ext cx="571440" cy="58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2" descr="7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48433">
              <a:off x="4384976" y="4590914"/>
              <a:ext cx="992107" cy="564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1088812" y="3846682"/>
            <a:ext cx="8398376" cy="1106424"/>
            <a:chOff x="2359725" y="4392557"/>
            <a:chExt cx="8398376" cy="1106424"/>
          </a:xfrm>
        </p:grpSpPr>
        <p:sp>
          <p:nvSpPr>
            <p:cNvPr id="28" name="圆角矩形 27"/>
            <p:cNvSpPr/>
            <p:nvPr/>
          </p:nvSpPr>
          <p:spPr>
            <a:xfrm>
              <a:off x="3173353" y="4392557"/>
              <a:ext cx="7584748" cy="1106424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根数是    的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倍。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Picture 81" descr="7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7120" y="4641467"/>
              <a:ext cx="571440" cy="58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2" descr="7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48433">
              <a:off x="2359725" y="4663351"/>
              <a:ext cx="992107" cy="564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7" grpId="0" bldLvl="0"/>
      <p:bldP spid="18" grpId="0" bldLvl="0"/>
      <p:bldP spid="19" grpId="0" bldLvl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8"/>
          <p:cNvSpPr>
            <a:spLocks noChangeArrowheads="1"/>
          </p:cNvSpPr>
          <p:nvPr/>
        </p:nvSpPr>
        <p:spPr bwMode="auto">
          <a:xfrm>
            <a:off x="2331409" y="1460138"/>
            <a:ext cx="1340444" cy="100012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圆角矩形 19"/>
          <p:cNvSpPr>
            <a:spLocks noChangeArrowheads="1"/>
          </p:cNvSpPr>
          <p:nvPr/>
        </p:nvSpPr>
        <p:spPr bwMode="auto">
          <a:xfrm>
            <a:off x="910893" y="1460138"/>
            <a:ext cx="1349078" cy="100012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圆角矩形 20"/>
          <p:cNvSpPr>
            <a:spLocks noChangeArrowheads="1"/>
          </p:cNvSpPr>
          <p:nvPr/>
        </p:nvSpPr>
        <p:spPr bwMode="auto">
          <a:xfrm>
            <a:off x="3782706" y="1460138"/>
            <a:ext cx="1340444" cy="100012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圆角矩形 21"/>
          <p:cNvSpPr>
            <a:spLocks noChangeArrowheads="1"/>
          </p:cNvSpPr>
          <p:nvPr/>
        </p:nvSpPr>
        <p:spPr bwMode="auto">
          <a:xfrm>
            <a:off x="5194589" y="1460138"/>
            <a:ext cx="1441424" cy="100012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圆角矩形 21"/>
          <p:cNvSpPr>
            <a:spLocks noChangeArrowheads="1"/>
          </p:cNvSpPr>
          <p:nvPr/>
        </p:nvSpPr>
        <p:spPr bwMode="auto">
          <a:xfrm>
            <a:off x="6707452" y="1460138"/>
            <a:ext cx="1354806" cy="100012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endParaRPr lang="zh-CN" altLang="en-US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Picture 30" descr="7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264" y="1544797"/>
            <a:ext cx="12827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1" descr="7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408" y="1544797"/>
            <a:ext cx="12827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7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079" y="1544797"/>
            <a:ext cx="12827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3" descr="7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87" y="1566501"/>
            <a:ext cx="12827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4" descr="7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557" y="1569701"/>
            <a:ext cx="12827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6" descr="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921" y="754639"/>
            <a:ext cx="11620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右大括号 22"/>
          <p:cNvSpPr/>
          <p:nvPr/>
        </p:nvSpPr>
        <p:spPr>
          <a:xfrm rot="5400000">
            <a:off x="4371089" y="-249178"/>
            <a:ext cx="352416" cy="5832648"/>
          </a:xfrm>
          <a:prstGeom prst="rightBrace">
            <a:avLst>
              <a:gd name="adj1" fmla="val 4333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35229" y="2721410"/>
            <a:ext cx="13794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417125" y="3022582"/>
            <a:ext cx="8438984" cy="1106424"/>
            <a:chOff x="2390849" y="4392557"/>
            <a:chExt cx="8367252" cy="1106424"/>
          </a:xfrm>
        </p:grpSpPr>
        <p:sp>
          <p:nvSpPr>
            <p:cNvPr id="30" name="圆角矩形 29"/>
            <p:cNvSpPr/>
            <p:nvPr/>
          </p:nvSpPr>
          <p:spPr>
            <a:xfrm>
              <a:off x="3173353" y="4392557"/>
              <a:ext cx="7584748" cy="1106424"/>
            </a:xfrm>
            <a:prstGeom prst="round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的根数里面有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Picture 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493561">
              <a:off x="2390849" y="4584719"/>
              <a:ext cx="962378" cy="648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576011" y="2956390"/>
            <a:ext cx="2875952" cy="1238808"/>
            <a:chOff x="615928" y="3612968"/>
            <a:chExt cx="2875952" cy="1238808"/>
          </a:xfrm>
        </p:grpSpPr>
        <p:sp>
          <p:nvSpPr>
            <p:cNvPr id="33" name="矩形标注 32"/>
            <p:cNvSpPr/>
            <p:nvPr/>
          </p:nvSpPr>
          <p:spPr>
            <a:xfrm>
              <a:off x="615928" y="3612968"/>
              <a:ext cx="2875952" cy="1108971"/>
            </a:xfrm>
            <a:prstGeom prst="wedgeRectCallout">
              <a:avLst>
                <a:gd name="adj1" fmla="val -39315"/>
                <a:gd name="adj2" fmla="val 56118"/>
              </a:avLst>
            </a:prstGeom>
            <a:ln>
              <a:solidFill>
                <a:srgbClr val="3D6C56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91897" y="3733553"/>
              <a:ext cx="2636138" cy="1118223"/>
              <a:chOff x="4123648" y="5458545"/>
              <a:chExt cx="2636138" cy="1118223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123648" y="5458545"/>
                <a:ext cx="2636138" cy="1118223"/>
                <a:chOff x="2583821" y="4380758"/>
                <a:chExt cx="2636138" cy="1118223"/>
              </a:xfrm>
            </p:grpSpPr>
            <p:sp>
              <p:nvSpPr>
                <p:cNvPr id="38" name="圆角矩形 37"/>
                <p:cNvSpPr/>
                <p:nvPr/>
              </p:nvSpPr>
              <p:spPr>
                <a:xfrm>
                  <a:off x="3173353" y="4392557"/>
                  <a:ext cx="2046606" cy="1106424"/>
                </a:xfrm>
                <a:prstGeom prst="roundRect">
                  <a:avLst/>
                </a:prstGeom>
                <a:no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的根数是      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的几倍？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9" name="Picture 81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rot="20493561">
                  <a:off x="2583821" y="4380758"/>
                  <a:ext cx="856115" cy="5772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7" name="Picture 81" descr="7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44258" y="5542224"/>
                <a:ext cx="552411" cy="564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" name="组合 39"/>
          <p:cNvGrpSpPr/>
          <p:nvPr/>
        </p:nvGrpSpPr>
        <p:grpSpPr>
          <a:xfrm>
            <a:off x="3396045" y="3745915"/>
            <a:ext cx="8367252" cy="1106424"/>
            <a:chOff x="3930676" y="5470344"/>
            <a:chExt cx="8367252" cy="1106424"/>
          </a:xfrm>
        </p:grpSpPr>
        <p:grpSp>
          <p:nvGrpSpPr>
            <p:cNvPr id="41" name="组合 40"/>
            <p:cNvGrpSpPr/>
            <p:nvPr/>
          </p:nvGrpSpPr>
          <p:grpSpPr>
            <a:xfrm>
              <a:off x="3930676" y="5470344"/>
              <a:ext cx="8367252" cy="1106424"/>
              <a:chOff x="2390849" y="4392557"/>
              <a:chExt cx="8367252" cy="1106424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173353" y="4392557"/>
                <a:ext cx="7584748" cy="1106424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的根数是   的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倍。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44" name="Picture 8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0493561">
                <a:off x="2390849" y="4584719"/>
                <a:ext cx="962378" cy="6488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2" name="Picture 81" descr="7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6962" y="5731366"/>
              <a:ext cx="571440" cy="58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84477" y="3583118"/>
            <a:ext cx="1483969" cy="148396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02212" y="533329"/>
            <a:ext cx="48418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同桌交流：白萝卜是胡萝卜的几倍？说一说你是怎么想的？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23" grpId="0" bldLvl="0" animBg="1"/>
      <p:bldP spid="2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39611" y="3759266"/>
            <a:ext cx="4477471" cy="540781"/>
            <a:chOff x="2793138" y="5350886"/>
            <a:chExt cx="4477471" cy="540781"/>
          </a:xfrm>
        </p:grpSpPr>
        <p:sp>
          <p:nvSpPr>
            <p:cNvPr id="13" name="椭圆 64"/>
            <p:cNvSpPr>
              <a:spLocks noChangeArrowheads="1"/>
            </p:cNvSpPr>
            <p:nvPr/>
          </p:nvSpPr>
          <p:spPr bwMode="auto">
            <a:xfrm>
              <a:off x="2793138" y="5446479"/>
              <a:ext cx="358775" cy="360363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TextBox 65"/>
            <p:cNvSpPr>
              <a:spLocks noChangeArrowheads="1"/>
            </p:cNvSpPr>
            <p:nvPr/>
          </p:nvSpPr>
          <p:spPr bwMode="auto">
            <a:xfrm>
              <a:off x="3074079" y="5350886"/>
              <a:ext cx="1620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的个数是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6" name="椭圆 66"/>
            <p:cNvSpPr>
              <a:spLocks noChangeArrowheads="1"/>
            </p:cNvSpPr>
            <p:nvPr/>
          </p:nvSpPr>
          <p:spPr bwMode="auto">
            <a:xfrm>
              <a:off x="4611518" y="5450463"/>
              <a:ext cx="358775" cy="360363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TextBox 67"/>
            <p:cNvSpPr>
              <a:spLocks noChangeArrowheads="1"/>
            </p:cNvSpPr>
            <p:nvPr/>
          </p:nvSpPr>
          <p:spPr bwMode="auto">
            <a:xfrm>
              <a:off x="4931507" y="5368447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的（  ）倍。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9611" y="3204060"/>
            <a:ext cx="4498609" cy="533501"/>
            <a:chOff x="2802434" y="4826033"/>
            <a:chExt cx="4498609" cy="533501"/>
          </a:xfrm>
        </p:grpSpPr>
        <p:sp>
          <p:nvSpPr>
            <p:cNvPr id="20" name="椭圆 58"/>
            <p:cNvSpPr>
              <a:spLocks noChangeArrowheads="1"/>
            </p:cNvSpPr>
            <p:nvPr/>
          </p:nvSpPr>
          <p:spPr bwMode="auto">
            <a:xfrm>
              <a:off x="2802434" y="4917742"/>
              <a:ext cx="361950" cy="360363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61"/>
            <p:cNvSpPr>
              <a:spLocks noChangeArrowheads="1"/>
            </p:cNvSpPr>
            <p:nvPr/>
          </p:nvSpPr>
          <p:spPr bwMode="auto">
            <a:xfrm>
              <a:off x="3086550" y="4836314"/>
              <a:ext cx="1620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的个数是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22" name="椭圆 62"/>
            <p:cNvSpPr>
              <a:spLocks noChangeArrowheads="1"/>
            </p:cNvSpPr>
            <p:nvPr/>
          </p:nvSpPr>
          <p:spPr bwMode="auto">
            <a:xfrm>
              <a:off x="4612446" y="4916708"/>
              <a:ext cx="361950" cy="360363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TextBox 63"/>
            <p:cNvSpPr>
              <a:spLocks noChangeArrowheads="1"/>
            </p:cNvSpPr>
            <p:nvPr/>
          </p:nvSpPr>
          <p:spPr bwMode="auto">
            <a:xfrm>
              <a:off x="4961941" y="4826033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的（  ）倍。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grpSp>
        <p:nvGrpSpPr>
          <p:cNvPr id="24" name="Group 14"/>
          <p:cNvGrpSpPr/>
          <p:nvPr/>
        </p:nvGrpSpPr>
        <p:grpSpPr bwMode="auto">
          <a:xfrm>
            <a:off x="1011076" y="1388872"/>
            <a:ext cx="1244600" cy="360363"/>
            <a:chOff x="476" y="1616"/>
            <a:chExt cx="784" cy="227"/>
          </a:xfrm>
          <a:solidFill>
            <a:srgbClr val="99CC00"/>
          </a:solidFill>
        </p:grpSpPr>
        <p:sp>
          <p:nvSpPr>
            <p:cNvPr id="25" name="椭圆 12"/>
            <p:cNvSpPr>
              <a:spLocks noChangeArrowheads="1"/>
            </p:cNvSpPr>
            <p:nvPr/>
          </p:nvSpPr>
          <p:spPr bwMode="auto">
            <a:xfrm>
              <a:off x="476" y="1616"/>
              <a:ext cx="226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椭圆 13"/>
            <p:cNvSpPr>
              <a:spLocks noChangeArrowheads="1"/>
            </p:cNvSpPr>
            <p:nvPr/>
          </p:nvSpPr>
          <p:spPr bwMode="auto">
            <a:xfrm>
              <a:off x="755" y="1616"/>
              <a:ext cx="228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椭圆 14"/>
            <p:cNvSpPr>
              <a:spLocks noChangeArrowheads="1"/>
            </p:cNvSpPr>
            <p:nvPr/>
          </p:nvSpPr>
          <p:spPr bwMode="auto">
            <a:xfrm>
              <a:off x="1034" y="1616"/>
              <a:ext cx="226" cy="2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3944819" y="3189072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2"/>
          <p:cNvSpPr txBox="1">
            <a:spLocks noChangeArrowheads="1"/>
          </p:cNvSpPr>
          <p:nvPr/>
        </p:nvSpPr>
        <p:spPr bwMode="auto">
          <a:xfrm>
            <a:off x="3880876" y="3776827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Group 75"/>
          <p:cNvGrpSpPr/>
          <p:nvPr/>
        </p:nvGrpSpPr>
        <p:grpSpPr bwMode="auto">
          <a:xfrm>
            <a:off x="1000051" y="1911173"/>
            <a:ext cx="1244600" cy="360363"/>
            <a:chOff x="793" y="2057"/>
            <a:chExt cx="784" cy="227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0" name="Group 76"/>
          <p:cNvGrpSpPr/>
          <p:nvPr/>
        </p:nvGrpSpPr>
        <p:grpSpPr bwMode="auto">
          <a:xfrm>
            <a:off x="2724858" y="1921394"/>
            <a:ext cx="1244600" cy="360363"/>
            <a:chOff x="793" y="2057"/>
            <a:chExt cx="784" cy="227"/>
          </a:xfrm>
        </p:grpSpPr>
        <p:sp>
          <p:nvSpPr>
            <p:cNvPr id="4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4" name="Group 80"/>
          <p:cNvGrpSpPr/>
          <p:nvPr/>
        </p:nvGrpSpPr>
        <p:grpSpPr bwMode="auto">
          <a:xfrm>
            <a:off x="4467933" y="1921394"/>
            <a:ext cx="1244600" cy="360363"/>
            <a:chOff x="793" y="2057"/>
            <a:chExt cx="784" cy="227"/>
          </a:xfrm>
        </p:grpSpPr>
        <p:sp>
          <p:nvSpPr>
            <p:cNvPr id="45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8" name="Group 84"/>
          <p:cNvGrpSpPr/>
          <p:nvPr/>
        </p:nvGrpSpPr>
        <p:grpSpPr bwMode="auto">
          <a:xfrm>
            <a:off x="1031503" y="2549253"/>
            <a:ext cx="1244600" cy="360362"/>
            <a:chOff x="793" y="2057"/>
            <a:chExt cx="784" cy="227"/>
          </a:xfrm>
        </p:grpSpPr>
        <p:sp>
          <p:nvSpPr>
            <p:cNvPr id="49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1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Group 88"/>
          <p:cNvGrpSpPr/>
          <p:nvPr/>
        </p:nvGrpSpPr>
        <p:grpSpPr bwMode="auto">
          <a:xfrm>
            <a:off x="2746003" y="2549253"/>
            <a:ext cx="1244600" cy="360362"/>
            <a:chOff x="793" y="2057"/>
            <a:chExt cx="784" cy="227"/>
          </a:xfrm>
        </p:grpSpPr>
        <p:sp>
          <p:nvSpPr>
            <p:cNvPr id="53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6" name="Group 92"/>
          <p:cNvGrpSpPr/>
          <p:nvPr/>
        </p:nvGrpSpPr>
        <p:grpSpPr bwMode="auto">
          <a:xfrm>
            <a:off x="4489078" y="2549253"/>
            <a:ext cx="1244600" cy="360362"/>
            <a:chOff x="793" y="2057"/>
            <a:chExt cx="784" cy="227"/>
          </a:xfrm>
        </p:grpSpPr>
        <p:sp>
          <p:nvSpPr>
            <p:cNvPr id="57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8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9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0" name="Group 96"/>
          <p:cNvGrpSpPr/>
          <p:nvPr/>
        </p:nvGrpSpPr>
        <p:grpSpPr bwMode="auto">
          <a:xfrm>
            <a:off x="6213103" y="2549253"/>
            <a:ext cx="1244600" cy="360362"/>
            <a:chOff x="793" y="2057"/>
            <a:chExt cx="784" cy="227"/>
          </a:xfrm>
        </p:grpSpPr>
        <p:sp>
          <p:nvSpPr>
            <p:cNvPr id="6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196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4" name="圆角矩形 19"/>
          <p:cNvSpPr>
            <a:spLocks noChangeArrowheads="1"/>
          </p:cNvSpPr>
          <p:nvPr/>
        </p:nvSpPr>
        <p:spPr bwMode="auto">
          <a:xfrm>
            <a:off x="948446" y="1853132"/>
            <a:ext cx="1368425" cy="4905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5" name="圆角矩形 19"/>
          <p:cNvSpPr>
            <a:spLocks noChangeArrowheads="1"/>
          </p:cNvSpPr>
          <p:nvPr/>
        </p:nvSpPr>
        <p:spPr bwMode="auto">
          <a:xfrm>
            <a:off x="2653421" y="1853132"/>
            <a:ext cx="1368425" cy="4905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6" name="圆角矩形 19"/>
          <p:cNvSpPr>
            <a:spLocks noChangeArrowheads="1"/>
          </p:cNvSpPr>
          <p:nvPr/>
        </p:nvSpPr>
        <p:spPr bwMode="auto">
          <a:xfrm>
            <a:off x="4406021" y="1853132"/>
            <a:ext cx="1368425" cy="4905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7" name="圆角矩形 19"/>
          <p:cNvSpPr>
            <a:spLocks noChangeArrowheads="1"/>
          </p:cNvSpPr>
          <p:nvPr/>
        </p:nvSpPr>
        <p:spPr bwMode="auto">
          <a:xfrm>
            <a:off x="969591" y="2485753"/>
            <a:ext cx="1368425" cy="4905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8" name="圆角矩形 19"/>
          <p:cNvSpPr>
            <a:spLocks noChangeArrowheads="1"/>
          </p:cNvSpPr>
          <p:nvPr/>
        </p:nvSpPr>
        <p:spPr bwMode="auto">
          <a:xfrm>
            <a:off x="2674566" y="2485753"/>
            <a:ext cx="1368425" cy="4905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9" name="圆角矩形 19"/>
          <p:cNvSpPr>
            <a:spLocks noChangeArrowheads="1"/>
          </p:cNvSpPr>
          <p:nvPr/>
        </p:nvSpPr>
        <p:spPr bwMode="auto">
          <a:xfrm>
            <a:off x="4427166" y="2485753"/>
            <a:ext cx="1368425" cy="4905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0" name="圆角矩形 19"/>
          <p:cNvSpPr>
            <a:spLocks noChangeArrowheads="1"/>
          </p:cNvSpPr>
          <p:nvPr/>
        </p:nvSpPr>
        <p:spPr bwMode="auto">
          <a:xfrm>
            <a:off x="6141666" y="2485753"/>
            <a:ext cx="1368425" cy="4905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68935" y="721636"/>
            <a:ext cx="30700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圈一圈，填一填。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  <p:bldP spid="64" grpId="0" bldLvl="0" animBg="1" autoUpdateAnimBg="0"/>
      <p:bldP spid="65" grpId="0" bldLvl="0" animBg="1" autoUpdateAnimBg="0"/>
      <p:bldP spid="66" grpId="0" bldLvl="0" animBg="1" autoUpdateAnimBg="0"/>
      <p:bldP spid="67" grpId="0" bldLvl="0" animBg="1" autoUpdateAnimBg="0"/>
      <p:bldP spid="68" grpId="0" bldLvl="0" animBg="1" autoUpdateAnimBg="0"/>
      <p:bldP spid="69" grpId="0" bldLvl="0" animBg="1" autoUpdateAnimBg="0"/>
      <p:bldP spid="70" grpId="0" bldLvl="0" animBg="1" autoUpdateAnimBg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3560226" y="935902"/>
            <a:ext cx="358775" cy="360363"/>
          </a:xfrm>
          <a:prstGeom prst="ellipse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4003139" y="935902"/>
            <a:ext cx="361950" cy="360363"/>
          </a:xfrm>
          <a:prstGeom prst="ellipse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Text Box 46"/>
          <p:cNvSpPr>
            <a:spLocks noChangeArrowheads="1"/>
          </p:cNvSpPr>
          <p:nvPr/>
        </p:nvSpPr>
        <p:spPr bwMode="auto">
          <a:xfrm>
            <a:off x="1591814" y="826991"/>
            <a:ext cx="243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第一行摆：</a:t>
            </a:r>
            <a:endParaRPr 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" name="Text Box 47"/>
          <p:cNvSpPr>
            <a:spLocks noChangeArrowheads="1"/>
          </p:cNvSpPr>
          <p:nvPr/>
        </p:nvSpPr>
        <p:spPr bwMode="auto">
          <a:xfrm>
            <a:off x="1609053" y="1338197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第二行摆：</a:t>
            </a:r>
            <a:endParaRPr 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3560226" y="1425632"/>
            <a:ext cx="358775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4003139" y="1425632"/>
            <a:ext cx="361950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4616150" y="1425632"/>
            <a:ext cx="358775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5059063" y="1425632"/>
            <a:ext cx="361950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5666838" y="1425632"/>
            <a:ext cx="358775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6109751" y="1425632"/>
            <a:ext cx="361950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6704382" y="1425632"/>
            <a:ext cx="358775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7147295" y="1425632"/>
            <a:ext cx="361950" cy="36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68709" y="2935438"/>
            <a:ext cx="2076869" cy="1479972"/>
          </a:xfrm>
          <a:prstGeom prst="rect">
            <a:avLst/>
          </a:prstGeom>
        </p:spPr>
      </p:pic>
      <p:sp>
        <p:nvSpPr>
          <p:cNvPr id="20" name="TextBox 71"/>
          <p:cNvSpPr txBox="1">
            <a:spLocks noChangeArrowheads="1"/>
          </p:cNvSpPr>
          <p:nvPr/>
        </p:nvSpPr>
        <p:spPr bwMode="auto">
          <a:xfrm>
            <a:off x="1565449" y="2987231"/>
            <a:ext cx="516593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的（    ）倍，也就是（    ）个。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右大括号 20"/>
          <p:cNvSpPr/>
          <p:nvPr/>
        </p:nvSpPr>
        <p:spPr>
          <a:xfrm rot="5400000">
            <a:off x="5397334" y="252943"/>
            <a:ext cx="352416" cy="3557824"/>
          </a:xfrm>
          <a:prstGeom prst="rightBrace">
            <a:avLst>
              <a:gd name="adj1" fmla="val 4333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77129" y="2194353"/>
            <a:ext cx="13794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79646" y="3014805"/>
            <a:ext cx="13794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21305" y="3498437"/>
            <a:ext cx="13794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/>
      <p:bldP spid="11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/>
      <p:bldP spid="21" grpId="0" bldLvl="0" animBg="1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57345" y="2207071"/>
            <a:ext cx="1824758" cy="2350538"/>
          </a:xfrm>
          <a:prstGeom prst="rect">
            <a:avLst/>
          </a:prstGeom>
        </p:spPr>
      </p:pic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4508747" y="1269194"/>
            <a:ext cx="3663682" cy="1018280"/>
          </a:xfrm>
          <a:prstGeom prst="wedgeRoundRectCallout">
            <a:avLst>
              <a:gd name="adj1" fmla="val 27358"/>
              <a:gd name="adj2" fmla="val 67724"/>
              <a:gd name="adj3" fmla="val 16667"/>
            </a:avLst>
          </a:prstGeom>
          <a:solidFill>
            <a:srgbClr val="FFFFFF"/>
          </a:solidFill>
          <a:ln w="19050" cmpd="sng">
            <a:solidFill>
              <a:srgbClr val="3D6C56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第二行摆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根，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一共是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根。</a:t>
            </a:r>
            <a:endParaRPr 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6"/>
          <p:cNvSpPr>
            <a:spLocks noChangeArrowheads="1"/>
          </p:cNvSpPr>
          <p:nvPr/>
        </p:nvSpPr>
        <p:spPr bwMode="auto">
          <a:xfrm>
            <a:off x="523330" y="1745406"/>
            <a:ext cx="2438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第一行摆：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4" name="Text Box 47"/>
          <p:cNvSpPr>
            <a:spLocks noChangeArrowheads="1"/>
          </p:cNvSpPr>
          <p:nvPr/>
        </p:nvSpPr>
        <p:spPr bwMode="auto">
          <a:xfrm>
            <a:off x="539552" y="3034778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第二行摆：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5" descr="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65994"/>
            <a:ext cx="123038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6" descr="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052" y="2941759"/>
            <a:ext cx="123038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7" descr="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406" y="2941760"/>
            <a:ext cx="123038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8" descr="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60" y="2941759"/>
            <a:ext cx="123038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9" descr="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98" y="2956049"/>
            <a:ext cx="123038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74"/>
          <p:cNvSpPr>
            <a:spLocks noChangeArrowheads="1"/>
          </p:cNvSpPr>
          <p:nvPr/>
        </p:nvSpPr>
        <p:spPr bwMode="auto">
          <a:xfrm>
            <a:off x="1996117" y="2878261"/>
            <a:ext cx="4808131" cy="774700"/>
          </a:xfrm>
          <a:prstGeom prst="rect">
            <a:avLst/>
          </a:prstGeom>
          <a:solidFill>
            <a:schemeClr val="bg1"/>
          </a:solidFill>
          <a:ln w="19050" cmpd="sng">
            <a:solidFill>
              <a:srgbClr val="3D6C56"/>
            </a:solidFill>
            <a:miter lim="800000"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第一行的</a:t>
            </a:r>
            <a:r>
              <a:rPr 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倍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482571" y="699465"/>
            <a:ext cx="5545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想一想，摆一摆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8" name="Text Box 41"/>
          <p:cNvSpPr txBox="1">
            <a:spLocks noChangeArrowheads="1"/>
          </p:cNvSpPr>
          <p:nvPr/>
        </p:nvSpPr>
        <p:spPr bwMode="auto">
          <a:xfrm>
            <a:off x="6325932" y="1347614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42"/>
          <p:cNvSpPr txBox="1">
            <a:spLocks noChangeArrowheads="1"/>
          </p:cNvSpPr>
          <p:nvPr/>
        </p:nvSpPr>
        <p:spPr bwMode="auto">
          <a:xfrm>
            <a:off x="5955739" y="1736542"/>
            <a:ext cx="8154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/>
      <p:bldP spid="24" grpId="0"/>
      <p:bldP spid="34" grpId="0" bldLvl="0" animBg="1" autoUpdateAnimBg="0"/>
      <p:bldP spid="34" grpId="1" bldLvl="0" animBg="1"/>
      <p:bldP spid="35" grpId="0"/>
      <p:bldP spid="48" grpId="0" autoUpdateAnimBg="0"/>
      <p:bldP spid="49" grpId="0" autoUpdateAnimBg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</Words>
  <Application>WPS 演示</Application>
  <PresentationFormat>全屏显示(16:9)</PresentationFormat>
  <Paragraphs>130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Calibri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4A24363802DA4AA79EA7AEECFD62EA95_12</vt:lpwstr>
  </property>
</Properties>
</file>