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3" r:id="rId3"/>
  </p:sldMasterIdLst>
  <p:notesMasterIdLst>
    <p:notesMasterId r:id="rId61"/>
  </p:notesMasterIdLst>
  <p:handoutMasterIdLst>
    <p:handoutMasterId r:id="rId62"/>
  </p:handoutMasterIdLst>
  <p:sldIdLst>
    <p:sldId id="449" r:id="rId4"/>
    <p:sldId id="450" r:id="rId5"/>
    <p:sldId id="498" r:id="rId6"/>
    <p:sldId id="307" r:id="rId7"/>
    <p:sldId id="457" r:id="rId8"/>
    <p:sldId id="499" r:id="rId9"/>
    <p:sldId id="500" r:id="rId10"/>
    <p:sldId id="501" r:id="rId11"/>
    <p:sldId id="502" r:id="rId12"/>
    <p:sldId id="503" r:id="rId13"/>
    <p:sldId id="504" r:id="rId14"/>
    <p:sldId id="505" r:id="rId15"/>
    <p:sldId id="506" r:id="rId16"/>
    <p:sldId id="507" r:id="rId17"/>
    <p:sldId id="508" r:id="rId18"/>
    <p:sldId id="509" r:id="rId19"/>
    <p:sldId id="510" r:id="rId20"/>
    <p:sldId id="511" r:id="rId21"/>
    <p:sldId id="512" r:id="rId22"/>
    <p:sldId id="513" r:id="rId23"/>
    <p:sldId id="514" r:id="rId24"/>
    <p:sldId id="515" r:id="rId25"/>
    <p:sldId id="516" r:id="rId26"/>
    <p:sldId id="517" r:id="rId27"/>
    <p:sldId id="518" r:id="rId28"/>
    <p:sldId id="519" r:id="rId29"/>
    <p:sldId id="520" r:id="rId30"/>
    <p:sldId id="521" r:id="rId31"/>
    <p:sldId id="522" r:id="rId32"/>
    <p:sldId id="523" r:id="rId33"/>
    <p:sldId id="524" r:id="rId34"/>
    <p:sldId id="525" r:id="rId35"/>
    <p:sldId id="526" r:id="rId36"/>
    <p:sldId id="527" r:id="rId37"/>
    <p:sldId id="528" r:id="rId38"/>
    <p:sldId id="529" r:id="rId39"/>
    <p:sldId id="530" r:id="rId40"/>
    <p:sldId id="531" r:id="rId41"/>
    <p:sldId id="532" r:id="rId42"/>
    <p:sldId id="533" r:id="rId43"/>
    <p:sldId id="534" r:id="rId44"/>
    <p:sldId id="535" r:id="rId45"/>
    <p:sldId id="536" r:id="rId46"/>
    <p:sldId id="537" r:id="rId47"/>
    <p:sldId id="538" r:id="rId48"/>
    <p:sldId id="539" r:id="rId49"/>
    <p:sldId id="540" r:id="rId50"/>
    <p:sldId id="541" r:id="rId51"/>
    <p:sldId id="545" r:id="rId52"/>
    <p:sldId id="542" r:id="rId53"/>
    <p:sldId id="546" r:id="rId54"/>
    <p:sldId id="543" r:id="rId55"/>
    <p:sldId id="544" r:id="rId56"/>
    <p:sldId id="547" r:id="rId57"/>
    <p:sldId id="548" r:id="rId58"/>
    <p:sldId id="319" r:id="rId59"/>
    <p:sldId id="553" r:id="rId60"/>
  </p:sldIdLst>
  <p:sldSz cx="9144000" cy="5143500"/>
  <p:notesSz cx="6858000" cy="9144000"/>
  <p:embeddedFontLst>
    <p:embeddedFont>
      <p:font typeface="黑体" panose="02010609060101010101" pitchFamily="49" charset="-122"/>
      <p:regular r:id="rId66"/>
    </p:embeddedFont>
    <p:embeddedFont>
      <p:font typeface="楷体" panose="02010609060101010101" pitchFamily="49" charset="-122"/>
      <p:regular r:id="rId67"/>
    </p:embeddedFont>
    <p:embeddedFont>
      <p:font typeface="微软雅黑" panose="020B0503020204020204" charset="-122"/>
      <p:regular r:id="rId68"/>
    </p:embeddedFont>
    <p:embeddedFont>
      <p:font typeface="Calibri" panose="020F0502020204030204" charset="0"/>
      <p:regular r:id="rId69"/>
      <p:bold r:id="rId70"/>
      <p:italic r:id="rId71"/>
      <p:boldItalic r:id="rId72"/>
    </p:embeddedFont>
  </p:embeddedFontLst>
  <p:custDataLst>
    <p:tags r:id="rId73"/>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a:srgbClr val="FF00FF"/>
    <a:srgbClr val="0033CC"/>
    <a:srgbClr val="FFFFFF"/>
    <a:srgbClr val="FF0066"/>
    <a:srgbClr val="FFDD8F"/>
    <a:srgbClr val="00FFFF"/>
    <a:srgbClr val="66FF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991"/>
    <p:restoredTop sz="95417"/>
  </p:normalViewPr>
  <p:slideViewPr>
    <p:cSldViewPr snapToGrid="0" showGuides="1">
      <p:cViewPr varScale="1">
        <p:scale>
          <a:sx n="139" d="100"/>
          <a:sy n="139" d="100"/>
        </p:scale>
        <p:origin x="648" y="114"/>
      </p:cViewPr>
      <p:guideLst>
        <p:guide orient="horz" pos="162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3" Type="http://schemas.openxmlformats.org/officeDocument/2006/relationships/tags" Target="tags/tag1.xml"/><Relationship Id="rId72" Type="http://schemas.openxmlformats.org/officeDocument/2006/relationships/font" Target="fonts/font7.fntdata"/><Relationship Id="rId71" Type="http://schemas.openxmlformats.org/officeDocument/2006/relationships/font" Target="fonts/font6.fntdata"/><Relationship Id="rId70" Type="http://schemas.openxmlformats.org/officeDocument/2006/relationships/font" Target="fonts/font5.fntdata"/><Relationship Id="rId7" Type="http://schemas.openxmlformats.org/officeDocument/2006/relationships/slide" Target="slides/slide4.xml"/><Relationship Id="rId69" Type="http://schemas.openxmlformats.org/officeDocument/2006/relationships/font" Target="fonts/font4.fntdata"/><Relationship Id="rId68" Type="http://schemas.openxmlformats.org/officeDocument/2006/relationships/font" Target="fonts/font3.fntdata"/><Relationship Id="rId67" Type="http://schemas.openxmlformats.org/officeDocument/2006/relationships/font" Target="fonts/font2.fntdata"/><Relationship Id="rId66" Type="http://schemas.openxmlformats.org/officeDocument/2006/relationships/font" Target="fonts/font1.fntdata"/><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notesMaster" Target="notesMasters/notesMaster1.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3B463B98-44AD-4AAE-BC92-6A807EF545E9}"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BB0B3E2-080F-4590-9E1C-46241AB0FA84}"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E6C0CAFE-3867-47D8-BA86-31949A9D9294}"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状元成才路</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5D82F5B0-ABBF-41AD-9611-31B57EC29280}"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openxmlformats.org/officeDocument/2006/relationships/image" Target="../media/image3.png"/><Relationship Id="rId4" Type="http://schemas.openxmlformats.org/officeDocument/2006/relationships/image" Target="../media/image6.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3"/>
          <a:stretch>
            <a:fillRect/>
          </a:stretch>
        </p:blipFill>
        <p:spPr>
          <a:xfrm>
            <a:off x="0" y="0"/>
            <a:ext cx="9144000" cy="5143500"/>
          </a:xfrm>
          <a:prstGeom prst="rect">
            <a:avLst/>
          </a:prstGeom>
          <a:noFill/>
          <a:ln w="9525">
            <a:noFill/>
          </a:ln>
        </p:spPr>
      </p:pic>
      <p:sp>
        <p:nvSpPr>
          <p:cNvPr id="4" name="矩形: 圆角 3"/>
          <p:cNvSpPr/>
          <p:nvPr/>
        </p:nvSpPr>
        <p:spPr>
          <a:xfrm>
            <a:off x="144463" y="120650"/>
            <a:ext cx="8855075" cy="4902200"/>
          </a:xfrm>
          <a:prstGeom prst="roundRect">
            <a:avLst>
              <a:gd name="adj" fmla="val 4836"/>
            </a:avLst>
          </a:prstGeom>
          <a:solidFill>
            <a:schemeClr val="bg1"/>
          </a:solidFill>
          <a:ln>
            <a:noFill/>
          </a:ln>
          <a:effectLst>
            <a:outerShdw blurRad="2540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3" name="图片 4"/>
          <p:cNvPicPr>
            <a:picLocks noChangeAspect="1"/>
          </p:cNvPicPr>
          <p:nvPr userDrawn="1"/>
        </p:nvPicPr>
        <p:blipFill>
          <a:blip r:embed="rId4"/>
          <a:srcRect l="4044" t="18816" r="935" b="35378"/>
          <a:stretch>
            <a:fillRect/>
          </a:stretch>
        </p:blipFill>
        <p:spPr>
          <a:xfrm>
            <a:off x="0" y="4564063"/>
            <a:ext cx="1439863" cy="579437"/>
          </a:xfrm>
          <a:prstGeom prst="rect">
            <a:avLst/>
          </a:prstGeom>
          <a:noFill/>
          <a:ln w="9525">
            <a:noFill/>
          </a:ln>
        </p:spPr>
      </p:pic>
      <p:pic>
        <p:nvPicPr>
          <p:cNvPr id="2054" name="图片 5"/>
          <p:cNvPicPr>
            <a:picLocks noChangeAspect="1"/>
          </p:cNvPicPr>
          <p:nvPr userDrawn="1"/>
        </p:nvPicPr>
        <p:blipFill>
          <a:blip r:embed="rId5"/>
          <a:srcRect l="42549" t="-716" r="-49" b="66660"/>
          <a:stretch>
            <a:fillRect/>
          </a:stretch>
        </p:blipFill>
        <p:spPr>
          <a:xfrm>
            <a:off x="8302625" y="4478338"/>
            <a:ext cx="841375" cy="665162"/>
          </a:xfrm>
          <a:prstGeom prst="rect">
            <a:avLst/>
          </a:prstGeom>
          <a:noFill/>
          <a:ln w="9525">
            <a:noFill/>
          </a:ln>
        </p:spPr>
      </p:pic>
      <p:pic>
        <p:nvPicPr>
          <p:cNvPr id="2055" name="图片 6"/>
          <p:cNvPicPr>
            <a:picLocks noChangeAspect="1"/>
          </p:cNvPicPr>
          <p:nvPr userDrawn="1"/>
        </p:nvPicPr>
        <p:blipFill>
          <a:blip r:embed="rId6"/>
          <a:srcRect l="18079" t="19724" r="14314" b="29927"/>
          <a:stretch>
            <a:fillRect/>
          </a:stretch>
        </p:blipFill>
        <p:spPr>
          <a:xfrm>
            <a:off x="0" y="0"/>
            <a:ext cx="569913" cy="4254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750"/>
                                        <p:tgtEl>
                                          <p:spTgt spid="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750" fill="hold"/>
                                        <p:tgtEl>
                                          <p:spTgt spid="4"/>
                                        </p:tgtEl>
                                        <p:attrNameLst>
                                          <p:attrName>ppt_w</p:attrName>
                                        </p:attrNameLst>
                                      </p:cBhvr>
                                      <p:tavLst>
                                        <p:tav tm="0">
                                          <p:val>
                                            <p:fltVal val="0"/>
                                          </p:val>
                                        </p:tav>
                                        <p:tav tm="100000">
                                          <p:val>
                                            <p:strVal val="#ppt_w"/>
                                          </p:val>
                                        </p:tav>
                                      </p:tavLst>
                                    </p:anim>
                                    <p:anim calcmode="lin" valueType="num">
                                      <p:cBhvr>
                                        <p:cTn id="12" dur="750" fill="hold"/>
                                        <p:tgtEl>
                                          <p:spTgt spid="4"/>
                                        </p:tgtEl>
                                        <p:attrNameLst>
                                          <p:attrName>ppt_h</p:attrName>
                                        </p:attrNameLst>
                                      </p:cBhvr>
                                      <p:tavLst>
                                        <p:tav tm="0">
                                          <p:val>
                                            <p:fltVal val="0"/>
                                          </p:val>
                                        </p:tav>
                                        <p:tav tm="100000">
                                          <p:val>
                                            <p:strVal val="#ppt_h"/>
                                          </p:val>
                                        </p:tav>
                                      </p:tavLst>
                                    </p:anim>
                                    <p:animEffect transition="in" filter="fade">
                                      <p:cBhvr>
                                        <p:cTn id="13" dur="75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3"/>
          <a:stretch>
            <a:fillRect/>
          </a:stretch>
        </p:blipFill>
        <p:spPr>
          <a:xfrm>
            <a:off x="0" y="0"/>
            <a:ext cx="9144000" cy="5143500"/>
          </a:xfrm>
          <a:prstGeom prst="rect">
            <a:avLst/>
          </a:prstGeom>
          <a:noFill/>
          <a:ln w="9525">
            <a:noFill/>
          </a:ln>
        </p:spPr>
      </p:pic>
      <p:sp>
        <p:nvSpPr>
          <p:cNvPr id="4" name="矩形 3"/>
          <p:cNvSpPr/>
          <p:nvPr/>
        </p:nvSpPr>
        <p:spPr>
          <a:xfrm>
            <a:off x="2481263" y="-23812"/>
            <a:ext cx="4181475" cy="5167313"/>
          </a:xfrm>
          <a:prstGeom prst="rect">
            <a:avLst/>
          </a:prstGeom>
          <a:solidFill>
            <a:srgbClr val="FECE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矩形: 圆角 2"/>
          <p:cNvSpPr/>
          <p:nvPr/>
        </p:nvSpPr>
        <p:spPr>
          <a:xfrm>
            <a:off x="146050" y="769938"/>
            <a:ext cx="8904288" cy="4240213"/>
          </a:xfrm>
          <a:prstGeom prst="roundRect">
            <a:avLst>
              <a:gd name="adj" fmla="val 4836"/>
            </a:avLst>
          </a:prstGeom>
          <a:solidFill>
            <a:schemeClr val="bg1"/>
          </a:solidFill>
          <a:ln>
            <a:noFill/>
          </a:ln>
          <a:effectLst>
            <a:outerShdw blurRad="2540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3078" name="图片 6"/>
          <p:cNvPicPr>
            <a:picLocks noChangeAspect="1"/>
          </p:cNvPicPr>
          <p:nvPr userDrawn="1"/>
        </p:nvPicPr>
        <p:blipFill>
          <a:blip r:embed="rId4"/>
          <a:srcRect l="4044" t="18816" r="935" b="35378"/>
          <a:stretch>
            <a:fillRect/>
          </a:stretch>
        </p:blipFill>
        <p:spPr>
          <a:xfrm>
            <a:off x="0" y="4373563"/>
            <a:ext cx="1908175" cy="769937"/>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9" name="图片 2"/>
          <p:cNvPicPr>
            <a:picLocks noChangeAspect="1"/>
          </p:cNvPicPr>
          <p:nvPr userDrawn="1"/>
        </p:nvPicPr>
        <p:blipFill>
          <a:blip r:embed="rId3"/>
          <a:stretch>
            <a:fillRect/>
          </a:stretch>
        </p:blipFill>
        <p:spPr>
          <a:xfrm>
            <a:off x="0" y="0"/>
            <a:ext cx="9144000" cy="5143500"/>
          </a:xfrm>
          <a:prstGeom prst="rect">
            <a:avLst/>
          </a:prstGeom>
          <a:noFill/>
          <a:ln w="9525">
            <a:noFill/>
          </a:ln>
        </p:spPr>
      </p:pic>
      <p:sp>
        <p:nvSpPr>
          <p:cNvPr id="4" name="矩形 3"/>
          <p:cNvSpPr/>
          <p:nvPr/>
        </p:nvSpPr>
        <p:spPr>
          <a:xfrm>
            <a:off x="2481263" y="-23812"/>
            <a:ext cx="4181475" cy="5167313"/>
          </a:xfrm>
          <a:prstGeom prst="rect">
            <a:avLst/>
          </a:prstGeom>
          <a:solidFill>
            <a:srgbClr val="FECE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101" name="组合 5"/>
          <p:cNvGrpSpPr/>
          <p:nvPr userDrawn="1"/>
        </p:nvGrpSpPr>
        <p:grpSpPr>
          <a:xfrm>
            <a:off x="954088" y="911225"/>
            <a:ext cx="7019925" cy="3462338"/>
            <a:chOff x="1422400" y="1127482"/>
            <a:chExt cx="9372600" cy="4624794"/>
          </a:xfrm>
        </p:grpSpPr>
        <p:sp>
          <p:nvSpPr>
            <p:cNvPr id="6" name="矩形: 圆角 2"/>
            <p:cNvSpPr/>
            <p:nvPr/>
          </p:nvSpPr>
          <p:spPr>
            <a:xfrm>
              <a:off x="1422400" y="1135964"/>
              <a:ext cx="9372600" cy="4616312"/>
            </a:xfrm>
            <a:prstGeom prst="roundRect">
              <a:avLst>
                <a:gd name="adj" fmla="val 4836"/>
              </a:avLst>
            </a:prstGeom>
            <a:solidFill>
              <a:schemeClr val="bg1"/>
            </a:solidFill>
            <a:ln>
              <a:noFill/>
            </a:ln>
            <a:effectLst>
              <a:outerShdw blurRad="254000" sx="101000" sy="101000" algn="ct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4104" name="组合 7"/>
            <p:cNvGrpSpPr/>
            <p:nvPr/>
          </p:nvGrpSpPr>
          <p:grpSpPr>
            <a:xfrm>
              <a:off x="4180700" y="1127482"/>
              <a:ext cx="3867512" cy="1195720"/>
              <a:chOff x="5321299" y="1297916"/>
              <a:chExt cx="3867512" cy="1195720"/>
            </a:xfrm>
          </p:grpSpPr>
          <p:pic>
            <p:nvPicPr>
              <p:cNvPr id="4105" name="图片 8"/>
              <p:cNvPicPr>
                <a:picLocks noChangeAspect="1"/>
              </p:cNvPicPr>
              <p:nvPr/>
            </p:nvPicPr>
            <p:blipFill>
              <a:blip r:embed="rId4"/>
              <a:stretch>
                <a:fillRect/>
              </a:stretch>
            </p:blipFill>
            <p:spPr>
              <a:xfrm rot="10800000">
                <a:off x="5321299" y="1306864"/>
                <a:ext cx="2016125" cy="1186772"/>
              </a:xfrm>
              <a:prstGeom prst="rect">
                <a:avLst/>
              </a:prstGeom>
              <a:noFill/>
              <a:ln w="9525">
                <a:noFill/>
              </a:ln>
            </p:spPr>
          </p:pic>
          <p:pic>
            <p:nvPicPr>
              <p:cNvPr id="4106" name="图片 9"/>
              <p:cNvPicPr>
                <a:picLocks noChangeAspect="1"/>
              </p:cNvPicPr>
              <p:nvPr/>
            </p:nvPicPr>
            <p:blipFill>
              <a:blip r:embed="rId4"/>
              <a:stretch>
                <a:fillRect/>
              </a:stretch>
            </p:blipFill>
            <p:spPr>
              <a:xfrm rot="10800000">
                <a:off x="7172686" y="1297916"/>
                <a:ext cx="2016125" cy="1186772"/>
              </a:xfrm>
              <a:prstGeom prst="rect">
                <a:avLst/>
              </a:prstGeom>
              <a:noFill/>
              <a:ln w="9525">
                <a:noFill/>
              </a:ln>
            </p:spPr>
          </p:pic>
        </p:grpSp>
      </p:grpSp>
      <p:pic>
        <p:nvPicPr>
          <p:cNvPr id="4102" name="图片 10"/>
          <p:cNvPicPr>
            <a:picLocks noChangeAspect="1"/>
          </p:cNvPicPr>
          <p:nvPr userDrawn="1"/>
        </p:nvPicPr>
        <p:blipFill>
          <a:blip r:embed="rId5"/>
          <a:srcRect l="4044" t="18816" r="935" b="35378"/>
          <a:stretch>
            <a:fillRect/>
          </a:stretch>
        </p:blipFill>
        <p:spPr>
          <a:xfrm>
            <a:off x="971550" y="3003550"/>
            <a:ext cx="3373438" cy="13589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自定义版式">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5123" name="图片 2"/>
          <p:cNvPicPr>
            <a:picLocks noChangeAspect="1"/>
          </p:cNvPicPr>
          <p:nvPr userDrawn="1"/>
        </p:nvPicPr>
        <p:blipFill>
          <a:blip r:embed="rId3"/>
          <a:stretch>
            <a:fillRect/>
          </a:stretch>
        </p:blipFill>
        <p:spPr>
          <a:xfrm>
            <a:off x="0" y="1588"/>
            <a:ext cx="9144000" cy="514032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8.png"/><Relationship Id="rId5" Type="http://schemas.openxmlformats.org/officeDocument/2006/relationships/image" Target="../media/image1.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6.jpeg"/><Relationship Id="rId5" Type="http://schemas.openxmlformats.org/officeDocument/2006/relationships/slideLayout" Target="../slideLayouts/slideLayout9.xml"/><Relationship Id="rId4" Type="http://schemas.openxmlformats.org/officeDocument/2006/relationships/slideLayout" Target="../slideLayouts/slideLayout8.xml"/><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5"/>
          <a:stretch>
            <a:fillRect/>
          </a:stretch>
        </a:blipFill>
        <a:effectLst/>
      </p:bgPr>
    </p:bg>
    <p:spTree>
      <p:nvGrpSpPr>
        <p:cNvPr id="1" name=""/>
        <p:cNvGrpSpPr/>
        <p:nvPr/>
      </p:nvGrpSpPr>
      <p:grpSpPr/>
      <p:pic>
        <p:nvPicPr>
          <p:cNvPr id="1026" name="图片 2"/>
          <p:cNvPicPr>
            <a:picLocks noChangeAspect="1"/>
          </p:cNvPicPr>
          <p:nvPr userDrawn="1"/>
        </p:nvPicPr>
        <p:blipFill>
          <a:blip r:embed="rId6"/>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par>
    </p:tnLst>
  </p:timing>
  <p:hf sldNum="0" hdr="0" ftr="0" dt="0"/>
  <p:txStyles>
    <p:titleStyle>
      <a:lvl1pPr algn="ctr" rtl="0" eaLnBrk="0" fontAlgn="base" hangingPunct="0">
        <a:spcBef>
          <a:spcPct val="0"/>
        </a:spcBef>
        <a:spcAft>
          <a:spcPct val="0"/>
        </a:spcAft>
        <a:defRPr sz="2800" b="1" kern="1200">
          <a:solidFill>
            <a:schemeClr val="tx1"/>
          </a:solidFill>
          <a:latin typeface="+mj-lt"/>
          <a:ea typeface="+mj-ea"/>
          <a:cs typeface="+mj-cs"/>
        </a:defRPr>
      </a:lvl1pPr>
      <a:lvl2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2800" b="1">
          <a:solidFill>
            <a:schemeClr val="tx1"/>
          </a:solidFill>
          <a:latin typeface="Times New Roman" panose="02020603050405020304" pitchFamily="18" charset="0"/>
          <a:ea typeface="黑体" panose="02010609060101010101" pitchFamily="49" charset="-122"/>
        </a:defRPr>
      </a:lvl5pPr>
      <a:lvl6pPr marL="4572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6pPr>
      <a:lvl7pPr marL="9144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7pPr>
      <a:lvl8pPr marL="13716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8pPr>
      <a:lvl9pPr marL="1828800" algn="ctr" rtl="0" fontAlgn="base">
        <a:spcBef>
          <a:spcPct val="0"/>
        </a:spcBef>
        <a:spcAft>
          <a:spcPct val="0"/>
        </a:spcAft>
        <a:defRPr sz="2800">
          <a:solidFill>
            <a:schemeClr val="tx1"/>
          </a:solidFill>
          <a:latin typeface="Times New Roman" panose="02020603050405020304" pitchFamily="18" charset="0"/>
          <a:ea typeface="黑体" panose="02010609060101010101" pitchFamily="49" charset="-122"/>
        </a:defRPr>
      </a:lvl9pPr>
    </p:titleStyle>
    <p:bodyStyle>
      <a:lvl1pPr marL="342900" indent="-342900" algn="l" rtl="0" eaLnBrk="0" fontAlgn="base" hangingPunct="0">
        <a:lnSpc>
          <a:spcPct val="120000"/>
        </a:lnSpc>
        <a:spcBef>
          <a:spcPct val="0"/>
        </a:spcBef>
        <a:spcAft>
          <a:spcPct val="0"/>
        </a:spcAft>
        <a:defRPr sz="2400" b="1" kern="1200">
          <a:solidFill>
            <a:schemeClr val="tx1"/>
          </a:solidFill>
          <a:latin typeface="+mj-lt"/>
          <a:ea typeface="+mn-ea"/>
          <a:cs typeface="+mn-cs"/>
        </a:defRPr>
      </a:lvl1pPr>
      <a:lvl2pPr marL="457200" algn="l" rtl="0" eaLnBrk="0" fontAlgn="base" hangingPunct="0">
        <a:spcBef>
          <a:spcPct val="20000"/>
        </a:spcBef>
        <a:spcAft>
          <a:spcPct val="0"/>
        </a:spcAft>
        <a:defRPr sz="2000" kern="1200">
          <a:solidFill>
            <a:schemeClr val="tx1"/>
          </a:solidFill>
          <a:latin typeface="+mn-lt"/>
          <a:ea typeface="+mn-ea"/>
          <a:cs typeface="+mn-cs"/>
        </a:defRPr>
      </a:lvl2pPr>
      <a:lvl3pPr marL="914400" algn="l" rtl="0" eaLnBrk="0" fontAlgn="base" hangingPunct="0">
        <a:spcBef>
          <a:spcPct val="20000"/>
        </a:spcBef>
        <a:spcAft>
          <a:spcPct val="0"/>
        </a:spcAft>
        <a:defRPr kern="1200">
          <a:solidFill>
            <a:schemeClr val="tx1"/>
          </a:solidFill>
          <a:latin typeface="+mn-lt"/>
          <a:ea typeface="+mn-ea"/>
          <a:cs typeface="+mn-cs"/>
        </a:defRPr>
      </a:lvl3pPr>
      <a:lvl4pPr marL="1371600" algn="l" rtl="0" eaLnBrk="0" fontAlgn="base" hangingPunct="0">
        <a:spcBef>
          <a:spcPct val="20000"/>
        </a:spcBef>
        <a:spcAft>
          <a:spcPct val="0"/>
        </a:spcAft>
        <a:defRPr sz="1600" kern="1200">
          <a:solidFill>
            <a:schemeClr val="tx1"/>
          </a:solidFill>
          <a:latin typeface="+mn-lt"/>
          <a:ea typeface="+mn-ea"/>
          <a:cs typeface="+mn-cs"/>
        </a:defRPr>
      </a:lvl4pPr>
      <a:lvl5pPr marL="1828800" algn="l" rtl="0" eaLnBrk="0" fontAlgn="base" hangingPunct="0">
        <a:spcBef>
          <a:spcPct val="20000"/>
        </a:spcBef>
        <a:spcAft>
          <a:spcPct val="0"/>
        </a:spcAft>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 Target="slide34.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9" Type="http://schemas.microsoft.com/office/2007/relationships/media" Target="file:///F:\&#37049;&#38451;\&#25991;&#31185;\2020&#26149;&#19979;\&#19978;&#35838;&#35838;&#20214;\&#20154;&#20116;&#35821;&#25945;&#26696;&#29256;\&#31532;&#20843;&#21333;&#20803;\22%20&#25163;&#25351;&#12304;&#25945;&#26696;&#21305;&#37197;&#29256;&#12305;&#25512;&#33616;&#10084;\&#24248;.wmv" TargetMode="External"/><Relationship Id="rId8" Type="http://schemas.openxmlformats.org/officeDocument/2006/relationships/video" Target="file:///F:\&#37049;&#38451;\&#25991;&#31185;\2020&#26149;&#19979;\&#19978;&#35838;&#35838;&#20214;\&#20154;&#20116;&#35821;&#25945;&#26696;&#29256;\&#31532;&#20843;&#21333;&#20803;\22%20&#25163;&#25351;&#12304;&#25945;&#26696;&#21305;&#37197;&#29256;&#12305;&#25512;&#33616;&#10084;\&#24248;.wmv" TargetMode="External"/><Relationship Id="rId7" Type="http://schemas.openxmlformats.org/officeDocument/2006/relationships/image" Target="../media/image23.png"/><Relationship Id="rId6" Type="http://schemas.microsoft.com/office/2007/relationships/media" Target="file:///F:\&#37049;&#38451;\&#25991;&#31185;\2020&#26149;&#19979;\&#19978;&#35838;&#35838;&#20214;\&#20154;&#20116;&#35821;&#25945;&#26696;&#29256;\&#31532;&#20843;&#21333;&#20803;\22%20&#25163;&#25351;&#12304;&#25945;&#26696;&#21305;&#37197;&#29256;&#12305;&#25512;&#33616;&#10084;\&#35980;.wmv" TargetMode="External"/><Relationship Id="rId5" Type="http://schemas.openxmlformats.org/officeDocument/2006/relationships/video" Target="file:///F:\&#37049;&#38451;\&#25991;&#31185;\2020&#26149;&#19979;\&#19978;&#35838;&#35838;&#20214;\&#20154;&#20116;&#35821;&#25945;&#26696;&#29256;\&#31532;&#20843;&#21333;&#20803;\22%20&#25163;&#25351;&#12304;&#25945;&#26696;&#21305;&#37197;&#29256;&#12305;&#25512;&#33616;&#10084;\&#35980;.wmv" TargetMode="External"/><Relationship Id="rId4" Type="http://schemas.openxmlformats.org/officeDocument/2006/relationships/image" Target="../media/image22.png"/><Relationship Id="rId3" Type="http://schemas.microsoft.com/office/2007/relationships/media" Target="file:///F:\&#37049;&#38451;\&#25991;&#31185;\2020&#26149;&#19979;\&#19978;&#35838;&#35838;&#20214;\&#20154;&#20116;&#35821;&#25945;&#26696;&#29256;\&#31532;&#20843;&#21333;&#20803;\22%20&#25163;&#25351;&#12304;&#25945;&#26696;&#21305;&#37197;&#29256;&#12305;&#25512;&#33616;&#10084;\&#25620;.wmv" TargetMode="External"/><Relationship Id="rId2" Type="http://schemas.openxmlformats.org/officeDocument/2006/relationships/video" Target="file:///F:\&#37049;&#38451;\&#25991;&#31185;\2020&#26149;&#19979;\&#19978;&#35838;&#35838;&#20214;\&#20154;&#20116;&#35821;&#25945;&#26696;&#29256;\&#31532;&#20843;&#21333;&#20803;\22%20&#25163;&#25351;&#12304;&#25945;&#26696;&#21305;&#37197;&#29256;&#12305;&#25512;&#33616;&#10084;\&#25620;.wmv" TargetMode="External"/><Relationship Id="rId11" Type="http://schemas.openxmlformats.org/officeDocument/2006/relationships/slideLayout" Target="../slideLayouts/slideLayout1.xml"/><Relationship Id="rId10" Type="http://schemas.openxmlformats.org/officeDocument/2006/relationships/image" Target="../media/image24.png"/><Relationship Id="rId1" Type="http://schemas.openxmlformats.org/officeDocument/2006/relationships/image" Target="../media/image2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20.png"/><Relationship Id="rId1" Type="http://schemas.openxmlformats.org/officeDocument/2006/relationships/image" Target="../media/image1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e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矩形 3">
            <a:hlinkClick r:id="rId1" action="ppaction://hlinksldjump"/>
          </p:cNvPr>
          <p:cNvSpPr/>
          <p:nvPr/>
        </p:nvSpPr>
        <p:spPr>
          <a:xfrm>
            <a:off x="1555750" y="1946275"/>
            <a:ext cx="2601913" cy="769938"/>
          </a:xfrm>
          <a:prstGeom prst="rect">
            <a:avLst/>
          </a:prstGeom>
          <a:noFill/>
          <a:ln w="9525">
            <a:noFill/>
          </a:ln>
        </p:spPr>
        <p:txBody>
          <a:bodyPr>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1</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
        <p:nvSpPr>
          <p:cNvPr id="8195" name="矩形 4">
            <a:hlinkClick r:id="rId2" action="ppaction://hlinksldjump"/>
          </p:cNvPr>
          <p:cNvSpPr/>
          <p:nvPr/>
        </p:nvSpPr>
        <p:spPr>
          <a:xfrm>
            <a:off x="4986338" y="1946275"/>
            <a:ext cx="2601912" cy="769938"/>
          </a:xfrm>
          <a:prstGeom prst="rect">
            <a:avLst/>
          </a:prstGeom>
          <a:noFill/>
          <a:ln w="9525">
            <a:noFill/>
          </a:ln>
        </p:spPr>
        <p:txBody>
          <a:bodyPr>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2</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1"/>
          <p:cNvSpPr/>
          <p:nvPr/>
        </p:nvSpPr>
        <p:spPr>
          <a:xfrm>
            <a:off x="554038" y="765175"/>
            <a:ext cx="8035925" cy="3995738"/>
          </a:xfrm>
          <a:prstGeom prst="rect">
            <a:avLst/>
          </a:prstGeom>
          <a:noFill/>
          <a:ln w="9525">
            <a:noFill/>
          </a:ln>
        </p:spPr>
        <p:txBody>
          <a:bodyPr>
            <a:spAutoFit/>
          </a:bodyPr>
          <a:p>
            <a:pPr eaLnBrk="1" hangingPunct="1">
              <a:lnSpc>
                <a:spcPct val="150000"/>
              </a:lnSpc>
            </a:pPr>
            <a:r>
              <a:rPr lang="zh-CN" altLang="en-US" sz="4400" b="1" dirty="0">
                <a:latin typeface="楷体" panose="02010609060101010101" pitchFamily="49" charset="-122"/>
                <a:ea typeface="楷体" panose="02010609060101010101" pitchFamily="49" charset="-122"/>
              </a:rPr>
              <a:t>大拇指  按弦   揿电铃   搔痒   窈窕　秽物    轧伤   拧螺丝  纽扣　周仓    薄弱    附庸　爱憎</a:t>
            </a:r>
            <a:endParaRPr lang="zh-CN" altLang="en-US" sz="4400" b="1" dirty="0">
              <a:latin typeface="楷体" panose="02010609060101010101" pitchFamily="49" charset="-122"/>
              <a:ea typeface="楷体" panose="02010609060101010101" pitchFamily="49" charset="-122"/>
            </a:endParaRPr>
          </a:p>
        </p:txBody>
      </p:sp>
      <p:sp>
        <p:nvSpPr>
          <p:cNvPr id="3" name="矩形 2"/>
          <p:cNvSpPr/>
          <p:nvPr/>
        </p:nvSpPr>
        <p:spPr>
          <a:xfrm>
            <a:off x="3209925" y="492125"/>
            <a:ext cx="1066800"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xián</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4" name="矩形 3"/>
          <p:cNvSpPr/>
          <p:nvPr/>
        </p:nvSpPr>
        <p:spPr>
          <a:xfrm>
            <a:off x="4703763" y="492125"/>
            <a:ext cx="1066800"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qìn</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5" name="矩形 4"/>
          <p:cNvSpPr/>
          <p:nvPr/>
        </p:nvSpPr>
        <p:spPr>
          <a:xfrm>
            <a:off x="7265988" y="492125"/>
            <a:ext cx="106997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sāo</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6" name="矩形 5"/>
          <p:cNvSpPr/>
          <p:nvPr/>
        </p:nvSpPr>
        <p:spPr>
          <a:xfrm>
            <a:off x="296863" y="1524000"/>
            <a:ext cx="193992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yǎo</a:t>
            </a:r>
            <a:r>
              <a:rPr kumimoji="0" lang="en-US" altLang="zh-CN" sz="3200" b="1" i="0" u="none" strike="noStrike" kern="1200" cap="none" spc="0" normalizeH="0" baseline="0" noProof="0" dirty="0">
                <a:ln>
                  <a:noFill/>
                </a:ln>
                <a:solidFill>
                  <a:srgbClr val="FF0000"/>
                </a:solidFill>
                <a:effectLst/>
                <a:uLnTx/>
                <a:uFillTx/>
                <a:latin typeface="+mn-ea"/>
                <a:ea typeface="+mn-ea"/>
                <a:cs typeface="+mn-cs"/>
              </a:rPr>
              <a:t> </a:t>
            </a: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tiǎo</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8" name="矩形 7"/>
          <p:cNvSpPr/>
          <p:nvPr/>
        </p:nvSpPr>
        <p:spPr>
          <a:xfrm>
            <a:off x="2236788" y="1509713"/>
            <a:ext cx="106997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huì</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9" name="矩形 8"/>
          <p:cNvSpPr/>
          <p:nvPr/>
        </p:nvSpPr>
        <p:spPr>
          <a:xfrm>
            <a:off x="4511675" y="1495425"/>
            <a:ext cx="1066800"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yà</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10" name="矩形 9"/>
          <p:cNvSpPr/>
          <p:nvPr/>
        </p:nvSpPr>
        <p:spPr>
          <a:xfrm>
            <a:off x="6281738" y="1495425"/>
            <a:ext cx="115252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nǐnɡ</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11" name="矩形 10"/>
          <p:cNvSpPr/>
          <p:nvPr/>
        </p:nvSpPr>
        <p:spPr>
          <a:xfrm>
            <a:off x="539750" y="2576513"/>
            <a:ext cx="115252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niǔ</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12" name="矩形 11"/>
          <p:cNvSpPr/>
          <p:nvPr/>
        </p:nvSpPr>
        <p:spPr>
          <a:xfrm>
            <a:off x="2690813" y="2546350"/>
            <a:ext cx="119062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cānɡ</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13" name="矩形 12"/>
          <p:cNvSpPr/>
          <p:nvPr/>
        </p:nvSpPr>
        <p:spPr>
          <a:xfrm>
            <a:off x="4579938" y="2546350"/>
            <a:ext cx="81597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bó</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15" name="矩形 14"/>
          <p:cNvSpPr/>
          <p:nvPr/>
        </p:nvSpPr>
        <p:spPr>
          <a:xfrm>
            <a:off x="7158038" y="2490788"/>
            <a:ext cx="128587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yōnɡ</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16" name="矩形 15"/>
          <p:cNvSpPr/>
          <p:nvPr/>
        </p:nvSpPr>
        <p:spPr>
          <a:xfrm>
            <a:off x="1052513" y="3489325"/>
            <a:ext cx="1285875" cy="6048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zēnɡ</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
        <p:nvSpPr>
          <p:cNvPr id="17" name="矩形 16"/>
          <p:cNvSpPr/>
          <p:nvPr/>
        </p:nvSpPr>
        <p:spPr>
          <a:xfrm>
            <a:off x="1016000" y="492125"/>
            <a:ext cx="1066800" cy="604838"/>
          </a:xfrm>
          <a:prstGeom prst="rect">
            <a:avLst/>
          </a:prstGeom>
          <a:noFill/>
          <a:ln>
            <a:noFill/>
          </a:ln>
        </p:spPr>
        <p:txBody>
          <a:bodyPr>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en-US" altLang="zh-CN" sz="3200" b="1" i="0" u="none" strike="noStrike" kern="1200" cap="none" spc="0" normalizeH="0" baseline="0" noProof="0" dirty="0" err="1">
                <a:ln>
                  <a:noFill/>
                </a:ln>
                <a:solidFill>
                  <a:srgbClr val="FF0000"/>
                </a:solidFill>
                <a:effectLst/>
                <a:uLnTx/>
                <a:uFillTx/>
                <a:latin typeface="+mn-ea"/>
                <a:ea typeface="+mn-ea"/>
                <a:cs typeface="+mn-cs"/>
              </a:rPr>
              <a:t>mǔ</a:t>
            </a:r>
            <a:endParaRPr kumimoji="0" lang="zh-CN" altLang="en-US" sz="3200" b="1" i="0" u="none" strike="noStrike" kern="1200" cap="none" spc="0" normalizeH="0" baseline="0" noProof="0" dirty="0">
              <a:ln>
                <a:noFill/>
              </a:ln>
              <a:solidFill>
                <a:srgbClr val="0000FF"/>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7">
                                            <p:txEl>
                                              <p:charRg st="0" end="3"/>
                                            </p:txEl>
                                          </p:spTgt>
                                        </p:tgtEl>
                                        <p:attrNameLst>
                                          <p:attrName>style.visibility</p:attrName>
                                        </p:attrNameLst>
                                      </p:cBhvr>
                                      <p:to>
                                        <p:strVal val="visible"/>
                                      </p:to>
                                    </p:set>
                                    <p:animEffect transition="in" filter="barn(inVertical)">
                                      <p:cBhvr>
                                        <p:cTn id="7" dur="500"/>
                                        <p:tgtEl>
                                          <p:spTgt spid="17">
                                            <p:txEl>
                                              <p:charRg st="0"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charRg st="0" end="5"/>
                                            </p:txEl>
                                          </p:spTgt>
                                        </p:tgtEl>
                                        <p:attrNameLst>
                                          <p:attrName>style.visibility</p:attrName>
                                        </p:attrNameLst>
                                      </p:cBhvr>
                                      <p:to>
                                        <p:strVal val="visible"/>
                                      </p:to>
                                    </p:set>
                                    <p:animEffect transition="in" filter="barn(inVertical)">
                                      <p:cBhvr>
                                        <p:cTn id="12" dur="500"/>
                                        <p:tgtEl>
                                          <p:spTgt spid="3">
                                            <p:txEl>
                                              <p:charRg st="0"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xEl>
                                              <p:charRg st="0" end="4"/>
                                            </p:txEl>
                                          </p:spTgt>
                                        </p:tgtEl>
                                        <p:attrNameLst>
                                          <p:attrName>style.visibility</p:attrName>
                                        </p:attrNameLst>
                                      </p:cBhvr>
                                      <p:to>
                                        <p:strVal val="visible"/>
                                      </p:to>
                                    </p:set>
                                    <p:animEffect transition="in" filter="barn(inVertical)">
                                      <p:cBhvr>
                                        <p:cTn id="17" dur="500"/>
                                        <p:tgtEl>
                                          <p:spTgt spid="4">
                                            <p:txEl>
                                              <p:charRg st="0"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charRg st="0" end="4"/>
                                            </p:txEl>
                                          </p:spTgt>
                                        </p:tgtEl>
                                        <p:attrNameLst>
                                          <p:attrName>style.visibility</p:attrName>
                                        </p:attrNameLst>
                                      </p:cBhvr>
                                      <p:to>
                                        <p:strVal val="visible"/>
                                      </p:to>
                                    </p:set>
                                    <p:animEffect transition="in" filter="barn(inVertical)">
                                      <p:cBhvr>
                                        <p:cTn id="22" dur="500"/>
                                        <p:tgtEl>
                                          <p:spTgt spid="5">
                                            <p:txEl>
                                              <p:charRg st="0"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6">
                                            <p:txEl>
                                              <p:charRg st="0" end="9"/>
                                            </p:txEl>
                                          </p:spTgt>
                                        </p:tgtEl>
                                        <p:attrNameLst>
                                          <p:attrName>style.visibility</p:attrName>
                                        </p:attrNameLst>
                                      </p:cBhvr>
                                      <p:to>
                                        <p:strVal val="visible"/>
                                      </p:to>
                                    </p:set>
                                    <p:animEffect transition="in" filter="barn(inVertical)">
                                      <p:cBhvr>
                                        <p:cTn id="27" dur="500"/>
                                        <p:tgtEl>
                                          <p:spTgt spid="6">
                                            <p:txEl>
                                              <p:charRg st="0"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8">
                                            <p:txEl>
                                              <p:charRg st="0" end="4"/>
                                            </p:txEl>
                                          </p:spTgt>
                                        </p:tgtEl>
                                        <p:attrNameLst>
                                          <p:attrName>style.visibility</p:attrName>
                                        </p:attrNameLst>
                                      </p:cBhvr>
                                      <p:to>
                                        <p:strVal val="visible"/>
                                      </p:to>
                                    </p:set>
                                    <p:animEffect transition="in" filter="barn(inVertical)">
                                      <p:cBhvr>
                                        <p:cTn id="32" dur="500"/>
                                        <p:tgtEl>
                                          <p:spTgt spid="8">
                                            <p:txEl>
                                              <p:charRg st="0"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9">
                                            <p:txEl>
                                              <p:charRg st="0" end="3"/>
                                            </p:txEl>
                                          </p:spTgt>
                                        </p:tgtEl>
                                        <p:attrNameLst>
                                          <p:attrName>style.visibility</p:attrName>
                                        </p:attrNameLst>
                                      </p:cBhvr>
                                      <p:to>
                                        <p:strVal val="visible"/>
                                      </p:to>
                                    </p:set>
                                    <p:animEffect transition="in" filter="barn(inVertical)">
                                      <p:cBhvr>
                                        <p:cTn id="37" dur="500"/>
                                        <p:tgtEl>
                                          <p:spTgt spid="9">
                                            <p:txEl>
                                              <p:charRg st="0"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0">
                                            <p:txEl>
                                              <p:charRg st="0" end="5"/>
                                            </p:txEl>
                                          </p:spTgt>
                                        </p:tgtEl>
                                        <p:attrNameLst>
                                          <p:attrName>style.visibility</p:attrName>
                                        </p:attrNameLst>
                                      </p:cBhvr>
                                      <p:to>
                                        <p:strVal val="visible"/>
                                      </p:to>
                                    </p:set>
                                    <p:animEffect transition="in" filter="barn(inVertical)">
                                      <p:cBhvr>
                                        <p:cTn id="42" dur="500"/>
                                        <p:tgtEl>
                                          <p:spTgt spid="10">
                                            <p:txEl>
                                              <p:charRg st="0"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1">
                                            <p:txEl>
                                              <p:charRg st="0" end="4"/>
                                            </p:txEl>
                                          </p:spTgt>
                                        </p:tgtEl>
                                        <p:attrNameLst>
                                          <p:attrName>style.visibility</p:attrName>
                                        </p:attrNameLst>
                                      </p:cBhvr>
                                      <p:to>
                                        <p:strVal val="visible"/>
                                      </p:to>
                                    </p:set>
                                    <p:animEffect transition="in" filter="barn(inVertical)">
                                      <p:cBhvr>
                                        <p:cTn id="47" dur="500"/>
                                        <p:tgtEl>
                                          <p:spTgt spid="11">
                                            <p:txEl>
                                              <p:charRg st="0"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2">
                                            <p:txEl>
                                              <p:charRg st="0" end="5"/>
                                            </p:txEl>
                                          </p:spTgt>
                                        </p:tgtEl>
                                        <p:attrNameLst>
                                          <p:attrName>style.visibility</p:attrName>
                                        </p:attrNameLst>
                                      </p:cBhvr>
                                      <p:to>
                                        <p:strVal val="visible"/>
                                      </p:to>
                                    </p:set>
                                    <p:animEffect transition="in" filter="barn(inVertical)">
                                      <p:cBhvr>
                                        <p:cTn id="52" dur="500"/>
                                        <p:tgtEl>
                                          <p:spTgt spid="12">
                                            <p:txEl>
                                              <p:charRg st="0"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3">
                                            <p:txEl>
                                              <p:charRg st="0" end="3"/>
                                            </p:txEl>
                                          </p:spTgt>
                                        </p:tgtEl>
                                        <p:attrNameLst>
                                          <p:attrName>style.visibility</p:attrName>
                                        </p:attrNameLst>
                                      </p:cBhvr>
                                      <p:to>
                                        <p:strVal val="visible"/>
                                      </p:to>
                                    </p:set>
                                    <p:animEffect transition="in" filter="barn(inVertical)">
                                      <p:cBhvr>
                                        <p:cTn id="57" dur="500"/>
                                        <p:tgtEl>
                                          <p:spTgt spid="13">
                                            <p:txEl>
                                              <p:charRg st="0"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5">
                                            <p:txEl>
                                              <p:charRg st="0" end="5"/>
                                            </p:txEl>
                                          </p:spTgt>
                                        </p:tgtEl>
                                        <p:attrNameLst>
                                          <p:attrName>style.visibility</p:attrName>
                                        </p:attrNameLst>
                                      </p:cBhvr>
                                      <p:to>
                                        <p:strVal val="visible"/>
                                      </p:to>
                                    </p:set>
                                    <p:animEffect transition="in" filter="barn(inVertical)">
                                      <p:cBhvr>
                                        <p:cTn id="62" dur="500"/>
                                        <p:tgtEl>
                                          <p:spTgt spid="15">
                                            <p:txEl>
                                              <p:charRg st="0" end="5"/>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6">
                                            <p:txEl>
                                              <p:charRg st="0" end="5"/>
                                            </p:txEl>
                                          </p:spTgt>
                                        </p:tgtEl>
                                        <p:attrNameLst>
                                          <p:attrName>style.visibility</p:attrName>
                                        </p:attrNameLst>
                                      </p:cBhvr>
                                      <p:to>
                                        <p:strVal val="visible"/>
                                      </p:to>
                                    </p:set>
                                    <p:animEffect transition="in" filter="barn(inVertical)">
                                      <p:cBhvr>
                                        <p:cTn id="67" dur="500"/>
                                        <p:tgtEl>
                                          <p:spTgt spid="16">
                                            <p:txEl>
                                              <p:charRg st="0"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34" name="组合 18"/>
          <p:cNvGrpSpPr/>
          <p:nvPr/>
        </p:nvGrpSpPr>
        <p:grpSpPr>
          <a:xfrm>
            <a:off x="1109663" y="803275"/>
            <a:ext cx="1341437" cy="1322388"/>
            <a:chOff x="1093092" y="1313858"/>
            <a:chExt cx="1035111" cy="1021759"/>
          </a:xfrm>
        </p:grpSpPr>
        <p:pic>
          <p:nvPicPr>
            <p:cNvPr id="18444" name="组合 7"/>
            <p:cNvPicPr/>
            <p:nvPr/>
          </p:nvPicPr>
          <p:blipFill>
            <a:blip r:embed="rId1"/>
            <a:stretch>
              <a:fillRect/>
            </a:stretch>
          </p:blipFill>
          <p:spPr>
            <a:xfrm>
              <a:off x="1116014" y="1395414"/>
              <a:ext cx="902440" cy="920266"/>
            </a:xfrm>
            <a:prstGeom prst="rect">
              <a:avLst/>
            </a:prstGeom>
            <a:noFill/>
            <a:ln w="9525">
              <a:noFill/>
            </a:ln>
          </p:spPr>
        </p:pic>
        <p:sp>
          <p:nvSpPr>
            <p:cNvPr id="18445" name="文本框 64"/>
            <p:cNvSpPr txBox="1"/>
            <p:nvPr/>
          </p:nvSpPr>
          <p:spPr>
            <a:xfrm>
              <a:off x="1093092" y="1313858"/>
              <a:ext cx="1035111" cy="1021759"/>
            </a:xfrm>
            <a:prstGeom prst="rect">
              <a:avLst/>
            </a:prstGeom>
            <a:noFill/>
            <a:ln w="9525">
              <a:noFill/>
            </a:ln>
          </p:spPr>
          <p:txBody>
            <a:bodyPr>
              <a:spAutoFit/>
            </a:bodyPr>
            <a:p>
              <a:pPr eaLnBrk="1" hangingPunct="1"/>
              <a:r>
                <a:rPr lang="zh-CN" altLang="en-US" sz="8000" b="1" dirty="0">
                  <a:latin typeface="楷体" panose="02010609060101010101" pitchFamily="49" charset="-122"/>
                  <a:ea typeface="楷体" panose="02010609060101010101" pitchFamily="49" charset="-122"/>
                </a:rPr>
                <a:t>搔</a:t>
              </a:r>
              <a:endParaRPr lang="en-US" altLang="zh-CN" sz="8000" b="1" dirty="0">
                <a:latin typeface="楷体" panose="02010609060101010101" pitchFamily="49" charset="-122"/>
                <a:ea typeface="楷体" panose="02010609060101010101" pitchFamily="49" charset="-122"/>
              </a:endParaRPr>
            </a:p>
          </p:txBody>
        </p:sp>
      </p:grpSp>
      <p:grpSp>
        <p:nvGrpSpPr>
          <p:cNvPr id="18435" name="组合 18"/>
          <p:cNvGrpSpPr/>
          <p:nvPr/>
        </p:nvGrpSpPr>
        <p:grpSpPr>
          <a:xfrm>
            <a:off x="3897313" y="809625"/>
            <a:ext cx="1341437" cy="1323975"/>
            <a:chOff x="1098241" y="1319011"/>
            <a:chExt cx="1035111" cy="1021758"/>
          </a:xfrm>
        </p:grpSpPr>
        <p:pic>
          <p:nvPicPr>
            <p:cNvPr id="18442" name="组合 7"/>
            <p:cNvPicPr/>
            <p:nvPr/>
          </p:nvPicPr>
          <p:blipFill>
            <a:blip r:embed="rId1"/>
            <a:stretch>
              <a:fillRect/>
            </a:stretch>
          </p:blipFill>
          <p:spPr>
            <a:xfrm>
              <a:off x="1116014" y="1395414"/>
              <a:ext cx="902440" cy="920266"/>
            </a:xfrm>
            <a:prstGeom prst="rect">
              <a:avLst/>
            </a:prstGeom>
            <a:noFill/>
            <a:ln w="9525">
              <a:noFill/>
            </a:ln>
          </p:spPr>
        </p:pic>
        <p:sp>
          <p:nvSpPr>
            <p:cNvPr id="18443" name="文本框 64"/>
            <p:cNvSpPr txBox="1"/>
            <p:nvPr/>
          </p:nvSpPr>
          <p:spPr>
            <a:xfrm>
              <a:off x="1098241" y="1319011"/>
              <a:ext cx="1035111" cy="1021758"/>
            </a:xfrm>
            <a:prstGeom prst="rect">
              <a:avLst/>
            </a:prstGeom>
            <a:noFill/>
            <a:ln w="9525">
              <a:noFill/>
            </a:ln>
          </p:spPr>
          <p:txBody>
            <a:bodyPr>
              <a:spAutoFit/>
            </a:bodyPr>
            <a:p>
              <a:pPr eaLnBrk="1" hangingPunct="1"/>
              <a:r>
                <a:rPr lang="zh-CN" altLang="en-US" sz="8000" b="1" dirty="0">
                  <a:latin typeface="楷体" panose="02010609060101010101" pitchFamily="49" charset="-122"/>
                  <a:ea typeface="楷体" panose="02010609060101010101" pitchFamily="49" charset="-122"/>
                </a:rPr>
                <a:t>貌</a:t>
              </a:r>
              <a:endParaRPr lang="en-US" altLang="zh-CN" sz="8000" b="1" dirty="0">
                <a:latin typeface="楷体" panose="02010609060101010101" pitchFamily="49" charset="-122"/>
                <a:ea typeface="楷体" panose="02010609060101010101" pitchFamily="49" charset="-122"/>
              </a:endParaRPr>
            </a:p>
          </p:txBody>
        </p:sp>
      </p:grpSp>
      <p:grpSp>
        <p:nvGrpSpPr>
          <p:cNvPr id="18436" name="组合 18"/>
          <p:cNvGrpSpPr/>
          <p:nvPr/>
        </p:nvGrpSpPr>
        <p:grpSpPr>
          <a:xfrm>
            <a:off x="6743700" y="762000"/>
            <a:ext cx="1339850" cy="1338263"/>
            <a:chOff x="1108548" y="1282940"/>
            <a:chExt cx="1035111" cy="1032740"/>
          </a:xfrm>
        </p:grpSpPr>
        <p:pic>
          <p:nvPicPr>
            <p:cNvPr id="18440" name="组合 7"/>
            <p:cNvPicPr/>
            <p:nvPr/>
          </p:nvPicPr>
          <p:blipFill>
            <a:blip r:embed="rId1"/>
            <a:stretch>
              <a:fillRect/>
            </a:stretch>
          </p:blipFill>
          <p:spPr>
            <a:xfrm>
              <a:off x="1116014" y="1395414"/>
              <a:ext cx="902440" cy="920266"/>
            </a:xfrm>
            <a:prstGeom prst="rect">
              <a:avLst/>
            </a:prstGeom>
            <a:noFill/>
            <a:ln w="9525">
              <a:noFill/>
            </a:ln>
          </p:spPr>
        </p:pic>
        <p:sp>
          <p:nvSpPr>
            <p:cNvPr id="18441" name="文本框 64"/>
            <p:cNvSpPr txBox="1"/>
            <p:nvPr/>
          </p:nvSpPr>
          <p:spPr>
            <a:xfrm>
              <a:off x="1108548" y="1282940"/>
              <a:ext cx="1035111" cy="1021761"/>
            </a:xfrm>
            <a:prstGeom prst="rect">
              <a:avLst/>
            </a:prstGeom>
            <a:noFill/>
            <a:ln w="9525">
              <a:noFill/>
            </a:ln>
          </p:spPr>
          <p:txBody>
            <a:bodyPr>
              <a:spAutoFit/>
            </a:bodyPr>
            <a:p>
              <a:pPr eaLnBrk="1" hangingPunct="1"/>
              <a:r>
                <a:rPr lang="zh-CN" altLang="en-US" sz="8000" b="1" dirty="0">
                  <a:latin typeface="楷体" panose="02010609060101010101" pitchFamily="49" charset="-122"/>
                  <a:ea typeface="楷体" panose="02010609060101010101" pitchFamily="49" charset="-122"/>
                </a:rPr>
                <a:t>庸</a:t>
              </a:r>
              <a:endParaRPr lang="en-US" altLang="zh-CN" sz="8000" b="1" dirty="0">
                <a:latin typeface="楷体" panose="02010609060101010101" pitchFamily="49" charset="-122"/>
                <a:ea typeface="楷体" panose="02010609060101010101" pitchFamily="49" charset="-122"/>
              </a:endParaRPr>
            </a:p>
          </p:txBody>
        </p:sp>
      </p:grpSp>
      <p:pic>
        <p:nvPicPr>
          <p:cNvPr id="11" name="搔.wmv">
            <a:hlinkClick r:id="" action="ppaction://media"/>
          </p:cNvPr>
          <p:cNvPicPr>
            <a:picLocks noRot="1" noChangeAspect="1"/>
          </p:cNvPicPr>
          <p:nvPr>
            <a:videoFile r:link="rId2"/>
            <p:extLst>
              <p:ext uri="{DAA4B4D4-6D71-4841-9C94-3DE7FCFB9230}">
                <p14:media xmlns:p14="http://schemas.microsoft.com/office/powerpoint/2010/main" r:link="rId3"/>
              </p:ext>
            </p:extLst>
          </p:nvPr>
        </p:nvPicPr>
        <p:blipFill>
          <a:blip r:embed="rId4"/>
          <a:stretch>
            <a:fillRect/>
          </a:stretch>
        </p:blipFill>
        <p:spPr>
          <a:xfrm>
            <a:off x="528638" y="2349500"/>
            <a:ext cx="2392362" cy="2286000"/>
          </a:xfrm>
          <a:prstGeom prst="rect">
            <a:avLst/>
          </a:prstGeom>
          <a:noFill/>
          <a:ln w="9525">
            <a:noFill/>
          </a:ln>
        </p:spPr>
      </p:pic>
      <p:pic>
        <p:nvPicPr>
          <p:cNvPr id="12" name="貌.wmv">
            <a:hlinkClick r:id="" action="ppaction://media"/>
          </p:cNvPr>
          <p:cNvPicPr>
            <a:picLocks noRot="1" noChangeAspect="1"/>
          </p:cNvPicPr>
          <p:nvPr>
            <a:videoFile r:link="rId5"/>
            <p:extLst>
              <p:ext uri="{DAA4B4D4-6D71-4841-9C94-3DE7FCFB9230}">
                <p14:media xmlns:p14="http://schemas.microsoft.com/office/powerpoint/2010/main" r:link="rId6"/>
              </p:ext>
            </p:extLst>
          </p:nvPr>
        </p:nvPicPr>
        <p:blipFill>
          <a:blip r:embed="rId7"/>
          <a:stretch>
            <a:fillRect/>
          </a:stretch>
        </p:blipFill>
        <p:spPr>
          <a:xfrm>
            <a:off x="3281363" y="2328863"/>
            <a:ext cx="2390775" cy="2286000"/>
          </a:xfrm>
          <a:prstGeom prst="rect">
            <a:avLst/>
          </a:prstGeom>
          <a:noFill/>
          <a:ln w="9525">
            <a:noFill/>
          </a:ln>
        </p:spPr>
      </p:pic>
      <p:pic>
        <p:nvPicPr>
          <p:cNvPr id="13" name="庸.wmv">
            <a:hlinkClick r:id="" action="ppaction://media"/>
          </p:cNvPr>
          <p:cNvPicPr>
            <a:picLocks noRot="1" noChangeAspect="1"/>
          </p:cNvPicPr>
          <p:nvPr>
            <a:videoFile r:link="rId8"/>
            <p:extLst>
              <p:ext uri="{DAA4B4D4-6D71-4841-9C94-3DE7FCFB9230}">
                <p14:media xmlns:p14="http://schemas.microsoft.com/office/powerpoint/2010/main" r:link="rId9"/>
              </p:ext>
            </p:extLst>
          </p:nvPr>
        </p:nvPicPr>
        <p:blipFill>
          <a:blip r:embed="rId10"/>
          <a:stretch>
            <a:fillRect/>
          </a:stretch>
        </p:blipFill>
        <p:spPr>
          <a:xfrm>
            <a:off x="6075363" y="2317750"/>
            <a:ext cx="2524125" cy="2333625"/>
          </a:xfrm>
          <a:prstGeom prst="rect">
            <a:avLst/>
          </a:prstGeom>
          <a:noFill/>
          <a:ln w="9525">
            <a:noFill/>
          </a:ln>
        </p:spPr>
      </p:pic>
    </p:spTree>
  </p:cSld>
  <p:clrMapOvr>
    <a:masterClrMapping/>
  </p:clrMapOvr>
  <p:timing>
    <p:tnLst>
      <p:par>
        <p:cTn id="1" dur="indefinite" restart="never" nodeType="tmRoot">
          <p:childTnLst>
            <p:video>
              <p:cMediaNode vol="80000" numSld="1">
                <p:cTn id="2" fill="hold" display="0">
                  <p:stCondLst>
                    <p:cond delay="indefinite"/>
                  </p:stCondLst>
                </p:cTn>
                <p:tgtEl>
                  <p:spTgt spid="11"/>
                </p:tgtEl>
              </p:cMediaNode>
            </p:video>
            <p:seq concurrent="1" nextAc="seek">
              <p:cTn id="3" restart="whenNotActive" fill="hold" evtFilter="cancelBubble" nodeType="interactiveSeq">
                <p:stCondLst>
                  <p:cond evt="onClick" delay="0">
                    <p:tgtEl>
                      <p:spTgt spid="11"/>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1"/>
                                        </p:tgtEl>
                                      </p:cBhvr>
                                    </p:cmd>
                                  </p:childTnLst>
                                </p:cTn>
                              </p:par>
                            </p:childTnLst>
                          </p:cTn>
                        </p:par>
                      </p:childTnLst>
                    </p:cTn>
                  </p:par>
                </p:childTnLst>
              </p:cTn>
              <p:nextCondLst>
                <p:cond evt="onClick" delay="0">
                  <p:tgtEl>
                    <p:spTgt spid="11"/>
                  </p:tgtEl>
                </p:cond>
              </p:nextCondLst>
            </p:seq>
            <p:video>
              <p:cMediaNode vol="80000" numSld="1">
                <p:cTn id="8" fill="hold" display="0">
                  <p:stCondLst>
                    <p:cond delay="indefinite"/>
                  </p:stCondLst>
                </p:cTn>
                <p:tgtEl>
                  <p:spTgt spid="12"/>
                </p:tgtEl>
              </p:cMediaNode>
            </p:video>
            <p:seq concurrent="1" nextAc="seek">
              <p:cTn id="9" restart="whenNotActive" fill="hold" evtFilter="cancelBubble" nodeType="interactiveSeq">
                <p:stCondLst>
                  <p:cond evt="onClick" delay="0">
                    <p:tgtEl>
                      <p:spTgt spid="1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12"/>
                                        </p:tgtEl>
                                      </p:cBhvr>
                                    </p:cmd>
                                  </p:childTnLst>
                                </p:cTn>
                              </p:par>
                            </p:childTnLst>
                          </p:cTn>
                        </p:par>
                      </p:childTnLst>
                    </p:cTn>
                  </p:par>
                </p:childTnLst>
              </p:cTn>
              <p:nextCondLst>
                <p:cond evt="onClick" delay="0">
                  <p:tgtEl>
                    <p:spTgt spid="12"/>
                  </p:tgtEl>
                </p:cond>
              </p:nextCondLst>
            </p:seq>
            <p:video>
              <p:cMediaNode vol="80000" numSld="1">
                <p:cTn id="14" fill="hold" display="0">
                  <p:stCondLst>
                    <p:cond delay="indefinite"/>
                  </p:stCondLst>
                </p:cTn>
                <p:tgtEl>
                  <p:spTgt spid="13"/>
                </p:tgtEl>
              </p:cMediaNode>
            </p:video>
            <p:seq concurrent="1" nextAc="seek">
              <p:cTn id="15" restart="whenNotActive" fill="hold" evtFilter="cancelBubble" nodeType="interactiveSeq">
                <p:stCondLst>
                  <p:cond evt="onClick" delay="0">
                    <p:tgtEl>
                      <p:spTgt spid="13"/>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p:cTn id="19"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a:spLocks noChangeArrowheads="1"/>
          </p:cNvSpPr>
          <p:nvPr/>
        </p:nvSpPr>
        <p:spPr bwMode="auto">
          <a:xfrm>
            <a:off x="3610769" y="37692"/>
            <a:ext cx="1922462" cy="584200"/>
          </a:xfrm>
          <a:prstGeom prst="rect">
            <a:avLst/>
          </a:prstGeom>
          <a:noFill/>
          <a:ln w="12700">
            <a:noFill/>
            <a:miter lim="800000"/>
          </a:ln>
        </p:spPr>
        <p:txBody>
          <a:bodyPr>
            <a:spAutoFit/>
          </a:bodyPr>
          <a:lstStyle>
            <a:defPPr>
              <a:defRPr lang="zh-CN"/>
            </a:defPPr>
            <a:lvl1pPr>
              <a:defRPr sz="3200" b="1" spc="50">
                <a:ln w="12700" cmpd="sng">
                  <a:solidFill>
                    <a:srgbClr val="000000"/>
                  </a:solidFill>
                  <a:prstDash val="solid"/>
                </a:ln>
                <a:effectLst/>
                <a:latin typeface="黑体" panose="02010609060101010101" pitchFamily="49" charset="-122"/>
                <a:ea typeface="黑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rPr>
              <a:t>细读课文</a:t>
            </a:r>
            <a:endPar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 name="矩形 2"/>
          <p:cNvSpPr/>
          <p:nvPr/>
        </p:nvSpPr>
        <p:spPr>
          <a:xfrm>
            <a:off x="612775" y="925513"/>
            <a:ext cx="7931150" cy="1430338"/>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请同学们放声朗读第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自然段，用横线画出关键句。</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612775" y="2338388"/>
            <a:ext cx="8091488" cy="1955800"/>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一只手上的五根手指，各有不同的姿态，各具不同的性格，各有所长，各有所短。</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20675" y="646113"/>
            <a:ext cx="8666163" cy="811213"/>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作者是从哪几个方面来写五根手指的？</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2384425" y="1384300"/>
            <a:ext cx="5797550" cy="668338"/>
          </a:xfrm>
          <a:prstGeom prst="rect">
            <a:avLst/>
          </a:prstGeom>
          <a:noFill/>
          <a:ln w="9525">
            <a:noFill/>
          </a:ln>
        </p:spPr>
        <p:txBody>
          <a:bodyPr>
            <a:spAutoFit/>
          </a:bodyPr>
          <a:p>
            <a:pPr eaLnBrk="1" hangingPunct="1">
              <a:lnSpc>
                <a:spcPct val="120000"/>
              </a:lnSpc>
            </a:pPr>
            <a:r>
              <a:rPr lang="zh-CN" altLang="en-US" sz="3600" b="1" dirty="0">
                <a:solidFill>
                  <a:srgbClr val="FF0000"/>
                </a:solidFill>
                <a:latin typeface="楷体" panose="02010609060101010101" pitchFamily="49" charset="-122"/>
                <a:ea typeface="楷体" panose="02010609060101010101" pitchFamily="49" charset="-122"/>
              </a:rPr>
              <a:t>姿态、性格、长处、短处</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4" name="矩形 3"/>
          <p:cNvSpPr/>
          <p:nvPr/>
        </p:nvSpPr>
        <p:spPr>
          <a:xfrm>
            <a:off x="320675" y="1978025"/>
            <a:ext cx="8488363" cy="711200"/>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作者运用了什么修辞手法？</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885825" y="2616200"/>
            <a:ext cx="7794625" cy="2074863"/>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拟人。从“姿态”和“性格”这两个词可以看出，作者把五根手指当成人来写。</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73088" y="3248025"/>
            <a:ext cx="6856413" cy="731838"/>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用笔圈出这句话中的关键词。</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21507" name="矩形 2"/>
          <p:cNvSpPr/>
          <p:nvPr/>
        </p:nvSpPr>
        <p:spPr>
          <a:xfrm>
            <a:off x="573088" y="977900"/>
            <a:ext cx="8089900" cy="1955800"/>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一只手上的五根手指，各有不同的姿态，各具不同的性格，各有所长，各有所短。</a:t>
            </a:r>
            <a:endParaRPr lang="zh-CN" altLang="en-US" sz="3600" b="1" dirty="0">
              <a:solidFill>
                <a:srgbClr val="0000FF"/>
              </a:solidFill>
              <a:latin typeface="楷体" panose="02010609060101010101" pitchFamily="49" charset="-122"/>
              <a:ea typeface="楷体" panose="02010609060101010101" pitchFamily="49" charset="-122"/>
            </a:endParaRPr>
          </a:p>
        </p:txBody>
      </p:sp>
      <p:sp>
        <p:nvSpPr>
          <p:cNvPr id="4" name="椭圆 3"/>
          <p:cNvSpPr/>
          <p:nvPr/>
        </p:nvSpPr>
        <p:spPr>
          <a:xfrm>
            <a:off x="5592763" y="1716088"/>
            <a:ext cx="2978150" cy="67945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 name="椭圆 4"/>
          <p:cNvSpPr/>
          <p:nvPr/>
        </p:nvSpPr>
        <p:spPr>
          <a:xfrm>
            <a:off x="481013" y="2395538"/>
            <a:ext cx="1808163" cy="68103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6413" y="841375"/>
            <a:ext cx="8131175" cy="3459163"/>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这一句话概括指出五根手指姿态不同，性格不同，各有所长，各有所短。那么，五根普通的手指，在作者眼中究竟有着什么样的长处与短处呢？让我们一起来看看作者对大拇指的描写吧！</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6575" y="68263"/>
            <a:ext cx="4418013" cy="784225"/>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探究大拇指的姿态。</a:t>
            </a:r>
            <a:endParaRPr kumimoji="0" lang="zh-CN" altLang="en-US" sz="36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344488" y="946150"/>
            <a:ext cx="8451850" cy="1430338"/>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朗读第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自然段</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画出描写大拇指姿态的句子。</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622300" y="2298700"/>
            <a:ext cx="8174038" cy="2074863"/>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大拇指在五指中，形状实在算不上美。身体矮而胖，头大而肥，构造简单，比人家少一个关节。</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69888" y="822325"/>
            <a:ext cx="8453438" cy="1430338"/>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作者是从哪几个方面来描写大拇指的姿态的？</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965200" y="2289175"/>
            <a:ext cx="7645400" cy="2074863"/>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作者从体形、头形、构造三个方面，寥寥几句便使大拇指的姿态跃然纸上。</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15925" y="909638"/>
            <a:ext cx="8312150" cy="733425"/>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对于“他”这个字，你有什么体会？</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998538" y="1943100"/>
            <a:ext cx="7678737" cy="2074863"/>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一个“他”字让大拇指摇身一变，成为一个身体矮而胖、头大而肥的人，十分有趣。</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矩形 1"/>
          <p:cNvSpPr/>
          <p:nvPr/>
        </p:nvSpPr>
        <p:spPr>
          <a:xfrm>
            <a:off x="598488" y="938213"/>
            <a:ext cx="8139112" cy="2073275"/>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大拇指在五指中，形状实在算不上美。身体矮而胖，头大而肥，构造简单，比人家少一个关节。</a:t>
            </a:r>
            <a:endParaRPr lang="zh-CN" altLang="en-US" sz="3600" b="1" dirty="0">
              <a:solidFill>
                <a:srgbClr val="0000FF"/>
              </a:solidFill>
              <a:latin typeface="楷体" panose="02010609060101010101" pitchFamily="49" charset="-122"/>
              <a:ea typeface="楷体" panose="02010609060101010101" pitchFamily="49" charset="-122"/>
            </a:endParaRPr>
          </a:p>
        </p:txBody>
      </p:sp>
      <p:sp>
        <p:nvSpPr>
          <p:cNvPr id="3" name="矩形 2"/>
          <p:cNvSpPr/>
          <p:nvPr/>
        </p:nvSpPr>
        <p:spPr>
          <a:xfrm>
            <a:off x="598488" y="3278188"/>
            <a:ext cx="7597775" cy="709613"/>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你能读出这句话的趣味性吗？</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nvSpPr>
        <p:spPr>
          <a:xfrm>
            <a:off x="661988" y="1320800"/>
            <a:ext cx="5127625" cy="1998663"/>
          </a:xfrm>
          <a:prstGeom prst="rect">
            <a:avLst/>
          </a:prstGeom>
          <a:noFill/>
          <a:ln>
            <a:noFill/>
          </a:ln>
        </p:spPr>
        <p:txBody>
          <a:bodyPr>
            <a:spAutoFit/>
          </a:bodyPr>
          <a:lstStyle/>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0000FF"/>
                </a:solidFill>
                <a:effectLst/>
                <a:uLnTx/>
                <a:uFillTx/>
                <a:latin typeface="+mn-ea"/>
                <a:ea typeface="+mn-ea"/>
                <a:cs typeface="+mn-cs"/>
              </a:rPr>
              <a:t>猜谜语</a:t>
            </a:r>
            <a:endParaRPr kumimoji="0" lang="en-US" altLang="zh-CN" sz="3600" b="1" i="0" u="none" strike="noStrike" kern="1200" cap="none" spc="0" normalizeH="0" baseline="0" noProof="0" dirty="0">
              <a:ln>
                <a:noFill/>
              </a:ln>
              <a:solidFill>
                <a:srgbClr val="0000FF"/>
              </a:solidFill>
              <a:effectLst/>
              <a:uLnTx/>
              <a:uFillTx/>
              <a:latin typeface="+mn-ea"/>
              <a:ea typeface="+mn-ea"/>
              <a:cs typeface="+mn-cs"/>
            </a:endParaRPr>
          </a:p>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0000FF"/>
                </a:solidFill>
                <a:effectLst/>
                <a:uLnTx/>
                <a:uFillTx/>
                <a:latin typeface="+mn-ea"/>
                <a:ea typeface="+mn-ea"/>
                <a:cs typeface="+mn-cs"/>
              </a:rPr>
              <a:t>五个兄弟，生在一起，</a:t>
            </a:r>
            <a:endParaRPr kumimoji="0" lang="en-US" altLang="zh-CN" sz="3600" b="1" i="0" u="none" strike="noStrike" kern="1200" cap="none" spc="0" normalizeH="0" baseline="0" noProof="0" dirty="0">
              <a:ln>
                <a:noFill/>
              </a:ln>
              <a:solidFill>
                <a:srgbClr val="0000FF"/>
              </a:solidFill>
              <a:effectLst/>
              <a:uLnTx/>
              <a:uFillTx/>
              <a:latin typeface="+mn-ea"/>
              <a:ea typeface="+mn-ea"/>
              <a:cs typeface="+mn-cs"/>
            </a:endParaRPr>
          </a:p>
          <a:p>
            <a:pPr marL="0" marR="0" lvl="0" indent="0" algn="ctr" defTabSz="914400" rtl="0" eaLnBrk="1" fontAlgn="base" latinLnBrk="0" hangingPunct="1">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0000FF"/>
                </a:solidFill>
                <a:effectLst/>
                <a:uLnTx/>
                <a:uFillTx/>
                <a:latin typeface="+mn-ea"/>
                <a:ea typeface="+mn-ea"/>
                <a:cs typeface="+mn-cs"/>
              </a:rPr>
              <a:t>有骨有肉，长短不齐。</a:t>
            </a:r>
            <a:endParaRPr kumimoji="0" lang="en-US" altLang="zh-CN" sz="3600" b="1" i="0" u="none" strike="noStrike" kern="1200" cap="none" spc="0" normalizeH="0" baseline="0" noProof="0" dirty="0">
              <a:ln>
                <a:noFill/>
              </a:ln>
              <a:solidFill>
                <a:srgbClr val="0000FF"/>
              </a:solidFill>
              <a:effectLst/>
              <a:uLnTx/>
              <a:uFillTx/>
              <a:latin typeface="+mn-ea"/>
              <a:ea typeface="+mn-ea"/>
              <a:cs typeface="+mn-cs"/>
            </a:endParaRPr>
          </a:p>
        </p:txBody>
      </p:sp>
      <p:sp>
        <p:nvSpPr>
          <p:cNvPr id="4" name="矩形 3"/>
          <p:cNvSpPr/>
          <p:nvPr/>
        </p:nvSpPr>
        <p:spPr>
          <a:xfrm>
            <a:off x="2976563" y="3673475"/>
            <a:ext cx="2554288" cy="668338"/>
          </a:xfrm>
          <a:prstGeom prst="rect">
            <a:avLst/>
          </a:prstGeom>
          <a:noFill/>
          <a:ln>
            <a:noFill/>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mn-ea"/>
                <a:ea typeface="+mn-ea"/>
                <a:cs typeface="+mn-cs"/>
              </a:rPr>
              <a:t>_________</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3519488" y="3552825"/>
            <a:ext cx="1292225" cy="669925"/>
          </a:xfrm>
          <a:prstGeom prst="rect">
            <a:avLst/>
          </a:prstGeom>
          <a:noFill/>
          <a:ln w="9525">
            <a:noFill/>
          </a:ln>
        </p:spPr>
        <p:txBody>
          <a:bodyPr>
            <a:spAutoFit/>
          </a:bodyPr>
          <a:p>
            <a:pPr eaLnBrk="1" hangingPunct="1">
              <a:lnSpc>
                <a:spcPct val="120000"/>
              </a:lnSpc>
            </a:pPr>
            <a:r>
              <a:rPr lang="zh-CN" altLang="en-US" sz="3600" b="1" dirty="0">
                <a:solidFill>
                  <a:srgbClr val="FF0000"/>
                </a:solidFill>
                <a:latin typeface="楷体" panose="02010609060101010101" pitchFamily="49" charset="-122"/>
                <a:ea typeface="楷体" panose="02010609060101010101" pitchFamily="49" charset="-122"/>
              </a:rPr>
              <a:t>手指</a:t>
            </a:r>
            <a:endParaRPr lang="en-US" altLang="zh-CN" sz="3600" b="1" dirty="0">
              <a:solidFill>
                <a:srgbClr val="FF0000"/>
              </a:solidFill>
              <a:latin typeface="楷体" panose="02010609060101010101" pitchFamily="49" charset="-122"/>
              <a:ea typeface="楷体" panose="02010609060101010101" pitchFamily="49" charset="-122"/>
            </a:endParaRPr>
          </a:p>
        </p:txBody>
      </p:sp>
      <p:pic>
        <p:nvPicPr>
          <p:cNvPr id="4101" name="Picture 5" descr="https://timgsa.baidu.com/timg?image&amp;quality=80&amp;size=b9999_10000&amp;sec=1571114954490&amp;di=22bc3f264a1f2d42246db9dcb3a77b62&amp;imgtype=0&amp;src=http%3A%2F%2Ff.zhihuishan.com%2Fdata%2Fupload%2F201405%2Ff_fb43974d9616f4d7c3195cd767d8a5c7.jpg"/>
          <p:cNvPicPr>
            <a:picLocks noChangeAspect="1"/>
          </p:cNvPicPr>
          <p:nvPr/>
        </p:nvPicPr>
        <p:blipFill>
          <a:blip r:embed="rId1">
            <a:clrChange>
              <a:clrFrom>
                <a:srgbClr val="FCFCFC"/>
              </a:clrFrom>
              <a:clrTo>
                <a:srgbClr val="FCFCFC">
                  <a:alpha val="0"/>
                </a:srgbClr>
              </a:clrTo>
            </a:clrChange>
          </a:blip>
          <a:srcRect l="18211" r="24707"/>
          <a:stretch>
            <a:fillRect/>
          </a:stretch>
        </p:blipFill>
        <p:spPr>
          <a:xfrm>
            <a:off x="5748338" y="1208088"/>
            <a:ext cx="2278062" cy="3133725"/>
          </a:xfrm>
          <a:prstGeom prst="rect">
            <a:avLst/>
          </a:prstGeom>
          <a:noFill/>
          <a:ln w="9525">
            <a:noFill/>
          </a:ln>
        </p:spPr>
      </p:pic>
      <p:sp>
        <p:nvSpPr>
          <p:cNvPr id="9222" name="矩形 5"/>
          <p:cNvSpPr/>
          <p:nvPr/>
        </p:nvSpPr>
        <p:spPr>
          <a:xfrm>
            <a:off x="3270250" y="-20637"/>
            <a:ext cx="2601913" cy="769937"/>
          </a:xfrm>
          <a:prstGeom prst="rect">
            <a:avLst/>
          </a:prstGeom>
          <a:noFill/>
          <a:ln w="9525">
            <a:noFill/>
          </a:ln>
        </p:spPr>
        <p:txBody>
          <a:bodyPr>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1</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randombar(horizontal)">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inVertical)">
                                      <p:cBhvr>
                                        <p:cTn id="16" dur="500"/>
                                        <p:tgtEl>
                                          <p:spTgt spid="5"/>
                                        </p:tgtEl>
                                      </p:cBhvr>
                                    </p:animEffect>
                                  </p:childTnLst>
                                </p:cTn>
                              </p:par>
                            </p:childTnLst>
                          </p:cTn>
                        </p:par>
                        <p:par>
                          <p:cTn id="17" fill="hold">
                            <p:stCondLst>
                              <p:cond delay="500"/>
                            </p:stCondLst>
                            <p:childTnLst>
                              <p:par>
                                <p:cTn id="18" presetID="53" presetClass="entr" presetSubtype="16" fill="hold" nodeType="afterEffect">
                                  <p:stCondLst>
                                    <p:cond delay="0"/>
                                  </p:stCondLst>
                                  <p:childTnLst>
                                    <p:set>
                                      <p:cBhvr>
                                        <p:cTn id="19" dur="1" fill="hold">
                                          <p:stCondLst>
                                            <p:cond delay="0"/>
                                          </p:stCondLst>
                                        </p:cTn>
                                        <p:tgtEl>
                                          <p:spTgt spid="4101"/>
                                        </p:tgtEl>
                                        <p:attrNameLst>
                                          <p:attrName>style.visibility</p:attrName>
                                        </p:attrNameLst>
                                      </p:cBhvr>
                                      <p:to>
                                        <p:strVal val="visible"/>
                                      </p:to>
                                    </p:set>
                                    <p:anim calcmode="lin" valueType="num">
                                      <p:cBhvr>
                                        <p:cTn id="20" dur="500" fill="hold"/>
                                        <p:tgtEl>
                                          <p:spTgt spid="4101"/>
                                        </p:tgtEl>
                                        <p:attrNameLst>
                                          <p:attrName>ppt_w</p:attrName>
                                        </p:attrNameLst>
                                      </p:cBhvr>
                                      <p:tavLst>
                                        <p:tav tm="0">
                                          <p:val>
                                            <p:fltVal val="0.000000"/>
                                          </p:val>
                                        </p:tav>
                                        <p:tav tm="100000">
                                          <p:val>
                                            <p:strVal val="#ppt_w"/>
                                          </p:val>
                                        </p:tav>
                                      </p:tavLst>
                                    </p:anim>
                                    <p:anim calcmode="lin" valueType="num">
                                      <p:cBhvr>
                                        <p:cTn id="21" dur="500" fill="hold"/>
                                        <p:tgtEl>
                                          <p:spTgt spid="4101"/>
                                        </p:tgtEl>
                                        <p:attrNameLst>
                                          <p:attrName>ppt_h</p:attrName>
                                        </p:attrNameLst>
                                      </p:cBhvr>
                                      <p:tavLst>
                                        <p:tav tm="0">
                                          <p:val>
                                            <p:fltVal val="0.000000"/>
                                          </p:val>
                                        </p:tav>
                                        <p:tav tm="100000">
                                          <p:val>
                                            <p:strVal val="#ppt_h"/>
                                          </p:val>
                                        </p:tav>
                                      </p:tavLst>
                                    </p:anim>
                                    <p:animEffect transition="in" filter="fade">
                                      <p:cBhvr>
                                        <p:cTn id="22" dur="500"/>
                                        <p:tgtEl>
                                          <p:spTgt spid="4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14363" y="120650"/>
            <a:ext cx="4122738" cy="623888"/>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探究大拇指的性格。</a:t>
            </a:r>
            <a:endParaRPr kumimoji="0" lang="zh-CN" altLang="en-US"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449263" y="804863"/>
            <a:ext cx="7478713" cy="641350"/>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用笔画出描写大拇指性格的句子。</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449263" y="1465263"/>
            <a:ext cx="8374062" cy="3086100"/>
          </a:xfrm>
          <a:prstGeom prst="rect">
            <a:avLst/>
          </a:prstGeom>
          <a:noFill/>
          <a:ln w="9525">
            <a:noFill/>
          </a:ln>
        </p:spPr>
        <p:txBody>
          <a:bodyPr>
            <a:spAutoFit/>
          </a:bodyPr>
          <a:p>
            <a:pPr marL="571500" indent="-571500" eaLnBrk="1" hangingPunct="1">
              <a:lnSpc>
                <a:spcPct val="125000"/>
              </a:lnSpc>
              <a:buFont typeface="Arial" panose="020B0604020202020204" pitchFamily="34" charset="0"/>
              <a:buChar char="•"/>
            </a:pPr>
            <a:r>
              <a:rPr lang="zh-CN" altLang="en-US" sz="3200" b="1" dirty="0">
                <a:solidFill>
                  <a:srgbClr val="0000FF"/>
                </a:solidFill>
                <a:latin typeface="楷体" panose="02010609060101010101" pitchFamily="49" charset="-122"/>
                <a:ea typeface="楷体" panose="02010609060101010101" pitchFamily="49" charset="-122"/>
              </a:rPr>
              <a:t>但在五指中，却是最肯吃苦的。</a:t>
            </a:r>
            <a:endParaRPr lang="en-US" altLang="zh-CN" sz="3200" b="1" dirty="0">
              <a:solidFill>
                <a:srgbClr val="0000FF"/>
              </a:solidFill>
              <a:latin typeface="楷体" panose="02010609060101010101" pitchFamily="49" charset="-122"/>
              <a:ea typeface="楷体" panose="02010609060101010101" pitchFamily="49" charset="-122"/>
            </a:endParaRPr>
          </a:p>
          <a:p>
            <a:pPr marL="571500" indent="-571500" eaLnBrk="1" hangingPunct="1">
              <a:lnSpc>
                <a:spcPct val="125000"/>
              </a:lnSpc>
              <a:buFont typeface="Arial" panose="020B0604020202020204" pitchFamily="34" charset="0"/>
              <a:buChar char="•"/>
            </a:pPr>
            <a:r>
              <a:rPr lang="zh-CN" altLang="en-US" sz="3200" b="1" dirty="0">
                <a:solidFill>
                  <a:srgbClr val="0000FF"/>
                </a:solidFill>
                <a:latin typeface="楷体" panose="02010609060101010101" pitchFamily="49" charset="-122"/>
                <a:ea typeface="楷体" panose="02010609060101010101" pitchFamily="49" charset="-122"/>
              </a:rPr>
              <a:t>讨巧的事，却轮不上他。例如招呼人，都由其他四指上前点头，他只能呆呆站在一旁。给人搔痒，人舒服后，感谢的是其他四指。</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charRg st="0" end="15"/>
                                            </p:txEl>
                                          </p:spTgt>
                                        </p:tgtEl>
                                        <p:attrNameLst>
                                          <p:attrName>style.visibility</p:attrName>
                                        </p:attrNameLst>
                                      </p:cBhvr>
                                      <p:to>
                                        <p:strVal val="visible"/>
                                      </p:to>
                                    </p:set>
                                    <p:animEffect transition="in" filter="barn(inVertical)">
                                      <p:cBhvr>
                                        <p:cTn id="7" dur="500"/>
                                        <p:tgtEl>
                                          <p:spTgt spid="4">
                                            <p:txEl>
                                              <p:charRg st="0" end="1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
                                            <p:txEl>
                                              <p:charRg st="15" end="73"/>
                                            </p:txEl>
                                          </p:spTgt>
                                        </p:tgtEl>
                                        <p:attrNameLst>
                                          <p:attrName>style.visibility</p:attrName>
                                        </p:attrNameLst>
                                      </p:cBhvr>
                                      <p:to>
                                        <p:strVal val="visible"/>
                                      </p:to>
                                    </p:set>
                                    <p:animEffect transition="in" filter="barn(inVertical)">
                                      <p:cBhvr>
                                        <p:cTn id="12" dur="500"/>
                                        <p:tgtEl>
                                          <p:spTgt spid="4">
                                            <p:txEl>
                                              <p:charRg st="15" end="7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98488" y="989013"/>
            <a:ext cx="7597775" cy="709613"/>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大拇指有什么性格特点？</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1171575" y="1909763"/>
            <a:ext cx="7678738" cy="688975"/>
          </a:xfrm>
          <a:prstGeom prst="rect">
            <a:avLst/>
          </a:prstGeom>
          <a:noFill/>
          <a:ln w="9525">
            <a:noFill/>
          </a:ln>
        </p:spPr>
        <p:txBody>
          <a:bodyPr>
            <a:spAutoFit/>
          </a:bodyPr>
          <a:p>
            <a:pPr eaLnBrk="1" hangingPunct="1">
              <a:lnSpc>
                <a:spcPct val="125000"/>
              </a:lnSpc>
            </a:pPr>
            <a:r>
              <a:rPr lang="zh-CN" altLang="en-US" sz="3600" b="1" dirty="0">
                <a:solidFill>
                  <a:srgbClr val="FF0000"/>
                </a:solidFill>
                <a:latin typeface="楷体" panose="02010609060101010101" pitchFamily="49" charset="-122"/>
                <a:ea typeface="楷体" panose="02010609060101010101" pitchFamily="49" charset="-122"/>
              </a:rPr>
              <a:t>肯吃苦，但不贪功，默默奉献。</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4" name="矩形 3"/>
          <p:cNvSpPr/>
          <p:nvPr/>
        </p:nvSpPr>
        <p:spPr>
          <a:xfrm>
            <a:off x="598488" y="3217863"/>
            <a:ext cx="7597775" cy="711200"/>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谁能读出大拇指肯吃苦的精神？</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6575" y="30163"/>
            <a:ext cx="4541838" cy="642938"/>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探究大拇指的作用。</a:t>
            </a:r>
            <a:endParaRPr kumimoji="0" lang="zh-CN" altLang="en-US"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309563" y="673100"/>
            <a:ext cx="7340600" cy="661988"/>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用笔画出描写大拇指作用的句子。</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447675" y="1335088"/>
            <a:ext cx="8243888" cy="3170237"/>
          </a:xfrm>
          <a:prstGeom prst="rect">
            <a:avLst/>
          </a:prstGeom>
          <a:noFill/>
          <a:ln w="9525">
            <a:noFill/>
          </a:ln>
        </p:spPr>
        <p:txBody>
          <a:bodyPr>
            <a:spAutoFit/>
          </a:bodyPr>
          <a:p>
            <a:pPr eaLnBrk="1" hangingPunct="1">
              <a:lnSpc>
                <a:spcPct val="125000"/>
              </a:lnSpc>
            </a:pPr>
            <a:r>
              <a:rPr lang="zh-CN" altLang="en-US" sz="3200" b="1" dirty="0">
                <a:solidFill>
                  <a:srgbClr val="0000FF"/>
                </a:solidFill>
                <a:latin typeface="楷体" panose="02010609060101010101" pitchFamily="49" charset="-122"/>
                <a:ea typeface="楷体" panose="02010609060101010101" pitchFamily="49" charset="-122"/>
              </a:rPr>
              <a:t>    例如拉胡琴，总由其他四指按弦，却叫他相帮扶住琴身；水要喷出来，叫他死力抵住；血要流出来，叫他拼命按住；重东西要翻倒去，叫他用劲扳住；要读书了，叫他翻书页；要进门了，叫他揿电铃。</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30213" y="354013"/>
            <a:ext cx="6442075" cy="709613"/>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说说大拇指有什么作用。</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1020763" y="1125538"/>
            <a:ext cx="7678737" cy="1381125"/>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扶住琴身、抵住水、按住血、扳住重物、翻书页、揿电铃。</a:t>
            </a:r>
            <a:endParaRPr lang="zh-CN" altLang="en-US" sz="36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430213" y="2720975"/>
            <a:ext cx="7172325" cy="711200"/>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这段话在句式上有什么特点？</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1020763" y="3590925"/>
            <a:ext cx="4868862" cy="688975"/>
          </a:xfrm>
          <a:prstGeom prst="rect">
            <a:avLst/>
          </a:prstGeom>
          <a:noFill/>
          <a:ln w="9525">
            <a:noFill/>
          </a:ln>
        </p:spPr>
        <p:txBody>
          <a:bodyPr>
            <a:spAutoFit/>
          </a:bodyPr>
          <a:p>
            <a:pPr eaLnBrk="1" hangingPunct="1">
              <a:lnSpc>
                <a:spcPct val="125000"/>
              </a:lnSpc>
            </a:pPr>
            <a:r>
              <a:rPr lang="zh-CN" altLang="en-US" sz="3600" b="1" dirty="0">
                <a:solidFill>
                  <a:srgbClr val="FF0000"/>
                </a:solidFill>
                <a:latin typeface="楷体" panose="02010609060101010101" pitchFamily="49" charset="-122"/>
                <a:ea typeface="楷体" panose="02010609060101010101" pitchFamily="49" charset="-122"/>
              </a:rPr>
              <a:t>    排比句。</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2413" y="636588"/>
            <a:ext cx="8666163" cy="2151063"/>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排比句的运用不仅能增强语言的气势，还能突出作者的情感。这段话中哪些词突出了大拇指“最肯吃苦”的性格？</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841375" y="2851150"/>
            <a:ext cx="7678738" cy="690563"/>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相帮、死力、拼命、用劲。</a:t>
            </a:r>
            <a:endParaRPr lang="zh-CN" altLang="en-US" sz="36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252413" y="3605213"/>
            <a:ext cx="8666163" cy="811213"/>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你能有感情地朗读出大拇指的作用吗？</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矩形 1"/>
          <p:cNvSpPr/>
          <p:nvPr/>
        </p:nvSpPr>
        <p:spPr>
          <a:xfrm>
            <a:off x="476250" y="842963"/>
            <a:ext cx="8191500" cy="3457575"/>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我们从姿态、性格和作用三个方面了解了大拇指。作者运用拟人和排比的修辞手法来描写大拇指，语言十分幽默和风趣，读的时候能让你联想到生活中与之相似的人。</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a:spLocks noChangeArrowheads="1"/>
          </p:cNvSpPr>
          <p:nvPr/>
        </p:nvSpPr>
        <p:spPr bwMode="auto">
          <a:xfrm>
            <a:off x="3610769" y="0"/>
            <a:ext cx="1922462" cy="584200"/>
          </a:xfrm>
          <a:prstGeom prst="rect">
            <a:avLst/>
          </a:prstGeom>
          <a:noFill/>
          <a:ln w="12700">
            <a:noFill/>
            <a:miter lim="800000"/>
          </a:ln>
        </p:spPr>
        <p:txBody>
          <a:bodyPr>
            <a:spAutoFit/>
          </a:bodyPr>
          <a:lstStyle>
            <a:defPPr>
              <a:defRPr lang="zh-CN"/>
            </a:defPPr>
            <a:lvl1pPr>
              <a:defRPr sz="3200" b="1" spc="50">
                <a:ln w="12700" cmpd="sng">
                  <a:solidFill>
                    <a:srgbClr val="000000"/>
                  </a:solidFill>
                  <a:prstDash val="solid"/>
                </a:ln>
                <a:effectLst/>
                <a:latin typeface="黑体" panose="02010609060101010101" pitchFamily="49" charset="-122"/>
                <a:ea typeface="黑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rPr>
              <a:t>借表自学</a:t>
            </a:r>
            <a:endPar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 name="矩形 2"/>
          <p:cNvSpPr/>
          <p:nvPr/>
        </p:nvSpPr>
        <p:spPr>
          <a:xfrm>
            <a:off x="349250" y="1147763"/>
            <a:ext cx="8445500" cy="1430338"/>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请同学们仔细观察一下</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2-5</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自然段的构段方式，你发现了什么？</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965200" y="2598738"/>
            <a:ext cx="7670800" cy="2074862"/>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这几个自然段的构段方式是一样的，都是先写姿态，再写性格，最后写作用。</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6388" y="723900"/>
            <a:ext cx="8191500" cy="3843338"/>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大拇指的长处与短处我们已经从作者生动的描述中体会到了。那其他手指又有什么特点呢？接下来请同学们按照学习第</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自然段的方法以小组为单位进行自学，仔细地读一读，找出相关语句，然后完成下面的表格。</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73063" y="1012825"/>
            <a:ext cx="8437563" cy="642938"/>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手指     姿态       性格        作用</a:t>
            </a:r>
            <a:endParaRPr kumimoji="0" lang="zh-CN" altLang="en-US"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5" name="矩形 4"/>
          <p:cNvSpPr/>
          <p:nvPr/>
        </p:nvSpPr>
        <p:spPr>
          <a:xfrm>
            <a:off x="149225" y="2605088"/>
            <a:ext cx="1420813" cy="661987"/>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大拇指</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6" name="矩形 5"/>
          <p:cNvSpPr/>
          <p:nvPr/>
        </p:nvSpPr>
        <p:spPr>
          <a:xfrm>
            <a:off x="1641475" y="1655763"/>
            <a:ext cx="2187575" cy="256222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形状不美、身体矮胖、头大而肥、构造简单</a:t>
            </a:r>
            <a:endParaRPr lang="zh-CN" altLang="en-US" sz="3200" b="1" dirty="0">
              <a:latin typeface="楷体" panose="02010609060101010101" pitchFamily="49" charset="-122"/>
              <a:ea typeface="楷体" panose="02010609060101010101" pitchFamily="49" charset="-122"/>
            </a:endParaRPr>
          </a:p>
        </p:txBody>
      </p:sp>
      <p:sp>
        <p:nvSpPr>
          <p:cNvPr id="7" name="矩形 6"/>
          <p:cNvSpPr/>
          <p:nvPr/>
        </p:nvSpPr>
        <p:spPr>
          <a:xfrm>
            <a:off x="4051300" y="2295525"/>
            <a:ext cx="1839913" cy="1281113"/>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肯吃苦、默默奉献</a:t>
            </a:r>
            <a:endParaRPr lang="zh-CN" altLang="en-US" sz="3200" b="1" dirty="0">
              <a:latin typeface="楷体" panose="02010609060101010101" pitchFamily="49" charset="-122"/>
              <a:ea typeface="楷体" panose="02010609060101010101" pitchFamily="49" charset="-122"/>
            </a:endParaRPr>
          </a:p>
        </p:txBody>
      </p:sp>
      <p:sp>
        <p:nvSpPr>
          <p:cNvPr id="8" name="矩形 7"/>
          <p:cNvSpPr/>
          <p:nvPr/>
        </p:nvSpPr>
        <p:spPr>
          <a:xfrm>
            <a:off x="6059488" y="1744663"/>
            <a:ext cx="2749550" cy="256222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扶住琴身、抵住水、按住血、扳住重物、翻书页、揿电铃</a:t>
            </a:r>
            <a:endParaRPr lang="zh-CN" altLang="en-US" sz="3200" b="1" dirty="0">
              <a:latin typeface="楷体" panose="02010609060101010101" pitchFamily="49" charset="-122"/>
              <a:ea typeface="楷体" panose="02010609060101010101" pitchFamily="49" charset="-122"/>
            </a:endParaRPr>
          </a:p>
        </p:txBody>
      </p:sp>
      <p:sp>
        <p:nvSpPr>
          <p:cNvPr id="9" name="矩形 8"/>
          <p:cNvSpPr/>
          <p:nvPr/>
        </p:nvSpPr>
        <p:spPr>
          <a:xfrm>
            <a:off x="373063" y="352425"/>
            <a:ext cx="6751638" cy="660400"/>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四人小组讨论交流，合作学习。</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42913" y="215900"/>
            <a:ext cx="8437563" cy="641350"/>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手指  姿态  性格           作用</a:t>
            </a:r>
            <a:endParaRPr kumimoji="0" lang="zh-CN" altLang="en-US"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219075" y="2371725"/>
            <a:ext cx="1420813" cy="661988"/>
          </a:xfrm>
          <a:prstGeom prst="rect">
            <a:avLst/>
          </a:prstGeom>
          <a:noFill/>
          <a:ln w="9525">
            <a:noFill/>
          </a:ln>
        </p:spPr>
        <p:txBody>
          <a:bodyPr>
            <a:spAutoFit/>
          </a:bodyPr>
          <a:p>
            <a:pPr algn="ct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食指</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1639888" y="1420813"/>
            <a:ext cx="1090612" cy="256222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不窈窕、线条强硬</a:t>
            </a:r>
            <a:endParaRPr lang="zh-CN" altLang="en-US" sz="3200" b="1" dirty="0">
              <a:latin typeface="楷体" panose="02010609060101010101" pitchFamily="49" charset="-122"/>
              <a:ea typeface="楷体" panose="02010609060101010101" pitchFamily="49" charset="-122"/>
            </a:endParaRPr>
          </a:p>
        </p:txBody>
      </p:sp>
      <p:sp>
        <p:nvSpPr>
          <p:cNvPr id="5" name="矩形 4"/>
          <p:cNvSpPr/>
          <p:nvPr/>
        </p:nvSpPr>
        <p:spPr>
          <a:xfrm>
            <a:off x="2898775" y="1741488"/>
            <a:ext cx="1090613" cy="1922462"/>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机敏、善于合作</a:t>
            </a:r>
            <a:endParaRPr lang="zh-CN" altLang="en-US" sz="3200" b="1" dirty="0">
              <a:latin typeface="楷体" panose="02010609060101010101" pitchFamily="49" charset="-122"/>
              <a:ea typeface="楷体" panose="02010609060101010101" pitchFamily="49" charset="-122"/>
            </a:endParaRPr>
          </a:p>
        </p:txBody>
      </p:sp>
      <p:sp>
        <p:nvSpPr>
          <p:cNvPr id="6" name="矩形 5"/>
          <p:cNvSpPr/>
          <p:nvPr/>
        </p:nvSpPr>
        <p:spPr>
          <a:xfrm>
            <a:off x="4173538" y="792163"/>
            <a:ext cx="4703762" cy="41497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工作复杂、干活以他为主：推动笔杆，试探危险或冒险，接触秽物、毒物、烈物，消受刀伤、烫伤、轧伤、咬伤，打电话、扳枪机、打算盘、拧螺丝、解纽扣</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60388" y="862013"/>
            <a:ext cx="8023225" cy="3201988"/>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人有两件宝，双手和大脑。</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这句话足以说明手对一个人是多么地重要，可是我们有没有仔细地观察过自己的五根手指呢？对这样五根平平常常的手指，作家丰子恺写了一篇有趣而意味深长的文章</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手指</a:t>
            </a:r>
            <a:r>
              <a:rPr kumimoji="0"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1"/>
                </a:solidFill>
                <a:effectLst/>
                <a:uLnTx/>
                <a:uFillTx/>
                <a:latin typeface="+mn-ea"/>
                <a:ea typeface="+mn-ea"/>
                <a:cs typeface="+mn-cs"/>
              </a:rPr>
              <a:t>。</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08025" y="1009650"/>
            <a:ext cx="8121650" cy="641350"/>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手指     姿态       性格        作用</a:t>
            </a:r>
            <a:endParaRPr kumimoji="0" lang="zh-CN" altLang="en-US"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482600" y="2600325"/>
            <a:ext cx="1420813" cy="661988"/>
          </a:xfrm>
          <a:prstGeom prst="rect">
            <a:avLst/>
          </a:prstGeom>
          <a:noFill/>
          <a:ln w="9525">
            <a:noFill/>
          </a:ln>
        </p:spPr>
        <p:txBody>
          <a:bodyPr>
            <a:spAutoFit/>
          </a:bodyPr>
          <a:p>
            <a:pPr algn="ct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中指</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1974850" y="1970088"/>
            <a:ext cx="2187575" cy="1922462"/>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相貌堂皇、个子最高、</a:t>
            </a:r>
            <a:endParaRPr lang="zh-CN" altLang="en-US" sz="3200" b="1" dirty="0">
              <a:latin typeface="楷体" panose="02010609060101010101" pitchFamily="49" charset="-122"/>
              <a:ea typeface="楷体" panose="02010609060101010101" pitchFamily="49" charset="-122"/>
            </a:endParaRPr>
          </a:p>
          <a:p>
            <a:pPr eaLnBrk="1" hangingPunct="1">
              <a:lnSpc>
                <a:spcPct val="130000"/>
              </a:lnSpc>
            </a:pPr>
            <a:r>
              <a:rPr lang="zh-CN" altLang="en-US" sz="3200" b="1" dirty="0">
                <a:latin typeface="楷体" panose="02010609060101010101" pitchFamily="49" charset="-122"/>
                <a:ea typeface="楷体" panose="02010609060101010101" pitchFamily="49" charset="-122"/>
              </a:rPr>
              <a:t>曲线优美</a:t>
            </a:r>
            <a:endParaRPr lang="zh-CN" altLang="en-US" sz="3200" b="1" dirty="0">
              <a:latin typeface="楷体" panose="02010609060101010101" pitchFamily="49" charset="-122"/>
              <a:ea typeface="楷体" panose="02010609060101010101" pitchFamily="49" charset="-122"/>
            </a:endParaRPr>
          </a:p>
        </p:txBody>
      </p:sp>
      <p:sp>
        <p:nvSpPr>
          <p:cNvPr id="5" name="矩形 4"/>
          <p:cNvSpPr/>
          <p:nvPr/>
        </p:nvSpPr>
        <p:spPr>
          <a:xfrm>
            <a:off x="4273550" y="2290763"/>
            <a:ext cx="2411413" cy="1282700"/>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养尊处优、做事不出力</a:t>
            </a:r>
            <a:endParaRPr lang="zh-CN" altLang="en-US" sz="3200" b="1" dirty="0">
              <a:latin typeface="楷体" panose="02010609060101010101" pitchFamily="49" charset="-122"/>
              <a:ea typeface="楷体" panose="02010609060101010101" pitchFamily="49" charset="-122"/>
            </a:endParaRPr>
          </a:p>
        </p:txBody>
      </p:sp>
      <p:sp>
        <p:nvSpPr>
          <p:cNvPr id="6" name="矩形 5"/>
          <p:cNvSpPr/>
          <p:nvPr/>
        </p:nvSpPr>
        <p:spPr>
          <a:xfrm>
            <a:off x="6796088" y="1931988"/>
            <a:ext cx="1855787" cy="192087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略为扶衬大拇指和食指</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60388" y="708025"/>
            <a:ext cx="8437563" cy="642938"/>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手指    姿态    性格        作用</a:t>
            </a:r>
            <a:endParaRPr kumimoji="0" lang="zh-CN" altLang="en-US"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336550" y="2390775"/>
            <a:ext cx="1419225" cy="1282700"/>
          </a:xfrm>
          <a:prstGeom prst="rect">
            <a:avLst/>
          </a:prstGeom>
          <a:noFill/>
          <a:ln w="9525">
            <a:noFill/>
          </a:ln>
        </p:spPr>
        <p:txBody>
          <a:bodyPr>
            <a:spAutoFit/>
          </a:bodyPr>
          <a:p>
            <a:pPr algn="ct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无名指</a:t>
            </a:r>
            <a:endParaRPr lang="zh-CN" altLang="en-US" sz="3200" b="1" dirty="0">
              <a:solidFill>
                <a:srgbClr val="0000FF"/>
              </a:solidFill>
              <a:latin typeface="楷体" panose="02010609060101010101" pitchFamily="49" charset="-122"/>
              <a:ea typeface="楷体" panose="02010609060101010101" pitchFamily="49" charset="-122"/>
            </a:endParaRPr>
          </a:p>
          <a:p>
            <a:pPr algn="ct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小指</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1962150" y="2071688"/>
            <a:ext cx="1435100" cy="1922462"/>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体态秀丽、样子可爱</a:t>
            </a:r>
            <a:endParaRPr lang="zh-CN" altLang="en-US" sz="3200" b="1" dirty="0">
              <a:latin typeface="楷体" panose="02010609060101010101" pitchFamily="49" charset="-122"/>
              <a:ea typeface="楷体" panose="02010609060101010101" pitchFamily="49" charset="-122"/>
            </a:endParaRPr>
          </a:p>
        </p:txBody>
      </p:sp>
      <p:sp>
        <p:nvSpPr>
          <p:cNvPr id="5" name="矩形 4"/>
          <p:cNvSpPr/>
          <p:nvPr/>
        </p:nvSpPr>
        <p:spPr>
          <a:xfrm>
            <a:off x="3794125" y="2390775"/>
            <a:ext cx="1104900" cy="1282700"/>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能力薄弱</a:t>
            </a:r>
            <a:endParaRPr lang="zh-CN" altLang="en-US" sz="3200" b="1" dirty="0">
              <a:latin typeface="楷体" panose="02010609060101010101" pitchFamily="49" charset="-122"/>
              <a:ea typeface="楷体" panose="02010609060101010101" pitchFamily="49" charset="-122"/>
            </a:endParaRPr>
          </a:p>
        </p:txBody>
      </p:sp>
      <p:sp>
        <p:nvSpPr>
          <p:cNvPr id="6" name="矩形 5"/>
          <p:cNvSpPr/>
          <p:nvPr/>
        </p:nvSpPr>
        <p:spPr>
          <a:xfrm>
            <a:off x="5105400" y="1331913"/>
            <a:ext cx="3892550" cy="3292475"/>
          </a:xfrm>
          <a:prstGeom prst="rect">
            <a:avLst/>
          </a:prstGeom>
          <a:noFill/>
          <a:ln w="9525">
            <a:noFill/>
          </a:ln>
        </p:spPr>
        <p:txBody>
          <a:bodyPr>
            <a:spAutoFit/>
          </a:bodyPr>
          <a:p>
            <a:pPr eaLnBrk="1" hangingPunct="1">
              <a:lnSpc>
                <a:spcPct val="130000"/>
              </a:lnSpc>
            </a:pPr>
            <a:r>
              <a:rPr lang="zh-CN" altLang="en-US" sz="3200" b="1" dirty="0">
                <a:latin typeface="楷体" panose="02010609060101010101" pitchFamily="49" charset="-122"/>
                <a:ea typeface="楷体" panose="02010609060101010101" pitchFamily="49" charset="-122"/>
              </a:rPr>
              <a:t>研脂粉、蘸药末、戴戒指，掏掏耳朵、抹抹鼻涕，按压丝竹管弦，作兰花指，附庸其他手指</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968375" y="976313"/>
            <a:ext cx="1752600" cy="709613"/>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启发：</a:t>
            </a:r>
            <a:endParaRPr kumimoji="0" lang="zh-CN" altLang="en-US" sz="36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968375" y="1817688"/>
            <a:ext cx="7259638" cy="2151062"/>
          </a:xfrm>
          <a:prstGeom prst="rect">
            <a:avLst/>
          </a:prstGeom>
          <a:noFill/>
          <a:ln w="9525">
            <a:noFill/>
          </a:ln>
        </p:spPr>
        <p:txBody>
          <a:bodyPr>
            <a:spAutoFit/>
          </a:bodyPr>
          <a:p>
            <a:pPr eaLnBrk="1" hangingPunct="1">
              <a:lnSpc>
                <a:spcPct val="130000"/>
              </a:lnSpc>
            </a:pPr>
            <a:r>
              <a:rPr lang="zh-CN" altLang="en-US" sz="3600" b="1" dirty="0">
                <a:solidFill>
                  <a:srgbClr val="0000FF"/>
                </a:solidFill>
                <a:latin typeface="楷体" panose="02010609060101010101" pitchFamily="49" charset="-122"/>
                <a:ea typeface="楷体" panose="02010609060101010101" pitchFamily="49" charset="-122"/>
              </a:rPr>
              <a:t>    五根手指如果能一致团结，成为一个拳头，那就根根有用，根根有力量。</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22275" y="839788"/>
            <a:ext cx="8221663" cy="1282700"/>
          </a:xfrm>
          <a:prstGeom prst="rect">
            <a:avLst/>
          </a:prstGeom>
          <a:noFill/>
          <a:ln>
            <a:noFill/>
          </a:ln>
        </p:spPr>
        <p:txBody>
          <a:bodyPr>
            <a:spAutoFit/>
          </a:bodyPr>
          <a:lstStyle/>
          <a:p>
            <a:pPr marL="571500" marR="0" lvl="0" indent="-571500" algn="l" defTabSz="914400" rtl="0" eaLnBrk="1" fontAlgn="base" latinLnBrk="0" hangingPunct="1">
              <a:lnSpc>
                <a:spcPct val="130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根据填好的表格，说说五根手指各有什么作用。</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981075" y="2101850"/>
            <a:ext cx="7648575" cy="2555875"/>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一只手上的五根手指，各有不同的姿态，各具不同的性格，各有不同的作用，五根手指如果能一致团结，成为一个拳头，那就根根有用，根根有力量。</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矩形 5"/>
          <p:cNvSpPr/>
          <p:nvPr/>
        </p:nvSpPr>
        <p:spPr>
          <a:xfrm>
            <a:off x="3270250" y="-17462"/>
            <a:ext cx="2601913" cy="769937"/>
          </a:xfrm>
          <a:prstGeom prst="rect">
            <a:avLst/>
          </a:prstGeom>
          <a:noFill/>
          <a:ln w="9525">
            <a:noFill/>
          </a:ln>
        </p:spPr>
        <p:txBody>
          <a:bodyPr>
            <a:spAutoFit/>
          </a:bodyPr>
          <a:p>
            <a:pPr algn="ctr"/>
            <a:r>
              <a:rPr lang="zh-CN" altLang="en-US" sz="4400" b="1" dirty="0">
                <a:latin typeface="楷体" panose="02010609060101010101" pitchFamily="49" charset="-122"/>
                <a:ea typeface="楷体" panose="02010609060101010101" pitchFamily="49" charset="-122"/>
              </a:rPr>
              <a:t>第</a:t>
            </a:r>
            <a:r>
              <a:rPr lang="en-US" altLang="zh-CN" sz="4400" b="1" dirty="0">
                <a:latin typeface="楷体" panose="02010609060101010101" pitchFamily="49" charset="-122"/>
                <a:ea typeface="楷体" panose="02010609060101010101" pitchFamily="49" charset="-122"/>
              </a:rPr>
              <a:t>2</a:t>
            </a:r>
            <a:r>
              <a:rPr lang="zh-CN" altLang="en-US" sz="4400" b="1" dirty="0">
                <a:latin typeface="楷体" panose="02010609060101010101" pitchFamily="49" charset="-122"/>
                <a:ea typeface="楷体" panose="02010609060101010101" pitchFamily="49" charset="-122"/>
              </a:rPr>
              <a:t>课时</a:t>
            </a:r>
            <a:endParaRPr lang="zh-CN" altLang="en-US" sz="4400" b="1" dirty="0">
              <a:latin typeface="楷体" panose="02010609060101010101" pitchFamily="49" charset="-122"/>
              <a:ea typeface="楷体" panose="02010609060101010101" pitchFamily="49" charset="-122"/>
            </a:endParaRPr>
          </a:p>
        </p:txBody>
      </p:sp>
      <p:sp>
        <p:nvSpPr>
          <p:cNvPr id="3" name="TextBox 1"/>
          <p:cNvSpPr txBox="1">
            <a:spLocks noChangeArrowheads="1"/>
          </p:cNvSpPr>
          <p:nvPr/>
        </p:nvSpPr>
        <p:spPr bwMode="auto">
          <a:xfrm>
            <a:off x="283619" y="777209"/>
            <a:ext cx="1922462" cy="584775"/>
          </a:xfrm>
          <a:prstGeom prst="rect">
            <a:avLst/>
          </a:prstGeom>
          <a:noFill/>
          <a:ln w="12700">
            <a:no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rPr>
              <a:t>作者简介</a:t>
            </a:r>
            <a:endPar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5" name="矩形 4"/>
          <p:cNvSpPr/>
          <p:nvPr/>
        </p:nvSpPr>
        <p:spPr>
          <a:xfrm>
            <a:off x="168275" y="1362075"/>
            <a:ext cx="8805863" cy="3292475"/>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丰子恺</a:t>
            </a:r>
            <a:r>
              <a:rPr lang="zh-CN" altLang="en-US" sz="3200" b="1" dirty="0">
                <a:latin typeface="楷体" panose="02010609060101010101" pitchFamily="49" charset="-122"/>
                <a:ea typeface="楷体" panose="02010609060101010101" pitchFamily="49" charset="-122"/>
              </a:rPr>
              <a:t>（</a:t>
            </a:r>
            <a:r>
              <a:rPr lang="en-US" altLang="zh-CN" sz="3200" b="1" dirty="0">
                <a:latin typeface="楷体" panose="02010609060101010101" pitchFamily="49" charset="-122"/>
                <a:ea typeface="楷体" panose="02010609060101010101" pitchFamily="49" charset="-122"/>
              </a:rPr>
              <a:t>1898—1975</a:t>
            </a:r>
            <a:r>
              <a:rPr lang="zh-CN" altLang="en-US" sz="3200" b="1" dirty="0">
                <a:latin typeface="楷体" panose="02010609060101010101" pitchFamily="49" charset="-122"/>
                <a:ea typeface="楷体" panose="02010609060101010101" pitchFamily="49" charset="-122"/>
              </a:rPr>
              <a:t>）中国画家、文学家、美术和音乐教育家。浙江桐乡人。其漫画作品造型简括，画风朴实，有</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丰子恺漫画</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。擅散文和诗词，文笔隽永清朗，语淡意深，有</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缘缘堂随笔</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等。</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a:spLocks noChangeArrowheads="1"/>
          </p:cNvSpPr>
          <p:nvPr/>
        </p:nvSpPr>
        <p:spPr bwMode="auto">
          <a:xfrm>
            <a:off x="3610769" y="33791"/>
            <a:ext cx="1922462" cy="584776"/>
          </a:xfrm>
          <a:prstGeom prst="rect">
            <a:avLst/>
          </a:prstGeom>
          <a:noFill/>
          <a:ln w="12700">
            <a:noFill/>
            <a:miter lim="800000"/>
          </a:ln>
        </p:spPr>
        <p:txBody>
          <a:bodyPr>
            <a:spAutoFit/>
          </a:bodyPr>
          <a:lstStyle>
            <a:defPPr>
              <a:defRPr lang="zh-CN"/>
            </a:defPPr>
            <a:lvl1pPr>
              <a:defRPr sz="3200" b="1" spc="50">
                <a:ln w="12700" cmpd="sng">
                  <a:solidFill>
                    <a:srgbClr val="000000"/>
                  </a:solidFill>
                  <a:prstDash val="solid"/>
                </a:ln>
                <a:effectLst/>
                <a:latin typeface="黑体" panose="02010609060101010101" pitchFamily="49" charset="-122"/>
                <a:ea typeface="黑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rPr>
              <a:t>介绍手指</a:t>
            </a:r>
            <a:endPar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 name="矩形 2"/>
          <p:cNvSpPr/>
          <p:nvPr/>
        </p:nvSpPr>
        <p:spPr>
          <a:xfrm>
            <a:off x="677863" y="842963"/>
            <a:ext cx="8137525" cy="3841750"/>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向同桌介绍你喜欢的手指，可以用文中的句子或词语来介绍。</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571500" marR="0" lvl="0" indent="-571500" algn="l" defTabSz="914400" rtl="0" eaLnBrk="1" fontAlgn="base" latinLnBrk="0" hangingPunct="1">
              <a:lnSpc>
                <a:spcPct val="125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四人小组内介绍你喜欢的手指，可以边看自己填写的表格边介绍，也可以用自己的话来介绍。</a:t>
            </a:r>
            <a:endParaRPr kumimoji="0"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571500" marR="0" lvl="0" indent="-571500" algn="l" defTabSz="914400" rtl="0" eaLnBrk="1" fontAlgn="base" latinLnBrk="0" hangingPunct="1">
              <a:lnSpc>
                <a:spcPct val="125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推荐小组代表上台介绍。</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06425" y="119063"/>
            <a:ext cx="3852863" cy="642938"/>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mn-ea"/>
                <a:ea typeface="+mn-ea"/>
                <a:cs typeface="+mn-cs"/>
              </a:rPr>
              <a:t>感受风趣的语言。</a:t>
            </a:r>
            <a:endParaRPr kumimoji="0" lang="zh-CN" altLang="en-US" sz="32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158750" y="835025"/>
            <a:ext cx="8826500" cy="2652713"/>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他居于中央，左右都有屏障。他个子最高，无名指、食指贴身左右，像关公左右的关平、周仓，左膀右臂，片刻不离。他永远不受外物冲撞，所以曲线优美，处处显示着养尊处优的幸福。</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336550" y="3560763"/>
            <a:ext cx="7500938" cy="708025"/>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猜一猜这段话描写的是哪根手指。</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6877050" y="3570288"/>
            <a:ext cx="1749425" cy="690562"/>
          </a:xfrm>
          <a:prstGeom prst="rect">
            <a:avLst/>
          </a:prstGeom>
          <a:noFill/>
          <a:ln w="9525">
            <a:noFill/>
          </a:ln>
        </p:spPr>
        <p:txBody>
          <a:bodyPr>
            <a:spAutoFit/>
          </a:bodyPr>
          <a:p>
            <a:pPr eaLnBrk="1" hangingPunct="1">
              <a:lnSpc>
                <a:spcPct val="125000"/>
              </a:lnSpc>
            </a:pPr>
            <a:r>
              <a:rPr lang="zh-CN" altLang="en-US" sz="3600" b="1" dirty="0">
                <a:solidFill>
                  <a:srgbClr val="FF0000"/>
                </a:solidFill>
                <a:latin typeface="楷体" panose="02010609060101010101" pitchFamily="49" charset="-122"/>
                <a:ea typeface="楷体" panose="02010609060101010101" pitchFamily="49" charset="-122"/>
              </a:rPr>
              <a:t>中指。</a:t>
            </a:r>
            <a:endParaRPr lang="zh-CN" altLang="en-US" sz="36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38150" y="1085850"/>
            <a:ext cx="8307388" cy="1238250"/>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ct val="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这段话除了运用拟人的修辞手法，还运用了什么修辞手法？</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1054100" y="2543175"/>
            <a:ext cx="7691438" cy="1281113"/>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比喻，把中指比作关公，把无名指、食指分别比作关平、周仓。</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矩形 1"/>
          <p:cNvSpPr/>
          <p:nvPr/>
        </p:nvSpPr>
        <p:spPr>
          <a:xfrm>
            <a:off x="676275" y="650875"/>
            <a:ext cx="7791450" cy="3841750"/>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关平和周仓是我们阅读过的古典名著</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三国演义</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中的人物，他们都以关羽护卫的形象出现。作者运用恰当的比喻，让我们由手指联想到人，将三指的关系描述得相当传神。运用这种风趣的语言，可以使我们的介绍更加生动。</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709613" y="798513"/>
            <a:ext cx="7724775" cy="3767138"/>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谁能用风趣的语言介绍一下无名指和小指？</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谁能演示一下兰花指的动作？</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谁能用风趣的语言，有条理地向大家介绍你喜欢的手指。</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6" name="椭圆 5"/>
          <p:cNvSpPr/>
          <p:nvPr/>
        </p:nvSpPr>
        <p:spPr>
          <a:xfrm>
            <a:off x="1851025" y="1444625"/>
            <a:ext cx="720725" cy="720725"/>
          </a:xfrm>
          <a:prstGeom prst="ellipse">
            <a:avLst/>
          </a:prstGeom>
          <a:solidFill>
            <a:srgbClr val="01A0E9"/>
          </a:solidFill>
          <a:ln>
            <a:solidFill>
              <a:srgbClr val="01A0E9"/>
            </a:solidFill>
          </a:ln>
        </p:spPr>
        <p:style>
          <a:lnRef idx="1">
            <a:schemeClr val="accent5"/>
          </a:lnRef>
          <a:fillRef idx="2">
            <a:schemeClr val="accent5"/>
          </a:fillRef>
          <a:effectRef idx="1">
            <a:schemeClr val="accent5"/>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11267" name="标题 1"/>
          <p:cNvSpPr txBox="1"/>
          <p:nvPr/>
        </p:nvSpPr>
        <p:spPr>
          <a:xfrm>
            <a:off x="1017588" y="1346200"/>
            <a:ext cx="3765550" cy="769938"/>
          </a:xfrm>
          <a:prstGeom prst="rect">
            <a:avLst/>
          </a:prstGeom>
          <a:noFill/>
          <a:ln w="9525">
            <a:noFill/>
          </a:ln>
        </p:spPr>
        <p:txBody>
          <a:bodyPr>
            <a:spAutoFit/>
          </a:bodyPr>
          <a:p>
            <a:pPr algn="ctr" eaLnBrk="1" hangingPunct="1"/>
            <a:r>
              <a:rPr lang="en-US" altLang="zh-CN" sz="4400" b="1" dirty="0">
                <a:latin typeface="楷体" panose="02010609060101010101" pitchFamily="49" charset="-122"/>
                <a:ea typeface="楷体" panose="02010609060101010101" pitchFamily="49" charset="-122"/>
              </a:rPr>
              <a:t>22 </a:t>
            </a:r>
            <a:r>
              <a:rPr lang="zh-CN" altLang="en-US" sz="4400" b="1" dirty="0">
                <a:latin typeface="楷体" panose="02010609060101010101" pitchFamily="49" charset="-122"/>
                <a:ea typeface="楷体" panose="02010609060101010101" pitchFamily="49" charset="-122"/>
              </a:rPr>
              <a:t>手指</a:t>
            </a:r>
            <a:endParaRPr lang="zh-CN" altLang="en-US" sz="4400" b="1" dirty="0">
              <a:latin typeface="楷体" panose="02010609060101010101" pitchFamily="49" charset="-122"/>
              <a:ea typeface="楷体" panose="02010609060101010101" pitchFamily="49" charset="-122"/>
            </a:endParaRPr>
          </a:p>
        </p:txBody>
      </p:sp>
      <p:pic>
        <p:nvPicPr>
          <p:cNvPr id="11268" name="图片 5"/>
          <p:cNvPicPr>
            <a:picLocks noChangeAspect="1"/>
          </p:cNvPicPr>
          <p:nvPr/>
        </p:nvPicPr>
        <p:blipFill>
          <a:blip r:embed="rId2"/>
          <a:srcRect l="35335"/>
          <a:stretch>
            <a:fillRect/>
          </a:stretch>
        </p:blipFill>
        <p:spPr>
          <a:xfrm>
            <a:off x="211138" y="63500"/>
            <a:ext cx="2360612" cy="506413"/>
          </a:xfrm>
          <a:prstGeom prst="rect">
            <a:avLst/>
          </a:prstGeom>
          <a:noFill/>
          <a:ln w="9525">
            <a:noFill/>
          </a:ln>
        </p:spPr>
      </p:pic>
      <p:sp>
        <p:nvSpPr>
          <p:cNvPr id="2" name="矩形 1"/>
          <p:cNvSpPr/>
          <p:nvPr/>
        </p:nvSpPr>
        <p:spPr>
          <a:xfrm>
            <a:off x="619125" y="2835275"/>
            <a:ext cx="4300538" cy="1806575"/>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chemeClr val="tx1"/>
                </a:solidFill>
                <a:effectLst/>
                <a:uLnTx/>
                <a:uFillTx/>
                <a:latin typeface="+mn-ea"/>
                <a:ea typeface="+mn-ea"/>
                <a:cs typeface="+mn-cs"/>
              </a:rPr>
              <a:t>    伸出你们的一只手，让我们来叫出这五根手指的名称吧！</a:t>
            </a:r>
            <a:endParaRPr kumimoji="0" lang="zh-CN" altLang="en-US" sz="30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25463" y="0"/>
            <a:ext cx="5024438" cy="690563"/>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积累风趣的语言</a:t>
            </a:r>
            <a:endParaRPr kumimoji="0" lang="zh-CN" altLang="en-US" sz="36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503238" y="1057275"/>
            <a:ext cx="8137525" cy="2870200"/>
          </a:xfrm>
          <a:prstGeom prst="rect">
            <a:avLst/>
          </a:prstGeom>
          <a:noFill/>
          <a:ln w="9525">
            <a:noFill/>
          </a:ln>
        </p:spPr>
        <p:txBody>
          <a:bodyPr>
            <a:spAutoFit/>
          </a:bodyPr>
          <a:p>
            <a:pPr eaLnBrk="1" hangingPunct="1">
              <a:lnSpc>
                <a:spcPct val="130000"/>
              </a:lnSpc>
            </a:pPr>
            <a:r>
              <a:rPr lang="zh-CN" altLang="en-US" sz="3600" b="1" dirty="0">
                <a:solidFill>
                  <a:srgbClr val="0000FF"/>
                </a:solidFill>
                <a:latin typeface="楷体" panose="02010609060101010101" pitchFamily="49" charset="-122"/>
                <a:ea typeface="楷体" panose="02010609060101010101" pitchFamily="49" charset="-122"/>
              </a:rPr>
              <a:t>    课文的语言很风趣，如，</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他永远不受外物冲撞，所以曲线优美，处处显示着养尊处优的幸福。</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找出类似的句子体会体会，再抄写下来。</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矩形 1"/>
          <p:cNvSpPr/>
          <p:nvPr/>
        </p:nvSpPr>
        <p:spPr>
          <a:xfrm>
            <a:off x="3748088" y="927100"/>
            <a:ext cx="4614862" cy="3590925"/>
          </a:xfrm>
          <a:prstGeom prst="rect">
            <a:avLst/>
          </a:prstGeom>
          <a:noFill/>
          <a:ln w="9525">
            <a:noFill/>
          </a:ln>
        </p:spPr>
        <p:txBody>
          <a:bodyPr>
            <a:spAutoFit/>
          </a:bodyPr>
          <a:p>
            <a:pPr eaLnBrk="1" hangingPunct="1">
              <a:lnSpc>
                <a:spcPct val="130000"/>
              </a:lnSpc>
            </a:pPr>
            <a:r>
              <a:rPr lang="zh-CN" altLang="en-US" sz="3600" b="1" dirty="0">
                <a:latin typeface="楷体" panose="02010609060101010101" pitchFamily="49" charset="-122"/>
                <a:ea typeface="楷体" panose="02010609060101010101" pitchFamily="49" charset="-122"/>
              </a:rPr>
              <a:t>    五根手指各有所长，各有所短。正所谓“尺有所短，寸有所长”，取长补短，才能相得益彰。</a:t>
            </a:r>
            <a:endParaRPr lang="zh-CN" altLang="en-US" sz="3600" b="1" dirty="0">
              <a:latin typeface="楷体" panose="02010609060101010101" pitchFamily="49" charset="-122"/>
              <a:ea typeface="楷体" panose="02010609060101010101" pitchFamily="49" charset="-122"/>
            </a:endParaRPr>
          </a:p>
        </p:txBody>
      </p:sp>
      <p:pic>
        <p:nvPicPr>
          <p:cNvPr id="3" name="Picture 5" descr="https://timgsa.baidu.com/timg?image&amp;quality=80&amp;size=b9999_10000&amp;sec=1571114954490&amp;di=22bc3f264a1f2d42246db9dcb3a77b62&amp;imgtype=0&amp;src=http%3A%2F%2Ff.zhihuishan.com%2Fdata%2Fupload%2F201405%2Ff_fb43974d9616f4d7c3195cd767d8a5c7.jpg"/>
          <p:cNvPicPr>
            <a:picLocks noChangeAspect="1"/>
          </p:cNvPicPr>
          <p:nvPr/>
        </p:nvPicPr>
        <p:blipFill>
          <a:blip r:embed="rId1">
            <a:clrChange>
              <a:clrFrom>
                <a:srgbClr val="FCFCFC"/>
              </a:clrFrom>
              <a:clrTo>
                <a:srgbClr val="FCFCFC">
                  <a:alpha val="0"/>
                </a:srgbClr>
              </a:clrTo>
            </a:clrChange>
          </a:blip>
          <a:srcRect l="24707" r="18211"/>
          <a:stretch>
            <a:fillRect/>
          </a:stretch>
        </p:blipFill>
        <p:spPr>
          <a:xfrm>
            <a:off x="681038" y="555625"/>
            <a:ext cx="2932112" cy="403225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a:spLocks noChangeArrowheads="1"/>
          </p:cNvSpPr>
          <p:nvPr/>
        </p:nvSpPr>
        <p:spPr bwMode="auto">
          <a:xfrm>
            <a:off x="3649663" y="60099"/>
            <a:ext cx="1922462" cy="584775"/>
          </a:xfrm>
          <a:prstGeom prst="rect">
            <a:avLst/>
          </a:prstGeom>
          <a:noFill/>
          <a:ln w="12700">
            <a:noFill/>
            <a:miter lim="800000"/>
          </a:ln>
        </p:spPr>
        <p:txBody>
          <a:bodyPr>
            <a:spAutoFit/>
          </a:bodyPr>
          <a:lstStyle>
            <a:defPPr>
              <a:defRPr lang="zh-CN"/>
            </a:defPPr>
            <a:lvl1pPr>
              <a:defRPr sz="3200" b="1" spc="50">
                <a:ln w="12700" cmpd="sng">
                  <a:solidFill>
                    <a:srgbClr val="000000"/>
                  </a:solidFill>
                  <a:prstDash val="solid"/>
                </a:ln>
                <a:effectLst/>
                <a:latin typeface="黑体" panose="02010609060101010101" pitchFamily="49" charset="-122"/>
                <a:ea typeface="黑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rPr>
              <a:t>练习仿写</a:t>
            </a:r>
            <a:endPar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 name="矩形 2"/>
          <p:cNvSpPr/>
          <p:nvPr/>
        </p:nvSpPr>
        <p:spPr>
          <a:xfrm>
            <a:off x="330200" y="1220788"/>
            <a:ext cx="5241925" cy="3294063"/>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不仅仅是我们的手指，在我们的周围还有很多事物会让我们有所感悟。老师给大家带来了有趣的图片，请大家仔细观察。</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pic>
        <p:nvPicPr>
          <p:cNvPr id="50180" name="图片 3"/>
          <p:cNvPicPr>
            <a:picLocks noChangeAspect="1"/>
          </p:cNvPicPr>
          <p:nvPr/>
        </p:nvPicPr>
        <p:blipFill>
          <a:blip r:embed="rId1"/>
          <a:stretch>
            <a:fillRect/>
          </a:stretch>
        </p:blipFill>
        <p:spPr>
          <a:xfrm>
            <a:off x="5572125" y="1485900"/>
            <a:ext cx="3360738" cy="2398713"/>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73088" y="65088"/>
            <a:ext cx="3175000" cy="711200"/>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仿写要求：</a:t>
            </a:r>
            <a:endParaRPr kumimoji="0" lang="zh-CN" altLang="en-US" sz="36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415925" y="1393825"/>
            <a:ext cx="8137525" cy="2151063"/>
          </a:xfrm>
          <a:prstGeom prst="rect">
            <a:avLst/>
          </a:prstGeom>
          <a:noFill/>
          <a:ln w="9525">
            <a:noFill/>
          </a:ln>
        </p:spPr>
        <p:txBody>
          <a:bodyPr>
            <a:spAutoFit/>
          </a:bodyPr>
          <a:p>
            <a:pPr eaLnBrk="1" hangingPunct="1">
              <a:lnSpc>
                <a:spcPct val="130000"/>
              </a:lnSpc>
            </a:pPr>
            <a:r>
              <a:rPr lang="zh-CN" altLang="en-US" sz="3600" b="1" dirty="0">
                <a:solidFill>
                  <a:srgbClr val="0000FF"/>
                </a:solidFill>
                <a:latin typeface="楷体" panose="02010609060101010101" pitchFamily="49" charset="-122"/>
                <a:ea typeface="楷体" panose="02010609060101010101" pitchFamily="49" charset="-122"/>
              </a:rPr>
              <a:t>    我们身上的五官也同样具有不同特点，仿照课文的表达特点，从人的五官中选一个，写一段话。</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38163" y="92075"/>
            <a:ext cx="2501900" cy="712788"/>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指导仿写</a:t>
            </a:r>
            <a:endParaRPr kumimoji="0" lang="zh-CN" altLang="en-US" sz="36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315913" y="909638"/>
            <a:ext cx="8512175" cy="1281113"/>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我们也学着作者用幽默风趣的语言来描写五官。仿写鼻子的同学可以这样开头：</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315913" y="2311400"/>
            <a:ext cx="8385175" cy="1922463"/>
          </a:xfrm>
          <a:prstGeom prst="rect">
            <a:avLst/>
          </a:prstGeom>
          <a:noFill/>
          <a:ln w="9525">
            <a:noFill/>
          </a:ln>
        </p:spPr>
        <p:txBody>
          <a:bodyPr>
            <a:spAutoFit/>
          </a:bodyPr>
          <a:p>
            <a:pPr eaLnBrk="1" hangingPunct="1">
              <a:lnSpc>
                <a:spcPct val="130000"/>
              </a:lnSpc>
            </a:pPr>
            <a:r>
              <a:rPr lang="zh-CN" altLang="en-US" sz="3200" b="1" dirty="0">
                <a:solidFill>
                  <a:srgbClr val="0000FF"/>
                </a:solidFill>
                <a:latin typeface="楷体" panose="02010609060101010101" pitchFamily="49" charset="-122"/>
                <a:ea typeface="楷体" panose="02010609060101010101" pitchFamily="49" charset="-122"/>
              </a:rPr>
              <a:t>    让我们生存，让我们呼吸的第一高手，我看非鼻子莫属。他是由两个双胞胎兄弟组合而成，或矮矮的，扁扁的</a:t>
            </a:r>
            <a:r>
              <a:rPr lang="en-US" altLang="zh-CN" sz="3200" b="1" dirty="0">
                <a:solidFill>
                  <a:srgbClr val="0000FF"/>
                </a:solidFill>
                <a:latin typeface="楷体" panose="02010609060101010101" pitchFamily="49" charset="-122"/>
                <a:ea typeface="楷体" panose="02010609060101010101" pitchFamily="49" charset="-122"/>
              </a:rPr>
              <a:t>……</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536575" y="1027113"/>
            <a:ext cx="8293100" cy="709613"/>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仿写眼睛的同学可以这样开头：</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536575" y="1833563"/>
            <a:ext cx="8170863" cy="2151062"/>
          </a:xfrm>
          <a:prstGeom prst="rect">
            <a:avLst/>
          </a:prstGeom>
          <a:noFill/>
          <a:ln w="9525">
            <a:noFill/>
          </a:ln>
        </p:spPr>
        <p:txBody>
          <a:bodyPr>
            <a:spAutoFit/>
          </a:bodyPr>
          <a:p>
            <a:pPr eaLnBrk="1" hangingPunct="1">
              <a:lnSpc>
                <a:spcPct val="130000"/>
              </a:lnSpc>
            </a:pPr>
            <a:r>
              <a:rPr lang="zh-CN" altLang="en-US" sz="3600" b="1" dirty="0">
                <a:solidFill>
                  <a:srgbClr val="0000FF"/>
                </a:solidFill>
                <a:latin typeface="楷体" panose="02010609060101010101" pitchFamily="49" charset="-122"/>
                <a:ea typeface="楷体" panose="02010609060101010101" pitchFamily="49" charset="-122"/>
              </a:rPr>
              <a:t>    眼睛位于五官的最上方，是非常忙碌的器官。这花花绿绿的大千世界全靠他传递到我们的脑海中</a:t>
            </a:r>
            <a:r>
              <a:rPr lang="en-US" altLang="zh-CN" sz="3600" b="1" dirty="0">
                <a:solidFill>
                  <a:srgbClr val="0000FF"/>
                </a:solidFill>
                <a:latin typeface="楷体" panose="02010609060101010101" pitchFamily="49" charset="-122"/>
                <a:ea typeface="楷体" panose="02010609060101010101" pitchFamily="49" charset="-122"/>
              </a:rPr>
              <a:t>……</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144588" y="868363"/>
            <a:ext cx="7299325" cy="3227388"/>
          </a:xfrm>
          <a:prstGeom prst="rect">
            <a:avLst/>
          </a:prstGeom>
          <a:noFill/>
          <a:ln>
            <a:noFill/>
          </a:ln>
        </p:spPr>
        <p:txBody>
          <a:bodyPr>
            <a:spAutoFit/>
          </a:bodyPr>
          <a:lstStyle/>
          <a:p>
            <a:pPr marL="0" marR="0" lvl="0" indent="0" algn="l" defTabSz="914400" rtl="0" eaLnBrk="1" fontAlgn="base" latinLnBrk="0" hangingPunct="1">
              <a:lnSpc>
                <a:spcPct val="125000"/>
              </a:lnSpc>
              <a:spcBef>
                <a:spcPts val="120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写课后小练笔。</a:t>
            </a:r>
            <a:endParaRPr kumimoji="0" lang="en-US" altLang="zh-CN" sz="3600" b="1" i="0" u="none" strike="noStrike" kern="1200" cap="none" spc="0" normalizeH="0" baseline="0" noProof="0" dirty="0">
              <a:ln>
                <a:noFill/>
              </a:ln>
              <a:solidFill>
                <a:srgbClr val="FF0000"/>
              </a:solidFill>
              <a:effectLst/>
              <a:uLnTx/>
              <a:uFillTx/>
              <a:latin typeface="+mn-ea"/>
              <a:ea typeface="+mn-ea"/>
              <a:cs typeface="+mn-cs"/>
            </a:endParaRPr>
          </a:p>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边思考边仿写。</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边读边修改自己的小练笔。</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在讲台上展示自己的小练笔。</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000000"/>
                                          </p:val>
                                        </p:tav>
                                        <p:tav tm="100000">
                                          <p:val>
                                            <p:strVal val="#ppt_w"/>
                                          </p:val>
                                        </p:tav>
                                      </p:tavLst>
                                    </p:anim>
                                    <p:anim calcmode="lin" valueType="num">
                                      <p:cBhvr>
                                        <p:cTn id="8" dur="1000" fill="hold"/>
                                        <p:tgtEl>
                                          <p:spTgt spid="2"/>
                                        </p:tgtEl>
                                        <p:attrNameLst>
                                          <p:attrName>ppt_h</p:attrName>
                                        </p:attrNameLst>
                                      </p:cBhvr>
                                      <p:tavLst>
                                        <p:tav tm="0">
                                          <p:val>
                                            <p:fltVal val="0.000000"/>
                                          </p:val>
                                        </p:tav>
                                        <p:tav tm="100000">
                                          <p:val>
                                            <p:strVal val="#ppt_h"/>
                                          </p:val>
                                        </p:tav>
                                      </p:tavLst>
                                    </p:anim>
                                    <p:anim calcmode="lin" valueType="num">
                                      <p:cBhvr>
                                        <p:cTn id="9" dur="1000" fill="hold"/>
                                        <p:tgtEl>
                                          <p:spTgt spid="2"/>
                                        </p:tgtEl>
                                        <p:attrNameLst>
                                          <p:attrName>style.rotation</p:attrName>
                                        </p:attrNameLst>
                                      </p:cBhvr>
                                      <p:tavLst>
                                        <p:tav tm="0">
                                          <p:val>
                                            <p:fltVal val="90.000000"/>
                                          </p:val>
                                        </p:tav>
                                        <p:tav tm="100000">
                                          <p:val>
                                            <p:fltVal val="0.00000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611188" y="787400"/>
            <a:ext cx="8118475" cy="3841750"/>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这节课我们了解了五根手指的不同特点，通过介绍手指，我们再一次领略了丰子恺先生幽默风趣的语言风格，而且还学着进行了创作。生活中到处充满着美，只要我们有一双善于发现美的眼睛，平凡的小事、普通的事物也会让我们有所启发。</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a:spLocks noChangeArrowheads="1"/>
          </p:cNvSpPr>
          <p:nvPr/>
        </p:nvSpPr>
        <p:spPr bwMode="auto">
          <a:xfrm>
            <a:off x="3610769" y="0"/>
            <a:ext cx="1922462" cy="584775"/>
          </a:xfrm>
          <a:prstGeom prst="rect">
            <a:avLst/>
          </a:prstGeom>
          <a:noFill/>
          <a:ln w="12700">
            <a:noFill/>
            <a:miter lim="800000"/>
          </a:ln>
        </p:spPr>
        <p:txBody>
          <a:bodyPr>
            <a:spAutoFit/>
          </a:bodyPr>
          <a:lstStyle>
            <a:defPPr>
              <a:defRPr lang="zh-CN"/>
            </a:defPPr>
            <a:lvl1pPr>
              <a:defRPr sz="3200" b="1" spc="50">
                <a:ln w="12700" cmpd="sng">
                  <a:solidFill>
                    <a:srgbClr val="000000"/>
                  </a:solidFill>
                  <a:prstDash val="solid"/>
                </a:ln>
                <a:effectLst/>
                <a:latin typeface="黑体" panose="02010609060101010101" pitchFamily="49" charset="-122"/>
                <a:ea typeface="黑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rPr>
              <a:t>总结全文</a:t>
            </a:r>
            <a:endPar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 name="矩形 2"/>
          <p:cNvSpPr/>
          <p:nvPr/>
        </p:nvSpPr>
        <p:spPr>
          <a:xfrm>
            <a:off x="300038" y="869950"/>
            <a:ext cx="8369300" cy="2921000"/>
          </a:xfrm>
          <a:prstGeom prst="rect">
            <a:avLst/>
          </a:prstGeom>
          <a:noFill/>
          <a:ln>
            <a:noFill/>
          </a:ln>
        </p:spPr>
        <p:txBody>
          <a:bodyPr>
            <a:spAutoFit/>
          </a:bodyPr>
          <a:lstStyle/>
          <a:p>
            <a:pPr marL="0" marR="0" lvl="0" indent="0" algn="l" defTabSz="914400" rtl="0" eaLnBrk="1" fontAlgn="base" latinLnBrk="0" hangingPunct="1">
              <a:lnSpc>
                <a:spcPct val="125000"/>
              </a:lnSpc>
              <a:spcBef>
                <a:spcPts val="120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作者笔下的五根手指分别让你联想到了生活中的哪些人？</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大拇指肯吃苦、默默奉献的性格让你联想到了生活中的哪些人？</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1771650" y="3810000"/>
            <a:ext cx="5740400" cy="690563"/>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清洁工、老师、妈妈</a:t>
            </a:r>
            <a:r>
              <a:rPr lang="en-US" altLang="zh-CN" sz="3600" b="1" dirty="0">
                <a:solidFill>
                  <a:srgbClr val="0000FF"/>
                </a:solidFill>
                <a:latin typeface="楷体" panose="02010609060101010101" pitchFamily="49" charset="-122"/>
                <a:ea typeface="楷体" panose="02010609060101010101" pitchFamily="49" charset="-122"/>
              </a:rPr>
              <a:t>……</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charRg st="30" end="59"/>
                                            </p:txEl>
                                          </p:spTgt>
                                        </p:tgtEl>
                                        <p:attrNameLst>
                                          <p:attrName>style.visibility</p:attrName>
                                        </p:attrNameLst>
                                      </p:cBhvr>
                                      <p:to>
                                        <p:strVal val="visible"/>
                                      </p:to>
                                    </p:set>
                                    <p:animEffect transition="in" filter="fade">
                                      <p:cBhvr>
                                        <p:cTn id="7" dur="1000"/>
                                        <p:tgtEl>
                                          <p:spTgt spid="3">
                                            <p:txEl>
                                              <p:charRg st="30" end="59"/>
                                            </p:txEl>
                                          </p:spTgt>
                                        </p:tgtEl>
                                      </p:cBhvr>
                                    </p:animEffect>
                                    <p:anim calcmode="lin" valueType="num">
                                      <p:cBhvr>
                                        <p:cTn id="8" dur="1000" fill="hold"/>
                                        <p:tgtEl>
                                          <p:spTgt spid="3">
                                            <p:txEl>
                                              <p:charRg st="30" end="59"/>
                                            </p:txEl>
                                          </p:spTgt>
                                        </p:tgtEl>
                                        <p:attrNameLst>
                                          <p:attrName>ppt_x</p:attrName>
                                        </p:attrNameLst>
                                      </p:cBhvr>
                                      <p:tavLst>
                                        <p:tav tm="0">
                                          <p:val>
                                            <p:strVal val="#ppt_x"/>
                                          </p:val>
                                        </p:tav>
                                        <p:tav tm="100000">
                                          <p:val>
                                            <p:strVal val="#ppt_x"/>
                                          </p:val>
                                        </p:tav>
                                      </p:tavLst>
                                    </p:anim>
                                    <p:anim calcmode="lin" valueType="num">
                                      <p:cBhvr>
                                        <p:cTn id="9" dur="1000" fill="hold"/>
                                        <p:tgtEl>
                                          <p:spTgt spid="3">
                                            <p:txEl>
                                              <p:charRg st="30" end="59"/>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inVertical)">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87350" y="995363"/>
            <a:ext cx="8369300" cy="1382713"/>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食指机敏、敢于探险的性格让你联想到了生活中的哪些人？</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993775" y="2662238"/>
            <a:ext cx="7762875" cy="1382712"/>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警察叔叔、宇航员、飞行员、探险家</a:t>
            </a:r>
            <a:r>
              <a:rPr lang="en-US" altLang="zh-CN" sz="3600" b="1" dirty="0">
                <a:solidFill>
                  <a:srgbClr val="0000FF"/>
                </a:solidFill>
                <a:latin typeface="楷体" panose="02010609060101010101" pitchFamily="49" charset="-122"/>
                <a:ea typeface="楷体" panose="02010609060101010101" pitchFamily="49" charset="-122"/>
              </a:rPr>
              <a:t>……</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27"/>
                                            </p:txEl>
                                          </p:spTgt>
                                        </p:tgtEl>
                                        <p:attrNameLst>
                                          <p:attrName>style.visibility</p:attrName>
                                        </p:attrNameLst>
                                      </p:cBhvr>
                                      <p:to>
                                        <p:strVal val="visible"/>
                                      </p:to>
                                    </p:set>
                                    <p:animEffect transition="in" filter="fade">
                                      <p:cBhvr>
                                        <p:cTn id="7" dur="1000"/>
                                        <p:tgtEl>
                                          <p:spTgt spid="2">
                                            <p:txEl>
                                              <p:charRg st="0" end="27"/>
                                            </p:txEl>
                                          </p:spTgt>
                                        </p:tgtEl>
                                      </p:cBhvr>
                                    </p:animEffect>
                                    <p:anim calcmode="lin" valueType="num">
                                      <p:cBhvr>
                                        <p:cTn id="8" dur="1000" fill="hold"/>
                                        <p:tgtEl>
                                          <p:spTgt spid="2">
                                            <p:txEl>
                                              <p:charRg st="0" end="27"/>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27"/>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nvSpPr>
        <p:spPr>
          <a:xfrm>
            <a:off x="225425" y="839788"/>
            <a:ext cx="8648700" cy="3692525"/>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000" b="1" i="0" u="none" strike="noStrike" kern="1200" cap="none" spc="0" normalizeH="0" baseline="0" noProof="0" dirty="0">
                <a:ln>
                  <a:noFill/>
                </a:ln>
                <a:solidFill>
                  <a:schemeClr val="tx1"/>
                </a:solidFill>
                <a:effectLst/>
                <a:uLnTx/>
                <a:uFillTx/>
                <a:latin typeface="+mn-ea"/>
                <a:ea typeface="+mn-ea"/>
                <a:cs typeface="+mn-cs"/>
              </a:rPr>
              <a:t>    这五根手指我们时时看到，常常用到，却很少有人去仔细想它们，丰子恺先生就仔细研究过它们，并且把它们想象成具有不同姿态、不同性格的人。课文中的插图非常有趣，丰老先生对这五根手指的描述更有趣，并且还向我们阐明了一个人生的哲理。下面，就让我们一起走入课文中。</a:t>
            </a:r>
            <a:endParaRPr kumimoji="0" lang="zh-CN" altLang="en-US" sz="30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87350" y="1143000"/>
            <a:ext cx="8369300" cy="1382713"/>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中指养尊处优的性格让你联想到了生活中的哪些人？</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993775" y="2809875"/>
            <a:ext cx="6896100" cy="688975"/>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我自己、富豪</a:t>
            </a:r>
            <a:r>
              <a:rPr lang="en-US" altLang="zh-CN" sz="3600" b="1" dirty="0">
                <a:solidFill>
                  <a:srgbClr val="0000FF"/>
                </a:solidFill>
                <a:latin typeface="楷体" panose="02010609060101010101" pitchFamily="49" charset="-122"/>
                <a:ea typeface="楷体" panose="02010609060101010101" pitchFamily="49" charset="-122"/>
              </a:rPr>
              <a:t>……</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24"/>
                                            </p:txEl>
                                          </p:spTgt>
                                        </p:tgtEl>
                                        <p:attrNameLst>
                                          <p:attrName>style.visibility</p:attrName>
                                        </p:attrNameLst>
                                      </p:cBhvr>
                                      <p:to>
                                        <p:strVal val="visible"/>
                                      </p:to>
                                    </p:set>
                                    <p:animEffect transition="in" filter="fade">
                                      <p:cBhvr>
                                        <p:cTn id="7" dur="1000"/>
                                        <p:tgtEl>
                                          <p:spTgt spid="2">
                                            <p:txEl>
                                              <p:charRg st="0" end="24"/>
                                            </p:txEl>
                                          </p:spTgt>
                                        </p:tgtEl>
                                      </p:cBhvr>
                                    </p:animEffect>
                                    <p:anim calcmode="lin" valueType="num">
                                      <p:cBhvr>
                                        <p:cTn id="8" dur="1000" fill="hold"/>
                                        <p:tgtEl>
                                          <p:spTgt spid="2">
                                            <p:txEl>
                                              <p:charRg st="0" end="24"/>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2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87350" y="1143000"/>
            <a:ext cx="8369300" cy="1382713"/>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无名指和小指能力薄弱的特点让你联想到了生活中的哪些人？</a:t>
            </a:r>
            <a:endParaRPr kumimoji="0" lang="en-US" altLang="zh-CN"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993775" y="2809875"/>
            <a:ext cx="6896100" cy="688975"/>
          </a:xfrm>
          <a:prstGeom prst="rect">
            <a:avLst/>
          </a:prstGeom>
          <a:noFill/>
          <a:ln w="9525">
            <a:noFill/>
          </a:ln>
        </p:spPr>
        <p:txBody>
          <a:bodyPr>
            <a:spAutoFit/>
          </a:bodyPr>
          <a:p>
            <a:pPr eaLnBrk="1" hangingPunct="1">
              <a:lnSpc>
                <a:spcPct val="125000"/>
              </a:lnSpc>
            </a:pPr>
            <a:r>
              <a:rPr lang="zh-CN" altLang="en-US" sz="3600" b="1" dirty="0">
                <a:solidFill>
                  <a:srgbClr val="0000FF"/>
                </a:solidFill>
                <a:latin typeface="楷体" panose="02010609060101010101" pitchFamily="49" charset="-122"/>
                <a:ea typeface="楷体" panose="02010609060101010101" pitchFamily="49" charset="-122"/>
              </a:rPr>
              <a:t>    婴儿、小学生</a:t>
            </a:r>
            <a:r>
              <a:rPr lang="en-US" altLang="zh-CN" sz="3600" b="1" dirty="0">
                <a:solidFill>
                  <a:srgbClr val="0000FF"/>
                </a:solidFill>
                <a:latin typeface="楷体" panose="02010609060101010101" pitchFamily="49" charset="-122"/>
                <a:ea typeface="楷体" panose="02010609060101010101" pitchFamily="49" charset="-122"/>
              </a:rPr>
              <a:t>……</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28"/>
                                            </p:txEl>
                                          </p:spTgt>
                                        </p:tgtEl>
                                        <p:attrNameLst>
                                          <p:attrName>style.visibility</p:attrName>
                                        </p:attrNameLst>
                                      </p:cBhvr>
                                      <p:to>
                                        <p:strVal val="visible"/>
                                      </p:to>
                                    </p:set>
                                    <p:animEffect transition="in" filter="fade">
                                      <p:cBhvr>
                                        <p:cTn id="7" dur="1000"/>
                                        <p:tgtEl>
                                          <p:spTgt spid="2">
                                            <p:txEl>
                                              <p:charRg st="0" end="28"/>
                                            </p:txEl>
                                          </p:spTgt>
                                        </p:tgtEl>
                                      </p:cBhvr>
                                    </p:animEffect>
                                    <p:anim calcmode="lin" valueType="num">
                                      <p:cBhvr>
                                        <p:cTn id="8" dur="1000" fill="hold"/>
                                        <p:tgtEl>
                                          <p:spTgt spid="2">
                                            <p:txEl>
                                              <p:charRg st="0" end="28"/>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28"/>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44513" y="130175"/>
            <a:ext cx="3427413" cy="712788"/>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领悟文章的道理</a:t>
            </a:r>
            <a:endParaRPr kumimoji="0" lang="zh-CN" altLang="en-US" sz="36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544513" y="920750"/>
            <a:ext cx="8108950" cy="3590925"/>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作者运用风趣的语言将五根手指的特点写得淋漓尽致，现在请你们按正确的姿势握住笔</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按老师的要求做，抬起大拇指</a:t>
            </a:r>
            <a:r>
              <a:rPr kumimoji="0" lang="en-US" altLang="zh-CN"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有什么感觉？再抬起食指、中指</a:t>
            </a:r>
            <a:r>
              <a:rPr kumimoji="0" lang="en-US" altLang="zh-CN"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01638" y="449263"/>
            <a:ext cx="7943850" cy="622300"/>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刚才的实验说明了一个什么道理呢？</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977900" y="1044575"/>
            <a:ext cx="7691438" cy="2468563"/>
          </a:xfrm>
          <a:prstGeom prst="rect">
            <a:avLst/>
          </a:prstGeom>
          <a:noFill/>
          <a:ln w="9525">
            <a:noFill/>
          </a:ln>
        </p:spPr>
        <p:txBody>
          <a:bodyPr>
            <a:spAutoFit/>
          </a:bodyPr>
          <a:p>
            <a:pPr eaLnBrk="1" hangingPunct="1">
              <a:lnSpc>
                <a:spcPct val="125000"/>
              </a:lnSpc>
            </a:pPr>
            <a:r>
              <a:rPr lang="zh-CN" altLang="en-US" sz="3200" b="1" dirty="0">
                <a:solidFill>
                  <a:srgbClr val="0000FF"/>
                </a:solidFill>
                <a:latin typeface="楷体" panose="02010609060101010101" pitchFamily="49" charset="-122"/>
                <a:ea typeface="楷体" panose="02010609060101010101" pitchFamily="49" charset="-122"/>
              </a:rPr>
              <a:t>    手指的全体，同人群的全体一样，五根手指如果能一致团结，成为一个拳头，那就根根有用，根根有力量，不再有什么强弱、美丑之分了。</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401638" y="3476625"/>
            <a:ext cx="7943850" cy="623888"/>
          </a:xfrm>
          <a:prstGeom prst="rect">
            <a:avLst/>
          </a:prstGeom>
          <a:noFill/>
          <a:ln>
            <a:noFill/>
          </a:ln>
        </p:spPr>
        <p:txBody>
          <a:bodyPr>
            <a:spAutoFit/>
          </a:bodyPr>
          <a:lstStyle/>
          <a:p>
            <a:pPr marL="571500" marR="0" lvl="0" indent="-571500" algn="l" defTabSz="914400" rtl="0" eaLnBrk="1" fontAlgn="base" latinLnBrk="0" hangingPunct="1">
              <a:lnSpc>
                <a:spcPct val="125000"/>
              </a:lnSpc>
              <a:spcBef>
                <a:spcPts val="1200"/>
              </a:spcBef>
              <a:spcAft>
                <a:spcPct val="0"/>
              </a:spcAft>
              <a:buClrTx/>
              <a:buSzTx/>
              <a:buFont typeface="Wingdings" panose="05000000000000000000" pitchFamily="2" charset="2"/>
              <a:buChar char="p"/>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你从这句话中获得了怎样的启示呢？</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矩形 4"/>
          <p:cNvSpPr/>
          <p:nvPr/>
        </p:nvSpPr>
        <p:spPr>
          <a:xfrm>
            <a:off x="977900" y="4116388"/>
            <a:ext cx="6530975" cy="622300"/>
          </a:xfrm>
          <a:prstGeom prst="rect">
            <a:avLst/>
          </a:prstGeom>
          <a:noFill/>
          <a:ln w="9525">
            <a:noFill/>
          </a:ln>
        </p:spPr>
        <p:txBody>
          <a:bodyPr>
            <a:spAutoFit/>
          </a:bodyPr>
          <a:p>
            <a:pPr eaLnBrk="1" hangingPunct="1">
              <a:lnSpc>
                <a:spcPct val="125000"/>
              </a:lnSpc>
            </a:pPr>
            <a:r>
              <a:rPr lang="zh-CN" altLang="en-US" sz="3200" b="1" dirty="0">
                <a:solidFill>
                  <a:srgbClr val="FF0000"/>
                </a:solidFill>
                <a:latin typeface="楷体" panose="02010609060101010101" pitchFamily="49" charset="-122"/>
                <a:ea typeface="楷体" panose="02010609060101010101" pitchFamily="49" charset="-122"/>
              </a:rPr>
              <a:t>    团结就是力量。</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508000" y="98425"/>
            <a:ext cx="2038350" cy="711200"/>
          </a:xfrm>
          <a:prstGeom prst="rect">
            <a:avLst/>
          </a:prstGeom>
          <a:noFill/>
          <a:ln>
            <a:noFill/>
          </a:ln>
        </p:spPr>
        <p:txBody>
          <a:bodyPr>
            <a:spAutoFit/>
          </a:bodyPr>
          <a:lstStyle/>
          <a:p>
            <a:pPr marL="0" marR="0" lvl="0" indent="0" algn="l" defTabSz="914400" rtl="0" eaLnBrk="1" fontAlgn="base" latinLnBrk="0" hangingPunct="1">
              <a:lnSpc>
                <a:spcPct val="125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FF0000"/>
                </a:solidFill>
                <a:effectLst/>
                <a:uLnTx/>
                <a:uFillTx/>
                <a:latin typeface="+mn-ea"/>
                <a:ea typeface="+mn-ea"/>
                <a:cs typeface="+mn-cs"/>
              </a:rPr>
              <a:t>推荐阅读</a:t>
            </a:r>
            <a:endParaRPr kumimoji="0" lang="zh-CN" altLang="en-US" sz="3600" b="1" i="0" u="none" strike="noStrike" kern="1200" cap="none" spc="0" normalizeH="0" baseline="0" noProof="0" dirty="0">
              <a:ln>
                <a:noFill/>
              </a:ln>
              <a:solidFill>
                <a:srgbClr val="FF0000"/>
              </a:solidFill>
              <a:effectLst/>
              <a:uLnTx/>
              <a:uFillTx/>
              <a:latin typeface="+mn-ea"/>
              <a:ea typeface="+mn-ea"/>
              <a:cs typeface="+mn-cs"/>
            </a:endParaRPr>
          </a:p>
        </p:txBody>
      </p:sp>
      <p:sp>
        <p:nvSpPr>
          <p:cNvPr id="3" name="矩形 2"/>
          <p:cNvSpPr/>
          <p:nvPr/>
        </p:nvSpPr>
        <p:spPr>
          <a:xfrm>
            <a:off x="508000" y="950913"/>
            <a:ext cx="8181975" cy="3460750"/>
          </a:xfrm>
          <a:prstGeom prst="rect">
            <a:avLst/>
          </a:prstGeom>
          <a:noFill/>
          <a:ln>
            <a:noFill/>
          </a:ln>
        </p:spPr>
        <p:txBody>
          <a:bodyPr>
            <a:spAutoFit/>
          </a:bodyPr>
          <a:lstStyle/>
          <a:p>
            <a:pPr marL="0" marR="0" lvl="0" indent="0" algn="l" defTabSz="914400" rtl="0" eaLnBrk="1" fontAlgn="base" latinLnBrk="0" hangingPunct="1">
              <a:lnSpc>
                <a:spcPct val="125000"/>
              </a:lnSpc>
              <a:spcBef>
                <a:spcPts val="1200"/>
              </a:spcBef>
              <a:spcAft>
                <a:spcPct val="0"/>
              </a:spcAft>
              <a:buClrTx/>
              <a:buSzTx/>
              <a:buFontTx/>
              <a:buNone/>
              <a:defRPr/>
            </a:pPr>
            <a:r>
              <a:rPr kumimoji="0" lang="en-US" altLang="zh-CN" sz="3600" b="1" i="0" u="none" strike="noStrike" kern="1200" cap="none" spc="0" normalizeH="0" baseline="0" noProof="0" dirty="0">
                <a:ln>
                  <a:noFill/>
                </a:ln>
                <a:solidFill>
                  <a:schemeClr val="tx1"/>
                </a:solidFill>
                <a:effectLst/>
                <a:uLnTx/>
                <a:uFillTx/>
                <a:latin typeface="+mn-ea"/>
                <a:ea typeface="+mn-ea"/>
                <a:cs typeface="+mn-cs"/>
              </a:rPr>
              <a:t>    《</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丰子恺儿童漫画选</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和</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小学生丰子恺读本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，这两本书可以让我们感受到丰子恺漫画的幽默和他漫画般简练传神的语言风格，有兴趣的同学可以阅读一下。</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3490" name="矩形 1"/>
          <p:cNvSpPr/>
          <p:nvPr/>
        </p:nvSpPr>
        <p:spPr>
          <a:xfrm>
            <a:off x="573088" y="1028700"/>
            <a:ext cx="7997825" cy="3086100"/>
          </a:xfrm>
          <a:prstGeom prst="rect">
            <a:avLst/>
          </a:prstGeom>
          <a:noFill/>
          <a:ln w="9525">
            <a:noFill/>
          </a:ln>
        </p:spPr>
        <p:txBody>
          <a:bodyPr>
            <a:spAutoFit/>
          </a:bodyPr>
          <a:p>
            <a:pPr eaLnBrk="1" hangingPunct="1">
              <a:lnSpc>
                <a:spcPct val="125000"/>
              </a:lnSpc>
            </a:pPr>
            <a:r>
              <a:rPr lang="en-US" altLang="zh-CN" sz="3200" b="1" dirty="0">
                <a:latin typeface="楷体" panose="02010609060101010101" pitchFamily="49" charset="-122"/>
                <a:ea typeface="楷体" panose="02010609060101010101" pitchFamily="49" charset="-122"/>
              </a:rPr>
              <a:t>    “</a:t>
            </a:r>
            <a:r>
              <a:rPr lang="zh-CN" altLang="en-US" sz="3200" b="1" dirty="0">
                <a:solidFill>
                  <a:srgbClr val="FF0000"/>
                </a:solidFill>
                <a:latin typeface="楷体" panose="02010609060101010101" pitchFamily="49" charset="-122"/>
                <a:ea typeface="楷体" panose="02010609060101010101" pitchFamily="49" charset="-122"/>
              </a:rPr>
              <a:t>尺有所短，寸有所长</a:t>
            </a:r>
            <a:r>
              <a:rPr lang="zh-CN" altLang="en-US" sz="3200" b="1" dirty="0">
                <a:latin typeface="楷体" panose="02010609060101010101" pitchFamily="49" charset="-122"/>
                <a:ea typeface="楷体" panose="02010609060101010101" pitchFamily="49" charset="-122"/>
              </a:rPr>
              <a:t>”，老师希望你们都能够正视自己的优缺点，扬长避短，做一个全面发展的学生，还要注意在学习上学会与人合作，共同进步。团结就是力量，让我们团结起来，一起探索知识的奥秘。</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Box 1"/>
          <p:cNvSpPr txBox="1">
            <a:spLocks noChangeArrowheads="1"/>
          </p:cNvSpPr>
          <p:nvPr/>
        </p:nvSpPr>
        <p:spPr bwMode="auto">
          <a:xfrm>
            <a:off x="3610769" y="96746"/>
            <a:ext cx="1922462" cy="585789"/>
          </a:xfrm>
          <a:prstGeom prst="rect">
            <a:avLst/>
          </a:prstGeom>
          <a:noFill/>
          <a:ln w="12700">
            <a:noFill/>
            <a:miter lim="800000"/>
          </a:ln>
        </p:spPr>
        <p:txBody>
          <a:bodyPr>
            <a:spAutoFit/>
          </a:bodyPr>
          <a:lstStyle>
            <a:defPPr>
              <a:defRPr lang="zh-CN"/>
            </a:defPPr>
            <a:lvl1pPr>
              <a:defRPr sz="3200" b="1" spc="50">
                <a:ln w="12700" cmpd="sng">
                  <a:solidFill>
                    <a:srgbClr val="000000"/>
                  </a:solidFill>
                  <a:prstDash val="solid"/>
                </a:ln>
                <a:effectLst/>
                <a:latin typeface="黑体" panose="02010609060101010101" pitchFamily="49" charset="-122"/>
                <a:ea typeface="黑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rPr>
              <a:t>板书设计</a:t>
            </a:r>
            <a:endPar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endParaRPr>
          </a:p>
        </p:txBody>
      </p:sp>
      <p:grpSp>
        <p:nvGrpSpPr>
          <p:cNvPr id="3" name="组合 5"/>
          <p:cNvGrpSpPr/>
          <p:nvPr/>
        </p:nvGrpSpPr>
        <p:grpSpPr>
          <a:xfrm>
            <a:off x="204788" y="1533525"/>
            <a:ext cx="1544637" cy="2536825"/>
            <a:chOff x="790575" y="1372799"/>
            <a:chExt cx="1544638" cy="2537552"/>
          </a:xfrm>
        </p:grpSpPr>
        <p:pic>
          <p:nvPicPr>
            <p:cNvPr id="5" name="Picture 13" descr="C:\Documents and Settings\Administrator\桌面\人六语状元大课堂（下）\CT16.tif"/>
            <p:cNvPicPr>
              <a:picLocks noChangeAspect="1" noChangeArrowheads="1"/>
            </p:cNvPicPr>
            <p:nvPr/>
          </p:nvPicPr>
          <p:blipFill>
            <a:blip r:embed="rId1"/>
            <a:srcRect/>
            <a:stretch>
              <a:fillRect/>
            </a:stretch>
          </p:blipFill>
          <p:spPr bwMode="auto">
            <a:xfrm>
              <a:off x="790575" y="1372799"/>
              <a:ext cx="1544638" cy="1841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4534" name="TextBox 4"/>
            <p:cNvSpPr txBox="1"/>
            <p:nvPr/>
          </p:nvSpPr>
          <p:spPr>
            <a:xfrm>
              <a:off x="1058589" y="3325369"/>
              <a:ext cx="1008610" cy="584982"/>
            </a:xfrm>
            <a:prstGeom prst="rect">
              <a:avLst/>
            </a:prstGeom>
            <a:noFill/>
            <a:ln w="9525">
              <a:noFill/>
            </a:ln>
          </p:spPr>
          <p:txBody>
            <a:bodyPr wrap="none">
              <a:spAutoFit/>
            </a:bodyPr>
            <a:p>
              <a:pPr eaLnBrk="1" hangingPunct="1"/>
              <a:r>
                <a:rPr lang="zh-CN" altLang="en-US" sz="3200" b="1" dirty="0">
                  <a:solidFill>
                    <a:srgbClr val="1F1A17"/>
                  </a:solidFill>
                  <a:latin typeface="黑体" panose="02010609060101010101" pitchFamily="49" charset="-122"/>
                  <a:ea typeface="黑体" panose="02010609060101010101" pitchFamily="49" charset="-122"/>
                </a:rPr>
                <a:t>手指</a:t>
              </a:r>
              <a:endParaRPr lang="zh-CN" altLang="en-US" sz="3200" b="1" dirty="0">
                <a:solidFill>
                  <a:srgbClr val="1F1A17"/>
                </a:solidFill>
                <a:latin typeface="黑体" panose="02010609060101010101" pitchFamily="49" charset="-122"/>
                <a:ea typeface="黑体" panose="02010609060101010101" pitchFamily="49" charset="-122"/>
              </a:endParaRPr>
            </a:p>
          </p:txBody>
        </p:sp>
      </p:grpSp>
      <p:sp>
        <p:nvSpPr>
          <p:cNvPr id="7" name="AutoShape 3"/>
          <p:cNvSpPr/>
          <p:nvPr/>
        </p:nvSpPr>
        <p:spPr bwMode="auto">
          <a:xfrm>
            <a:off x="1681163" y="1003300"/>
            <a:ext cx="355600" cy="3386138"/>
          </a:xfrm>
          <a:prstGeom prst="leftBrace">
            <a:avLst>
              <a:gd name="adj1" fmla="val 32557"/>
              <a:gd name="adj2" fmla="val 50000"/>
            </a:avLst>
          </a:prstGeom>
          <a:noFill/>
          <a:ln w="28575">
            <a:solidFill>
              <a:srgbClr val="00B0F0"/>
            </a:solidFill>
            <a:round/>
          </a:ln>
        </p:spPr>
        <p:txBody>
          <a:bodyPr wrap="none"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accent5"/>
              </a:solidFill>
              <a:effectLst/>
              <a:uLnTx/>
              <a:uFillTx/>
              <a:latin typeface="楷体" panose="02010609060101010101" pitchFamily="49" charset="-122"/>
              <a:ea typeface="楷体" panose="02010609060101010101" pitchFamily="49" charset="-122"/>
              <a:cs typeface="+mn-cs"/>
            </a:endParaRPr>
          </a:p>
        </p:txBody>
      </p:sp>
      <p:sp>
        <p:nvSpPr>
          <p:cNvPr id="8" name="TextBox 3"/>
          <p:cNvSpPr txBox="1"/>
          <p:nvPr/>
        </p:nvSpPr>
        <p:spPr>
          <a:xfrm>
            <a:off x="2576513" y="1390650"/>
            <a:ext cx="1730375" cy="554038"/>
          </a:xfrm>
          <a:prstGeom prst="rect">
            <a:avLst/>
          </a:prstGeom>
          <a:noFill/>
          <a:ln w="9525">
            <a:noFill/>
          </a:ln>
        </p:spPr>
        <p:txBody>
          <a:bodyPr wrap="none">
            <a:spAutoFit/>
          </a:bodyPr>
          <a:p>
            <a:pPr eaLnBrk="1" hangingPunct="1"/>
            <a:r>
              <a:rPr lang="zh-CN" altLang="en-US" sz="3000" b="1" dirty="0">
                <a:solidFill>
                  <a:srgbClr val="231815"/>
                </a:solidFill>
                <a:latin typeface="楷体" panose="02010609060101010101" pitchFamily="49" charset="-122"/>
                <a:ea typeface="楷体" panose="02010609060101010101" pitchFamily="49" charset="-122"/>
              </a:rPr>
              <a:t>大拇指：</a:t>
            </a:r>
            <a:endParaRPr lang="zh-CN" altLang="en-US" sz="3000" b="1" dirty="0">
              <a:solidFill>
                <a:srgbClr val="231815"/>
              </a:solidFill>
              <a:latin typeface="楷体" panose="02010609060101010101" pitchFamily="49" charset="-122"/>
              <a:ea typeface="楷体" panose="02010609060101010101" pitchFamily="49" charset="-122"/>
            </a:endParaRPr>
          </a:p>
        </p:txBody>
      </p:sp>
      <p:sp>
        <p:nvSpPr>
          <p:cNvPr id="9" name="TextBox 16"/>
          <p:cNvSpPr txBox="1"/>
          <p:nvPr/>
        </p:nvSpPr>
        <p:spPr>
          <a:xfrm>
            <a:off x="2576513" y="1938338"/>
            <a:ext cx="1343025" cy="554037"/>
          </a:xfrm>
          <a:prstGeom prst="rect">
            <a:avLst/>
          </a:prstGeom>
          <a:noFill/>
          <a:ln w="9525">
            <a:noFill/>
          </a:ln>
        </p:spPr>
        <p:txBody>
          <a:bodyPr wrap="none">
            <a:spAutoFit/>
          </a:bodyPr>
          <a:p>
            <a:pPr eaLnBrk="1" hangingPunct="1"/>
            <a:r>
              <a:rPr lang="zh-CN" altLang="en-US" sz="3000" b="1" dirty="0">
                <a:solidFill>
                  <a:srgbClr val="231815"/>
                </a:solidFill>
                <a:latin typeface="楷体" panose="02010609060101010101" pitchFamily="49" charset="-122"/>
                <a:ea typeface="楷体" panose="02010609060101010101" pitchFamily="49" charset="-122"/>
              </a:rPr>
              <a:t>食指：</a:t>
            </a:r>
            <a:endParaRPr lang="zh-CN" altLang="en-US" sz="3000" b="1" dirty="0">
              <a:solidFill>
                <a:srgbClr val="231815"/>
              </a:solidFill>
              <a:latin typeface="楷体" panose="02010609060101010101" pitchFamily="49" charset="-122"/>
              <a:ea typeface="楷体" panose="02010609060101010101" pitchFamily="49" charset="-122"/>
            </a:endParaRPr>
          </a:p>
        </p:txBody>
      </p:sp>
      <p:sp>
        <p:nvSpPr>
          <p:cNvPr id="10" name="TextBox 18"/>
          <p:cNvSpPr txBox="1"/>
          <p:nvPr/>
        </p:nvSpPr>
        <p:spPr>
          <a:xfrm>
            <a:off x="2576513" y="2508250"/>
            <a:ext cx="1343025" cy="554038"/>
          </a:xfrm>
          <a:prstGeom prst="rect">
            <a:avLst/>
          </a:prstGeom>
          <a:noFill/>
          <a:ln w="9525">
            <a:noFill/>
          </a:ln>
        </p:spPr>
        <p:txBody>
          <a:bodyPr wrap="none">
            <a:spAutoFit/>
          </a:bodyPr>
          <a:p>
            <a:pPr eaLnBrk="1" hangingPunct="1"/>
            <a:r>
              <a:rPr lang="zh-CN" altLang="en-US" sz="3000" b="1" dirty="0">
                <a:solidFill>
                  <a:srgbClr val="231815"/>
                </a:solidFill>
                <a:latin typeface="楷体" panose="02010609060101010101" pitchFamily="49" charset="-122"/>
                <a:ea typeface="楷体" panose="02010609060101010101" pitchFamily="49" charset="-122"/>
              </a:rPr>
              <a:t>中指：</a:t>
            </a:r>
            <a:endParaRPr lang="zh-CN" altLang="en-US" sz="3000" b="1" dirty="0">
              <a:solidFill>
                <a:srgbClr val="231815"/>
              </a:solidFill>
              <a:latin typeface="楷体" panose="02010609060101010101" pitchFamily="49" charset="-122"/>
              <a:ea typeface="楷体" panose="02010609060101010101" pitchFamily="49" charset="-122"/>
            </a:endParaRPr>
          </a:p>
        </p:txBody>
      </p:sp>
      <p:sp>
        <p:nvSpPr>
          <p:cNvPr id="11" name="TextBox 19"/>
          <p:cNvSpPr txBox="1"/>
          <p:nvPr/>
        </p:nvSpPr>
        <p:spPr>
          <a:xfrm>
            <a:off x="2576513" y="3314700"/>
            <a:ext cx="2889250" cy="554038"/>
          </a:xfrm>
          <a:prstGeom prst="rect">
            <a:avLst/>
          </a:prstGeom>
          <a:noFill/>
          <a:ln w="9525">
            <a:noFill/>
          </a:ln>
        </p:spPr>
        <p:txBody>
          <a:bodyPr wrap="none">
            <a:spAutoFit/>
          </a:bodyPr>
          <a:p>
            <a:pPr eaLnBrk="1" hangingPunct="1"/>
            <a:r>
              <a:rPr lang="zh-CN" altLang="en-US" sz="3000" b="1" dirty="0">
                <a:solidFill>
                  <a:srgbClr val="231815"/>
                </a:solidFill>
                <a:latin typeface="楷体" panose="02010609060101010101" pitchFamily="49" charset="-122"/>
                <a:ea typeface="楷体" panose="02010609060101010101" pitchFamily="49" charset="-122"/>
              </a:rPr>
              <a:t>无名指和小指：</a:t>
            </a:r>
            <a:endParaRPr lang="zh-CN" altLang="en-US" sz="3000" b="1" dirty="0">
              <a:solidFill>
                <a:srgbClr val="231815"/>
              </a:solidFill>
              <a:latin typeface="楷体" panose="02010609060101010101" pitchFamily="49" charset="-122"/>
              <a:ea typeface="楷体" panose="02010609060101010101" pitchFamily="49" charset="-122"/>
            </a:endParaRPr>
          </a:p>
        </p:txBody>
      </p:sp>
      <p:sp>
        <p:nvSpPr>
          <p:cNvPr id="12" name="TextBox 20"/>
          <p:cNvSpPr txBox="1"/>
          <p:nvPr/>
        </p:nvSpPr>
        <p:spPr>
          <a:xfrm>
            <a:off x="3938588" y="1390650"/>
            <a:ext cx="3468687" cy="554038"/>
          </a:xfrm>
          <a:prstGeom prst="rect">
            <a:avLst/>
          </a:prstGeom>
          <a:noFill/>
          <a:ln w="9525">
            <a:noFill/>
          </a:ln>
        </p:spPr>
        <p:txBody>
          <a:bodyPr wrap="none">
            <a:spAutoFit/>
          </a:bodyPr>
          <a:p>
            <a:pPr eaLnBrk="1" hangingPunct="1"/>
            <a:r>
              <a:rPr lang="zh-CN" altLang="en-US" sz="3000" b="1" dirty="0">
                <a:solidFill>
                  <a:srgbClr val="005DA2"/>
                </a:solidFill>
                <a:latin typeface="楷体" panose="02010609060101010101" pitchFamily="49" charset="-122"/>
                <a:ea typeface="楷体" panose="02010609060101010101" pitchFamily="49" charset="-122"/>
              </a:rPr>
              <a:t>形状不美 吃苦耐劳</a:t>
            </a:r>
            <a:endParaRPr lang="zh-CN" altLang="en-US" sz="3000" b="1" dirty="0">
              <a:solidFill>
                <a:srgbClr val="005DA2"/>
              </a:solidFill>
              <a:latin typeface="楷体" panose="02010609060101010101" pitchFamily="49" charset="-122"/>
              <a:ea typeface="楷体" panose="02010609060101010101" pitchFamily="49" charset="-122"/>
            </a:endParaRPr>
          </a:p>
        </p:txBody>
      </p:sp>
      <p:sp>
        <p:nvSpPr>
          <p:cNvPr id="13" name="TextBox 21"/>
          <p:cNvSpPr txBox="1"/>
          <p:nvPr/>
        </p:nvSpPr>
        <p:spPr>
          <a:xfrm>
            <a:off x="3567113" y="1938338"/>
            <a:ext cx="3468687" cy="554037"/>
          </a:xfrm>
          <a:prstGeom prst="rect">
            <a:avLst/>
          </a:prstGeom>
          <a:noFill/>
          <a:ln w="9525">
            <a:noFill/>
          </a:ln>
        </p:spPr>
        <p:txBody>
          <a:bodyPr wrap="none">
            <a:spAutoFit/>
          </a:bodyPr>
          <a:p>
            <a:pPr eaLnBrk="1" hangingPunct="1"/>
            <a:r>
              <a:rPr lang="zh-CN" altLang="en-US" sz="3000" b="1" dirty="0">
                <a:solidFill>
                  <a:srgbClr val="005DA2"/>
                </a:solidFill>
                <a:latin typeface="楷体" panose="02010609060101010101" pitchFamily="49" charset="-122"/>
                <a:ea typeface="楷体" panose="02010609060101010101" pitchFamily="49" charset="-122"/>
              </a:rPr>
              <a:t>直直落落 不怕牺牲</a:t>
            </a:r>
            <a:endParaRPr lang="zh-CN" altLang="en-US" sz="3000" b="1" dirty="0">
              <a:solidFill>
                <a:srgbClr val="005DA2"/>
              </a:solidFill>
              <a:latin typeface="楷体" panose="02010609060101010101" pitchFamily="49" charset="-122"/>
              <a:ea typeface="楷体" panose="02010609060101010101" pitchFamily="49" charset="-122"/>
            </a:endParaRPr>
          </a:p>
        </p:txBody>
      </p:sp>
      <p:sp>
        <p:nvSpPr>
          <p:cNvPr id="14" name="TextBox 22"/>
          <p:cNvSpPr txBox="1"/>
          <p:nvPr/>
        </p:nvSpPr>
        <p:spPr>
          <a:xfrm>
            <a:off x="3567113" y="2508250"/>
            <a:ext cx="3468687" cy="554038"/>
          </a:xfrm>
          <a:prstGeom prst="rect">
            <a:avLst/>
          </a:prstGeom>
          <a:noFill/>
          <a:ln w="9525">
            <a:noFill/>
          </a:ln>
        </p:spPr>
        <p:txBody>
          <a:bodyPr wrap="none">
            <a:spAutoFit/>
          </a:bodyPr>
          <a:p>
            <a:pPr eaLnBrk="1" hangingPunct="1"/>
            <a:r>
              <a:rPr lang="zh-CN" altLang="en-US" sz="3000" b="1" dirty="0">
                <a:solidFill>
                  <a:srgbClr val="005DA2"/>
                </a:solidFill>
                <a:latin typeface="楷体" panose="02010609060101010101" pitchFamily="49" charset="-122"/>
                <a:ea typeface="楷体" panose="02010609060101010101" pitchFamily="49" charset="-122"/>
              </a:rPr>
              <a:t>相貌堂皇 略为扶衬</a:t>
            </a:r>
            <a:endParaRPr lang="zh-CN" altLang="en-US" sz="3000" b="1" dirty="0">
              <a:solidFill>
                <a:srgbClr val="005DA2"/>
              </a:solidFill>
              <a:latin typeface="楷体" panose="02010609060101010101" pitchFamily="49" charset="-122"/>
              <a:ea typeface="楷体" panose="02010609060101010101" pitchFamily="49" charset="-122"/>
            </a:endParaRPr>
          </a:p>
        </p:txBody>
      </p:sp>
      <p:sp>
        <p:nvSpPr>
          <p:cNvPr id="15" name="TextBox 23"/>
          <p:cNvSpPr txBox="1"/>
          <p:nvPr/>
        </p:nvSpPr>
        <p:spPr>
          <a:xfrm>
            <a:off x="5213350" y="3062288"/>
            <a:ext cx="2190750" cy="1014412"/>
          </a:xfrm>
          <a:prstGeom prst="rect">
            <a:avLst/>
          </a:prstGeom>
          <a:noFill/>
          <a:ln w="9525">
            <a:noFill/>
          </a:ln>
        </p:spPr>
        <p:txBody>
          <a:bodyPr>
            <a:spAutoFit/>
          </a:bodyPr>
          <a:p>
            <a:pPr eaLnBrk="1" hangingPunct="1"/>
            <a:r>
              <a:rPr lang="zh-CN" altLang="en-US" sz="3000" b="1" dirty="0">
                <a:solidFill>
                  <a:srgbClr val="005DA2"/>
                </a:solidFill>
                <a:latin typeface="楷体" panose="02010609060101010101" pitchFamily="49" charset="-122"/>
                <a:ea typeface="楷体" panose="02010609060101010101" pitchFamily="49" charset="-122"/>
              </a:rPr>
              <a:t>体态秀丽</a:t>
            </a:r>
            <a:endParaRPr lang="zh-CN" altLang="en-US" sz="3000" b="1" dirty="0">
              <a:solidFill>
                <a:srgbClr val="005DA2"/>
              </a:solidFill>
              <a:latin typeface="楷体" panose="02010609060101010101" pitchFamily="49" charset="-122"/>
              <a:ea typeface="楷体" panose="02010609060101010101" pitchFamily="49" charset="-122"/>
            </a:endParaRPr>
          </a:p>
          <a:p>
            <a:pPr eaLnBrk="1" hangingPunct="1"/>
            <a:r>
              <a:rPr lang="zh-CN" altLang="en-US" sz="3000" b="1" dirty="0">
                <a:solidFill>
                  <a:srgbClr val="005DA2"/>
                </a:solidFill>
                <a:latin typeface="楷体" panose="02010609060101010101" pitchFamily="49" charset="-122"/>
                <a:ea typeface="楷体" panose="02010609060101010101" pitchFamily="49" charset="-122"/>
              </a:rPr>
              <a:t>能力薄弱</a:t>
            </a:r>
            <a:endParaRPr lang="zh-CN" altLang="en-US" sz="3000" b="1" dirty="0">
              <a:solidFill>
                <a:srgbClr val="005DA2"/>
              </a:solidFill>
              <a:latin typeface="楷体" panose="02010609060101010101" pitchFamily="49" charset="-122"/>
              <a:ea typeface="楷体" panose="02010609060101010101" pitchFamily="49" charset="-122"/>
            </a:endParaRPr>
          </a:p>
        </p:txBody>
      </p:sp>
      <p:sp>
        <p:nvSpPr>
          <p:cNvPr id="16" name="AutoShape 3"/>
          <p:cNvSpPr/>
          <p:nvPr/>
        </p:nvSpPr>
        <p:spPr bwMode="auto">
          <a:xfrm flipH="1">
            <a:off x="7285038" y="928688"/>
            <a:ext cx="355600" cy="3460750"/>
          </a:xfrm>
          <a:prstGeom prst="leftBrace">
            <a:avLst>
              <a:gd name="adj1" fmla="val 32557"/>
              <a:gd name="adj2" fmla="val 50000"/>
            </a:avLst>
          </a:prstGeom>
          <a:noFill/>
          <a:ln w="28575">
            <a:solidFill>
              <a:srgbClr val="00B0F0"/>
            </a:solidFill>
            <a:round/>
          </a:ln>
        </p:spPr>
        <p:txBody>
          <a:bodyPr wrap="none"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accent5"/>
              </a:solidFill>
              <a:effectLst/>
              <a:uLnTx/>
              <a:uFillTx/>
              <a:latin typeface="Times New Roman" panose="02020603050405020304" pitchFamily="18" charset="0"/>
              <a:ea typeface="宋体" panose="02010600030101010101" pitchFamily="2" charset="-122"/>
              <a:cs typeface="+mn-cs"/>
            </a:endParaRPr>
          </a:p>
        </p:txBody>
      </p:sp>
      <p:sp>
        <p:nvSpPr>
          <p:cNvPr id="17" name="TextBox 3"/>
          <p:cNvSpPr txBox="1">
            <a:spLocks noChangeArrowheads="1"/>
          </p:cNvSpPr>
          <p:nvPr/>
        </p:nvSpPr>
        <p:spPr bwMode="auto">
          <a:xfrm>
            <a:off x="7707313" y="1157288"/>
            <a:ext cx="1131888" cy="3076575"/>
          </a:xfrm>
          <a:prstGeom prst="roundRect">
            <a:avLst/>
          </a:prstGeom>
          <a:gradFill>
            <a:gsLst>
              <a:gs pos="0">
                <a:srgbClr val="CE3B37">
                  <a:alpha val="89804"/>
                </a:srgbClr>
              </a:gs>
              <a:gs pos="100000">
                <a:srgbClr val="C00000">
                  <a:alpha val="90000"/>
                </a:srgbClr>
              </a:gs>
            </a:gsLst>
          </a:gradFill>
          <a:ln>
            <a:noFill/>
          </a:ln>
          <a:effectLst>
            <a:outerShdw blurRad="50800" dist="38100" dir="5400000" algn="t"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vert="eaVert" lIns="72000" tIns="0" rIns="0" bIns="0" anchor="ctr"/>
          <a:lstStyle>
            <a:defPPr>
              <a:defRPr lang="zh-CN"/>
            </a:defPPr>
            <a:lvl1pPr algn="ctr">
              <a:defRPr sz="3200" b="1">
                <a:solidFill>
                  <a:schemeClr val="bg1"/>
                </a:solidFill>
                <a:latin typeface="Arial" panose="020B0604020202020204" pitchFamily="34" charset="0"/>
                <a:ea typeface="+mn-ea"/>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五根手指各千秋</a:t>
            </a:r>
            <a:endParaRPr kumimoji="0" lang="zh-CN" altLang="en-US" sz="32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rPr>
              <a:t>团结一心力量大</a:t>
            </a:r>
            <a:endParaRPr kumimoji="0" lang="zh-CN" altLang="en-US" sz="3200" b="1" i="0" u="none" strike="noStrike" kern="1200" cap="none" spc="0" normalizeH="0" baseline="0" noProof="0" dirty="0">
              <a:ln>
                <a:noFill/>
              </a:ln>
              <a:solidFill>
                <a:srgbClr val="FFFFFF"/>
              </a:solidFill>
              <a:effectLst/>
              <a:uLnTx/>
              <a:uFillTx/>
              <a:latin typeface="黑体" panose="02010609060101010101" pitchFamily="49" charset="-122"/>
              <a:ea typeface="黑体" panose="02010609060101010101" pitchFamily="49" charset="-122"/>
              <a:cs typeface="+mn-cs"/>
            </a:endParaRPr>
          </a:p>
        </p:txBody>
      </p:sp>
      <p:sp>
        <p:nvSpPr>
          <p:cNvPr id="18" name="TextBox 3"/>
          <p:cNvSpPr txBox="1"/>
          <p:nvPr/>
        </p:nvSpPr>
        <p:spPr>
          <a:xfrm>
            <a:off x="1908175" y="793750"/>
            <a:ext cx="1730375" cy="554038"/>
          </a:xfrm>
          <a:prstGeom prst="rect">
            <a:avLst/>
          </a:prstGeom>
          <a:noFill/>
          <a:ln w="9525">
            <a:noFill/>
          </a:ln>
        </p:spPr>
        <p:txBody>
          <a:bodyPr wrap="none">
            <a:spAutoFit/>
          </a:bodyPr>
          <a:p>
            <a:pPr eaLnBrk="1" hangingPunct="1"/>
            <a:r>
              <a:rPr lang="zh-CN" altLang="en-US" sz="3000" b="1" dirty="0">
                <a:solidFill>
                  <a:srgbClr val="231815"/>
                </a:solidFill>
                <a:latin typeface="楷体" panose="02010609060101010101" pitchFamily="49" charset="-122"/>
                <a:ea typeface="楷体" panose="02010609060101010101" pitchFamily="49" charset="-122"/>
              </a:rPr>
              <a:t>总述</a:t>
            </a:r>
            <a:r>
              <a:rPr lang="en-US" altLang="zh-CN" sz="3000" b="1" dirty="0">
                <a:solidFill>
                  <a:srgbClr val="231815"/>
                </a:solidFill>
                <a:latin typeface="楷体" panose="02010609060101010101" pitchFamily="49" charset="-122"/>
                <a:ea typeface="楷体" panose="02010609060101010101" pitchFamily="49" charset="-122"/>
              </a:rPr>
              <a:t>——</a:t>
            </a:r>
            <a:endParaRPr lang="zh-CN" altLang="en-US" sz="3000" b="1" dirty="0">
              <a:solidFill>
                <a:srgbClr val="231815"/>
              </a:solidFill>
              <a:latin typeface="楷体" panose="02010609060101010101" pitchFamily="49" charset="-122"/>
              <a:ea typeface="楷体" panose="02010609060101010101" pitchFamily="49" charset="-122"/>
            </a:endParaRPr>
          </a:p>
        </p:txBody>
      </p:sp>
      <p:sp>
        <p:nvSpPr>
          <p:cNvPr id="19" name="TextBox 20"/>
          <p:cNvSpPr txBox="1"/>
          <p:nvPr/>
        </p:nvSpPr>
        <p:spPr>
          <a:xfrm>
            <a:off x="3635375" y="793750"/>
            <a:ext cx="3660775" cy="554038"/>
          </a:xfrm>
          <a:prstGeom prst="rect">
            <a:avLst/>
          </a:prstGeom>
          <a:noFill/>
          <a:ln w="9525">
            <a:noFill/>
          </a:ln>
        </p:spPr>
        <p:txBody>
          <a:bodyPr wrap="none">
            <a:spAutoFit/>
          </a:bodyPr>
          <a:p>
            <a:pPr eaLnBrk="1" hangingPunct="1"/>
            <a:r>
              <a:rPr lang="zh-CN" altLang="en-US" sz="3000" b="1" dirty="0">
                <a:solidFill>
                  <a:srgbClr val="005DA2"/>
                </a:solidFill>
                <a:latin typeface="楷体" panose="02010609060101010101" pitchFamily="49" charset="-122"/>
                <a:ea typeface="楷体" panose="02010609060101010101" pitchFamily="49" charset="-122"/>
              </a:rPr>
              <a:t>各有所长，各有所短</a:t>
            </a:r>
            <a:endParaRPr lang="zh-CN" altLang="en-US" sz="3000" b="1" dirty="0">
              <a:solidFill>
                <a:srgbClr val="005DA2"/>
              </a:solidFill>
              <a:latin typeface="楷体" panose="02010609060101010101" pitchFamily="49" charset="-122"/>
              <a:ea typeface="楷体" panose="02010609060101010101" pitchFamily="49" charset="-122"/>
            </a:endParaRPr>
          </a:p>
        </p:txBody>
      </p:sp>
      <p:sp>
        <p:nvSpPr>
          <p:cNvPr id="20" name="TextBox 3"/>
          <p:cNvSpPr txBox="1"/>
          <p:nvPr/>
        </p:nvSpPr>
        <p:spPr>
          <a:xfrm>
            <a:off x="1908175" y="4087813"/>
            <a:ext cx="1730375" cy="554037"/>
          </a:xfrm>
          <a:prstGeom prst="rect">
            <a:avLst/>
          </a:prstGeom>
          <a:noFill/>
          <a:ln w="9525">
            <a:noFill/>
          </a:ln>
        </p:spPr>
        <p:txBody>
          <a:bodyPr wrap="none">
            <a:spAutoFit/>
          </a:bodyPr>
          <a:p>
            <a:pPr eaLnBrk="1" hangingPunct="1"/>
            <a:r>
              <a:rPr lang="zh-CN" altLang="en-US" sz="3000" b="1" dirty="0">
                <a:solidFill>
                  <a:srgbClr val="231815"/>
                </a:solidFill>
                <a:latin typeface="楷体" panose="02010609060101010101" pitchFamily="49" charset="-122"/>
                <a:ea typeface="楷体" panose="02010609060101010101" pitchFamily="49" charset="-122"/>
              </a:rPr>
              <a:t>总结</a:t>
            </a:r>
            <a:r>
              <a:rPr lang="en-US" altLang="zh-CN" sz="3000" b="1" dirty="0">
                <a:solidFill>
                  <a:srgbClr val="231815"/>
                </a:solidFill>
                <a:latin typeface="楷体" panose="02010609060101010101" pitchFamily="49" charset="-122"/>
                <a:ea typeface="楷体" panose="02010609060101010101" pitchFamily="49" charset="-122"/>
              </a:rPr>
              <a:t>——</a:t>
            </a:r>
            <a:endParaRPr lang="zh-CN" altLang="en-US" sz="3000" b="1" dirty="0">
              <a:solidFill>
                <a:srgbClr val="231815"/>
              </a:solidFill>
              <a:latin typeface="楷体" panose="02010609060101010101" pitchFamily="49" charset="-122"/>
              <a:ea typeface="楷体" panose="02010609060101010101" pitchFamily="49" charset="-122"/>
            </a:endParaRPr>
          </a:p>
        </p:txBody>
      </p:sp>
      <p:sp>
        <p:nvSpPr>
          <p:cNvPr id="21" name="TextBox 20"/>
          <p:cNvSpPr txBox="1"/>
          <p:nvPr/>
        </p:nvSpPr>
        <p:spPr>
          <a:xfrm>
            <a:off x="3635375" y="4087813"/>
            <a:ext cx="2887663" cy="554037"/>
          </a:xfrm>
          <a:prstGeom prst="rect">
            <a:avLst/>
          </a:prstGeom>
          <a:noFill/>
          <a:ln w="9525">
            <a:noFill/>
          </a:ln>
        </p:spPr>
        <p:txBody>
          <a:bodyPr wrap="none">
            <a:spAutoFit/>
          </a:bodyPr>
          <a:p>
            <a:pPr eaLnBrk="1" hangingPunct="1"/>
            <a:r>
              <a:rPr lang="zh-CN" altLang="en-US" sz="3000" b="1" dirty="0">
                <a:solidFill>
                  <a:srgbClr val="005DA2"/>
                </a:solidFill>
                <a:latin typeface="楷体" panose="02010609060101010101" pitchFamily="49" charset="-122"/>
                <a:ea typeface="楷体" panose="02010609060101010101" pitchFamily="49" charset="-122"/>
              </a:rPr>
              <a:t>合为拳头力量大</a:t>
            </a:r>
            <a:endParaRPr lang="zh-CN" altLang="en-US" sz="3000" b="1" dirty="0">
              <a:solidFill>
                <a:srgbClr val="005DA2"/>
              </a:solidFill>
              <a:latin typeface="楷体" panose="02010609060101010101" pitchFamily="49" charset="-122"/>
              <a:ea typeface="楷体" panose="02010609060101010101" pitchFamily="49" charset="-122"/>
            </a:endParaRPr>
          </a:p>
        </p:txBody>
      </p:sp>
      <p:sp>
        <p:nvSpPr>
          <p:cNvPr id="22" name="TextBox 3"/>
          <p:cNvSpPr txBox="1"/>
          <p:nvPr/>
        </p:nvSpPr>
        <p:spPr>
          <a:xfrm>
            <a:off x="1924050" y="2292350"/>
            <a:ext cx="646113" cy="849313"/>
          </a:xfrm>
          <a:prstGeom prst="rect">
            <a:avLst/>
          </a:prstGeom>
          <a:noFill/>
          <a:ln w="9525">
            <a:noFill/>
          </a:ln>
        </p:spPr>
        <p:txBody>
          <a:bodyPr vert="eaVert" wrap="none">
            <a:spAutoFit/>
          </a:bodyPr>
          <a:p>
            <a:pPr eaLnBrk="1" hangingPunct="1"/>
            <a:r>
              <a:rPr lang="zh-CN" altLang="en-US" sz="3000" b="1" dirty="0">
                <a:solidFill>
                  <a:srgbClr val="231815"/>
                </a:solidFill>
                <a:latin typeface="楷体" panose="02010609060101010101" pitchFamily="49" charset="-122"/>
                <a:ea typeface="楷体" panose="02010609060101010101" pitchFamily="49" charset="-122"/>
              </a:rPr>
              <a:t>分述</a:t>
            </a:r>
            <a:endParaRPr lang="zh-CN" altLang="en-US" sz="3000" b="1" dirty="0">
              <a:solidFill>
                <a:srgbClr val="231815"/>
              </a:solidFill>
              <a:latin typeface="楷体" panose="02010609060101010101" pitchFamily="49" charset="-122"/>
              <a:ea typeface="楷体" panose="02010609060101010101" pitchFamily="49" charset="-122"/>
            </a:endParaRPr>
          </a:p>
        </p:txBody>
      </p:sp>
      <p:sp>
        <p:nvSpPr>
          <p:cNvPr id="23" name="AutoShape 3"/>
          <p:cNvSpPr/>
          <p:nvPr/>
        </p:nvSpPr>
        <p:spPr bwMode="auto">
          <a:xfrm>
            <a:off x="2441575" y="1524000"/>
            <a:ext cx="355600" cy="2344738"/>
          </a:xfrm>
          <a:prstGeom prst="leftBrace">
            <a:avLst>
              <a:gd name="adj1" fmla="val 32557"/>
              <a:gd name="adj2" fmla="val 50000"/>
            </a:avLst>
          </a:prstGeom>
          <a:noFill/>
          <a:ln w="28575">
            <a:solidFill>
              <a:srgbClr val="00B0F0"/>
            </a:solidFill>
            <a:round/>
          </a:ln>
        </p:spPr>
        <p:txBody>
          <a:bodyPr wrap="none"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schemeClr val="accent5"/>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par>
                          <p:cTn id="13" fill="hold">
                            <p:stCondLst>
                              <p:cond delay="500"/>
                            </p:stCondLst>
                            <p:childTnLst>
                              <p:par>
                                <p:cTn id="14" presetID="6"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circle(in)">
                                      <p:cBhvr>
                                        <p:cTn id="16" dur="10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14" presetClass="entr" presetSubtype="1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randombar(horizontal)">
                                      <p:cBhvr>
                                        <p:cTn id="21" dur="500"/>
                                        <p:tgtEl>
                                          <p:spTgt spid="19"/>
                                        </p:tgtEl>
                                      </p:cBhvr>
                                    </p:animEffect>
                                  </p:childTnLst>
                                </p:cTn>
                              </p:par>
                            </p:childTnLst>
                          </p:cTn>
                        </p:par>
                        <p:par>
                          <p:cTn id="22" fill="hold">
                            <p:stCondLst>
                              <p:cond delay="500"/>
                            </p:stCondLst>
                            <p:childTnLst>
                              <p:par>
                                <p:cTn id="23" presetID="6" presetClass="entr" presetSubtype="16"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circle(in)">
                                      <p:cBhvr>
                                        <p:cTn id="25" dur="10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left)">
                                      <p:cBhvr>
                                        <p:cTn id="30" dur="500"/>
                                        <p:tgtEl>
                                          <p:spTgt spid="23"/>
                                        </p:tgtEl>
                                      </p:cBhvr>
                                    </p:animEffect>
                                  </p:childTnLst>
                                </p:cTn>
                              </p:par>
                            </p:childTnLst>
                          </p:cTn>
                        </p:par>
                        <p:par>
                          <p:cTn id="31" fill="hold">
                            <p:stCondLst>
                              <p:cond delay="500"/>
                            </p:stCondLst>
                            <p:childTnLst>
                              <p:par>
                                <p:cTn id="32" presetID="6" presetClass="entr" presetSubtype="16"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circle(in)">
                                      <p:cBhvr>
                                        <p:cTn id="34" dur="1000"/>
                                        <p:tgtEl>
                                          <p:spTgt spid="8"/>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randombar(horizontal)">
                                      <p:cBhvr>
                                        <p:cTn id="39" dur="500"/>
                                        <p:tgtEl>
                                          <p:spTgt spid="12"/>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grpId="0"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circle(in)">
                                      <p:cBhvr>
                                        <p:cTn id="44" dur="10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randombar(horizontal)">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6" presetClass="entr" presetSubtype="16" fill="hold" grpId="0" nodeType="click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circle(in)">
                                      <p:cBhvr>
                                        <p:cTn id="54" dur="1000"/>
                                        <p:tgtEl>
                                          <p:spTgt spid="10"/>
                                        </p:tgtEl>
                                      </p:cBhvr>
                                    </p:animEffect>
                                  </p:childTnLst>
                                </p:cTn>
                              </p:par>
                            </p:childTnLst>
                          </p:cTn>
                        </p:par>
                      </p:childTnLst>
                    </p:cTn>
                  </p:par>
                  <p:par>
                    <p:cTn id="55" fill="hold">
                      <p:stCondLst>
                        <p:cond delay="indefinite"/>
                      </p:stCondLst>
                      <p:childTnLst>
                        <p:par>
                          <p:cTn id="56" fill="hold">
                            <p:stCondLst>
                              <p:cond delay="0"/>
                            </p:stCondLst>
                            <p:childTnLst>
                              <p:par>
                                <p:cTn id="57" presetID="14" presetClass="entr" presetSubtype="10"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randombar(horizontal)">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6" presetClass="entr" presetSubtype="16" fill="hold" grpId="0" nodeType="click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circle(in)">
                                      <p:cBhvr>
                                        <p:cTn id="64" dur="10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4" presetClass="entr" presetSubtype="10"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Effect transition="in" filter="randombar(horizontal)">
                                      <p:cBhvr>
                                        <p:cTn id="69" dur="500"/>
                                        <p:tgtEl>
                                          <p:spTgt spid="15"/>
                                        </p:tgtEl>
                                      </p:cBhvr>
                                    </p:animEffect>
                                  </p:childTnLst>
                                </p:cTn>
                              </p:par>
                            </p:childTnLst>
                          </p:cTn>
                        </p:par>
                        <p:par>
                          <p:cTn id="70" fill="hold">
                            <p:stCondLst>
                              <p:cond delay="500"/>
                            </p:stCondLst>
                            <p:childTnLst>
                              <p:par>
                                <p:cTn id="71" presetID="6" presetClass="entr" presetSubtype="16"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circle(in)">
                                      <p:cBhvr>
                                        <p:cTn id="73" dur="1000"/>
                                        <p:tgtEl>
                                          <p:spTgt spid="20"/>
                                        </p:tgtEl>
                                      </p:cBhvr>
                                    </p:animEffect>
                                  </p:childTnLst>
                                </p:cTn>
                              </p:par>
                            </p:childTnLst>
                          </p:cTn>
                        </p:par>
                      </p:childTnLst>
                    </p:cTn>
                  </p:par>
                  <p:par>
                    <p:cTn id="74" fill="hold">
                      <p:stCondLst>
                        <p:cond delay="indefinite"/>
                      </p:stCondLst>
                      <p:childTnLst>
                        <p:par>
                          <p:cTn id="75" fill="hold">
                            <p:stCondLst>
                              <p:cond delay="0"/>
                            </p:stCondLst>
                            <p:childTnLst>
                              <p:par>
                                <p:cTn id="76" presetID="14" presetClass="entr" presetSubtype="10" fill="hold" grpId="0" nodeType="click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randombar(horizontal)">
                                      <p:cBhvr>
                                        <p:cTn id="78" dur="500"/>
                                        <p:tgtEl>
                                          <p:spTgt spid="21"/>
                                        </p:tgtEl>
                                      </p:cBhvr>
                                    </p:animEffect>
                                  </p:childTnLst>
                                </p:cTn>
                              </p:par>
                            </p:childTnLst>
                          </p:cTn>
                        </p:par>
                      </p:childTnLst>
                    </p:cTn>
                  </p:par>
                  <p:par>
                    <p:cTn id="79" fill="hold">
                      <p:stCondLst>
                        <p:cond delay="indefinite"/>
                      </p:stCondLst>
                      <p:childTnLst>
                        <p:par>
                          <p:cTn id="80" fill="hold">
                            <p:stCondLst>
                              <p:cond delay="0"/>
                            </p:stCondLst>
                            <p:childTnLst>
                              <p:par>
                                <p:cTn id="81" presetID="22" presetClass="entr" presetSubtype="8" fill="hold" grpId="0" nodeType="click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left)">
                                      <p:cBhvr>
                                        <p:cTn id="83" dur="500"/>
                                        <p:tgtEl>
                                          <p:spTgt spid="16"/>
                                        </p:tgtEl>
                                      </p:cBhvr>
                                    </p:animEffect>
                                  </p:childTnLst>
                                </p:cTn>
                              </p:par>
                            </p:childTnLst>
                          </p:cTn>
                        </p:par>
                        <p:par>
                          <p:cTn id="84" fill="hold">
                            <p:stCondLst>
                              <p:cond delay="500"/>
                            </p:stCondLst>
                            <p:childTnLst>
                              <p:par>
                                <p:cTn id="85" presetID="31" presetClass="entr" presetSubtype="0"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1000" fill="hold"/>
                                        <p:tgtEl>
                                          <p:spTgt spid="17"/>
                                        </p:tgtEl>
                                        <p:attrNameLst>
                                          <p:attrName>ppt_w</p:attrName>
                                        </p:attrNameLst>
                                      </p:cBhvr>
                                      <p:tavLst>
                                        <p:tav tm="0">
                                          <p:val>
                                            <p:fltVal val="0.000000"/>
                                          </p:val>
                                        </p:tav>
                                        <p:tav tm="100000">
                                          <p:val>
                                            <p:strVal val="#ppt_w"/>
                                          </p:val>
                                        </p:tav>
                                      </p:tavLst>
                                    </p:anim>
                                    <p:anim calcmode="lin" valueType="num">
                                      <p:cBhvr>
                                        <p:cTn id="88" dur="1000" fill="hold"/>
                                        <p:tgtEl>
                                          <p:spTgt spid="17"/>
                                        </p:tgtEl>
                                        <p:attrNameLst>
                                          <p:attrName>ppt_h</p:attrName>
                                        </p:attrNameLst>
                                      </p:cBhvr>
                                      <p:tavLst>
                                        <p:tav tm="0">
                                          <p:val>
                                            <p:fltVal val="0.000000"/>
                                          </p:val>
                                        </p:tav>
                                        <p:tav tm="100000">
                                          <p:val>
                                            <p:strVal val="#ppt_h"/>
                                          </p:val>
                                        </p:tav>
                                      </p:tavLst>
                                    </p:anim>
                                    <p:anim calcmode="lin" valueType="num">
                                      <p:cBhvr>
                                        <p:cTn id="89" dur="1000" fill="hold"/>
                                        <p:tgtEl>
                                          <p:spTgt spid="17"/>
                                        </p:tgtEl>
                                        <p:attrNameLst>
                                          <p:attrName>style.rotation</p:attrName>
                                        </p:attrNameLst>
                                      </p:cBhvr>
                                      <p:tavLst>
                                        <p:tav tm="0">
                                          <p:val>
                                            <p:fltVal val="90.000000"/>
                                          </p:val>
                                        </p:tav>
                                        <p:tav tm="100000">
                                          <p:val>
                                            <p:fltVal val="0.000000"/>
                                          </p:val>
                                        </p:tav>
                                      </p:tavLst>
                                    </p:anim>
                                    <p:animEffect transition="in" filter="fade">
                                      <p:cBhvr>
                                        <p:cTn id="90"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p:bldP spid="11" grpId="0"/>
      <p:bldP spid="12" grpId="0"/>
      <p:bldP spid="13" grpId="0"/>
      <p:bldP spid="14" grpId="0"/>
      <p:bldP spid="15" grpId="0"/>
      <p:bldP spid="16" grpId="0" animBg="1"/>
      <p:bldP spid="17" grpId="0" animBg="1"/>
      <p:bldP spid="18" grpId="0"/>
      <p:bldP spid="19" grpId="0"/>
      <p:bldP spid="20" grpId="0"/>
      <p:bldP spid="21" grpId="0"/>
      <p:bldP spid="22" grpId="0"/>
      <p:bldP spid="2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Box 1"/>
          <p:cNvSpPr txBox="1">
            <a:spLocks noChangeArrowheads="1"/>
          </p:cNvSpPr>
          <p:nvPr/>
        </p:nvSpPr>
        <p:spPr bwMode="auto">
          <a:xfrm>
            <a:off x="3610769" y="121444"/>
            <a:ext cx="1922462" cy="584200"/>
          </a:xfrm>
          <a:prstGeom prst="rect">
            <a:avLst/>
          </a:prstGeom>
          <a:noFill/>
          <a:ln w="12700">
            <a:noFill/>
            <a:miter lim="800000"/>
          </a:ln>
        </p:spPr>
        <p:txBody>
          <a:bodyPr>
            <a:spAutoFit/>
          </a:bodyPr>
          <a:lstStyle>
            <a:defPPr>
              <a:defRPr lang="zh-CN"/>
            </a:defPPr>
            <a:lvl1pPr>
              <a:defRPr sz="3200" b="1" spc="50">
                <a:ln w="12700" cmpd="sng">
                  <a:solidFill>
                    <a:srgbClr val="000000"/>
                  </a:solidFill>
                  <a:prstDash val="solid"/>
                </a:ln>
                <a:effectLst/>
                <a:latin typeface="黑体" panose="02010609060101010101" pitchFamily="49" charset="-122"/>
                <a:ea typeface="黑体" panose="02010609060101010101" pitchFamily="49" charset="-122"/>
              </a:defRPr>
            </a:lvl1pPr>
            <a:lvl2pPr marL="742950" indent="-285750"/>
            <a:lvl3pPr marL="1143000" indent="-228600"/>
            <a:lvl4pPr marL="1600200" indent="-228600"/>
            <a:lvl5pPr marL="2057400" indent="-22860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rPr>
              <a:t>初读课文</a:t>
            </a:r>
            <a:endParaRPr kumimoji="0" lang="zh-CN" altLang="en-US" sz="3200" b="1" i="0" u="none" strike="noStrike" kern="1200" cap="none" spc="50" normalizeH="0" baseline="0" noProof="0" dirty="0">
              <a:ln w="12700" cmpd="sng">
                <a:solidFill>
                  <a:srgbClr val="000000"/>
                </a:solidFill>
                <a:prstDash val="solid"/>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 name="矩形 2"/>
          <p:cNvSpPr/>
          <p:nvPr/>
        </p:nvSpPr>
        <p:spPr>
          <a:xfrm>
            <a:off x="484188" y="866775"/>
            <a:ext cx="8175625" cy="1430338"/>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请同学们自由朗读课文，注意读准字音，读通句子，并找出文中的中心句。</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矩形 3"/>
          <p:cNvSpPr/>
          <p:nvPr/>
        </p:nvSpPr>
        <p:spPr>
          <a:xfrm>
            <a:off x="484188" y="2384425"/>
            <a:ext cx="8175625" cy="1998663"/>
          </a:xfrm>
          <a:prstGeom prst="rect">
            <a:avLst/>
          </a:prstGeom>
          <a:noFill/>
          <a:ln w="9525">
            <a:noFill/>
          </a:ln>
        </p:spPr>
        <p:txBody>
          <a:bodyPr>
            <a:spAutoFit/>
          </a:bodyPr>
          <a:p>
            <a:pPr eaLnBrk="1" hangingPunct="1">
              <a:lnSpc>
                <a:spcPct val="120000"/>
              </a:lnSpc>
            </a:pPr>
            <a:r>
              <a:rPr lang="zh-CN" altLang="en-US" sz="3600" b="1" dirty="0">
                <a:solidFill>
                  <a:srgbClr val="0000FF"/>
                </a:solidFill>
                <a:latin typeface="楷体" panose="02010609060101010101" pitchFamily="49" charset="-122"/>
                <a:ea typeface="楷体" panose="02010609060101010101" pitchFamily="49" charset="-122"/>
              </a:rPr>
              <a:t>    一只手上的五根手指，各有不同的姿态，各具不同的性格，各有所长，各有所短。</a:t>
            </a:r>
            <a:endParaRPr lang="zh-CN" altLang="en-US" sz="36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85775" y="615950"/>
            <a:ext cx="8172450" cy="1431925"/>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快速浏览课文，说一说这篇文章的结构是怎样的。</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1416050" y="2147888"/>
            <a:ext cx="2500313" cy="690562"/>
          </a:xfrm>
          <a:prstGeom prst="rect">
            <a:avLst/>
          </a:prstGeom>
          <a:noFill/>
          <a:ln w="9525">
            <a:noFill/>
          </a:ln>
        </p:spPr>
        <p:txBody>
          <a:bodyPr>
            <a:spAutoFit/>
          </a:bodyPr>
          <a:p>
            <a:pPr eaLnBrk="1" hangingPunct="1">
              <a:lnSpc>
                <a:spcPct val="120000"/>
              </a:lnSpc>
            </a:pPr>
            <a:r>
              <a:rPr lang="zh-CN" altLang="en-US" sz="3600" b="1" dirty="0">
                <a:solidFill>
                  <a:srgbClr val="0000FF"/>
                </a:solidFill>
                <a:latin typeface="楷体" panose="02010609060101010101" pitchFamily="49" charset="-122"/>
                <a:ea typeface="楷体" panose="02010609060101010101" pitchFamily="49" charset="-122"/>
              </a:rPr>
              <a:t>总</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分</a:t>
            </a:r>
            <a:r>
              <a:rPr lang="en-US" altLang="zh-CN" sz="3600" b="1" dirty="0">
                <a:solidFill>
                  <a:srgbClr val="0000FF"/>
                </a:solidFill>
                <a:latin typeface="楷体" panose="02010609060101010101" pitchFamily="49" charset="-122"/>
                <a:ea typeface="楷体" panose="02010609060101010101" pitchFamily="49" charset="-122"/>
              </a:rPr>
              <a:t>—</a:t>
            </a:r>
            <a:r>
              <a:rPr lang="zh-CN" altLang="en-US" sz="3600" b="1" dirty="0">
                <a:solidFill>
                  <a:srgbClr val="0000FF"/>
                </a:solidFill>
                <a:latin typeface="楷体" panose="02010609060101010101" pitchFamily="49" charset="-122"/>
                <a:ea typeface="楷体" panose="02010609060101010101" pitchFamily="49" charset="-122"/>
              </a:rPr>
              <a:t>总</a:t>
            </a:r>
            <a:endParaRPr lang="zh-CN" altLang="en-US" sz="3600" b="1"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485775" y="2940050"/>
            <a:ext cx="8172450" cy="1430338"/>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    根据文章“总</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分</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总”的结构，将课文划分成三部分，怎样划分？</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46088" y="750888"/>
            <a:ext cx="8475662" cy="3641725"/>
          </a:xfrm>
          <a:prstGeom prst="rect">
            <a:avLst/>
          </a:prstGeom>
          <a:noFill/>
          <a:ln w="9525">
            <a:noFill/>
          </a:ln>
        </p:spPr>
        <p:txBody>
          <a:bodyPr>
            <a:spAutoFit/>
          </a:bodyPr>
          <a:p>
            <a:pPr eaLnBrk="1" hangingPunct="1">
              <a:lnSpc>
                <a:spcPct val="120000"/>
              </a:lnSpc>
            </a:pPr>
            <a:r>
              <a:rPr lang="zh-CN" altLang="en-US" sz="2800" b="1" dirty="0">
                <a:solidFill>
                  <a:srgbClr val="FF0000"/>
                </a:solidFill>
                <a:latin typeface="楷体" panose="02010609060101010101" pitchFamily="49" charset="-122"/>
                <a:ea typeface="楷体" panose="02010609060101010101" pitchFamily="49" charset="-122"/>
              </a:rPr>
              <a:t>第一部分（第</a:t>
            </a:r>
            <a:r>
              <a:rPr lang="en-US" altLang="zh-CN" sz="2800" b="1" dirty="0">
                <a:solidFill>
                  <a:srgbClr val="FF0000"/>
                </a:solidFill>
                <a:latin typeface="楷体" panose="02010609060101010101" pitchFamily="49" charset="-122"/>
                <a:ea typeface="楷体" panose="02010609060101010101" pitchFamily="49" charset="-122"/>
              </a:rPr>
              <a:t>1</a:t>
            </a:r>
            <a:r>
              <a:rPr lang="zh-CN" altLang="en-US" sz="2800" b="1" dirty="0">
                <a:solidFill>
                  <a:srgbClr val="FF0000"/>
                </a:solidFill>
                <a:latin typeface="楷体" panose="02010609060101010101" pitchFamily="49" charset="-122"/>
                <a:ea typeface="楷体" panose="02010609060101010101" pitchFamily="49" charset="-122"/>
              </a:rPr>
              <a:t>自然段）</a:t>
            </a:r>
            <a:r>
              <a:rPr lang="zh-CN" altLang="en-US" sz="2800" b="1" dirty="0">
                <a:latin typeface="楷体" panose="02010609060101010101" pitchFamily="49" charset="-122"/>
                <a:ea typeface="楷体" panose="02010609060101010101" pitchFamily="49" charset="-122"/>
              </a:rPr>
              <a:t>：总述一只手上的五根手指，各有不同的姿态，各具不同的性格，各有所长，各有所短。</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rgbClr val="FF0000"/>
                </a:solidFill>
                <a:latin typeface="楷体" panose="02010609060101010101" pitchFamily="49" charset="-122"/>
                <a:ea typeface="楷体" panose="02010609060101010101" pitchFamily="49" charset="-122"/>
              </a:rPr>
              <a:t>第二部分（第</a:t>
            </a:r>
            <a:r>
              <a:rPr lang="en-US" altLang="zh-CN" sz="2800" b="1" dirty="0">
                <a:solidFill>
                  <a:srgbClr val="FF0000"/>
                </a:solidFill>
                <a:latin typeface="楷体" panose="02010609060101010101" pitchFamily="49" charset="-122"/>
                <a:ea typeface="楷体" panose="02010609060101010101" pitchFamily="49" charset="-122"/>
              </a:rPr>
              <a:t>2-5</a:t>
            </a:r>
            <a:r>
              <a:rPr lang="zh-CN" altLang="en-US" sz="2800" b="1" dirty="0">
                <a:solidFill>
                  <a:srgbClr val="FF0000"/>
                </a:solidFill>
                <a:latin typeface="楷体" panose="02010609060101010101" pitchFamily="49" charset="-122"/>
                <a:ea typeface="楷体" panose="02010609060101010101" pitchFamily="49" charset="-122"/>
              </a:rPr>
              <a:t>自然段）</a:t>
            </a:r>
            <a:r>
              <a:rPr lang="zh-CN" altLang="en-US" sz="2800" b="1" dirty="0">
                <a:latin typeface="楷体" panose="02010609060101010101" pitchFamily="49" charset="-122"/>
                <a:ea typeface="楷体" panose="02010609060101010101" pitchFamily="49" charset="-122"/>
              </a:rPr>
              <a:t>：分述大拇指、食指、中指、无名指和小指的特点及作用。</a:t>
            </a:r>
            <a:endParaRPr lang="en-US" altLang="zh-CN" sz="2800" b="1" dirty="0">
              <a:latin typeface="楷体" panose="02010609060101010101" pitchFamily="49" charset="-122"/>
              <a:ea typeface="楷体" panose="02010609060101010101" pitchFamily="49" charset="-122"/>
            </a:endParaRPr>
          </a:p>
          <a:p>
            <a:pPr eaLnBrk="1" hangingPunct="1">
              <a:lnSpc>
                <a:spcPct val="120000"/>
              </a:lnSpc>
            </a:pPr>
            <a:r>
              <a:rPr lang="zh-CN" altLang="en-US" sz="2800" b="1" dirty="0">
                <a:solidFill>
                  <a:srgbClr val="FF0000"/>
                </a:solidFill>
                <a:latin typeface="楷体" panose="02010609060101010101" pitchFamily="49" charset="-122"/>
                <a:ea typeface="楷体" panose="02010609060101010101" pitchFamily="49" charset="-122"/>
              </a:rPr>
              <a:t>第三部分（第</a:t>
            </a:r>
            <a:r>
              <a:rPr lang="en-US" altLang="zh-CN" sz="2800" b="1" dirty="0">
                <a:solidFill>
                  <a:srgbClr val="FF0000"/>
                </a:solidFill>
                <a:latin typeface="楷体" panose="02010609060101010101" pitchFamily="49" charset="-122"/>
                <a:ea typeface="楷体" panose="02010609060101010101" pitchFamily="49" charset="-122"/>
              </a:rPr>
              <a:t>6</a:t>
            </a:r>
            <a:r>
              <a:rPr lang="zh-CN" altLang="en-US" sz="2800" b="1" dirty="0">
                <a:solidFill>
                  <a:srgbClr val="FF0000"/>
                </a:solidFill>
                <a:latin typeface="楷体" panose="02010609060101010101" pitchFamily="49" charset="-122"/>
                <a:ea typeface="楷体" panose="02010609060101010101" pitchFamily="49" charset="-122"/>
              </a:rPr>
              <a:t>自然段）</a:t>
            </a:r>
            <a:r>
              <a:rPr lang="zh-CN" altLang="en-US" sz="2800" b="1" dirty="0">
                <a:latin typeface="楷体" panose="02010609060101010101" pitchFamily="49" charset="-122"/>
                <a:ea typeface="楷体" panose="02010609060101010101" pitchFamily="49" charset="-122"/>
              </a:rPr>
              <a:t>：总结五根手指如果能一致团结，成为一个拳头，那就根根有用，根根有力量。</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
                                            <p:txEl>
                                              <p:charRg st="0" end="51"/>
                                            </p:txEl>
                                          </p:spTgt>
                                        </p:tgtEl>
                                        <p:attrNameLst>
                                          <p:attrName>style.visibility</p:attrName>
                                        </p:attrNameLst>
                                      </p:cBhvr>
                                      <p:to>
                                        <p:strVal val="visible"/>
                                      </p:to>
                                    </p:set>
                                    <p:animEffect transition="in" filter="barn(inVertical)">
                                      <p:cBhvr>
                                        <p:cTn id="7" dur="500"/>
                                        <p:tgtEl>
                                          <p:spTgt spid="2">
                                            <p:txEl>
                                              <p:charRg st="0" end="5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
                                            <p:txEl>
                                              <p:charRg st="51" end="91"/>
                                            </p:txEl>
                                          </p:spTgt>
                                        </p:tgtEl>
                                        <p:attrNameLst>
                                          <p:attrName>style.visibility</p:attrName>
                                        </p:attrNameLst>
                                      </p:cBhvr>
                                      <p:to>
                                        <p:strVal val="visible"/>
                                      </p:to>
                                    </p:set>
                                    <p:animEffect transition="in" filter="barn(inVertical)">
                                      <p:cBhvr>
                                        <p:cTn id="12" dur="500"/>
                                        <p:tgtEl>
                                          <p:spTgt spid="2">
                                            <p:txEl>
                                              <p:charRg st="51" end="9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charRg st="91" end="138"/>
                                            </p:txEl>
                                          </p:spTgt>
                                        </p:tgtEl>
                                        <p:attrNameLst>
                                          <p:attrName>style.visibility</p:attrName>
                                        </p:attrNameLst>
                                      </p:cBhvr>
                                      <p:to>
                                        <p:strVal val="visible"/>
                                      </p:to>
                                    </p:set>
                                    <p:animEffect transition="in" filter="barn(inVertical)">
                                      <p:cBhvr>
                                        <p:cTn id="17" dur="500"/>
                                        <p:tgtEl>
                                          <p:spTgt spid="2">
                                            <p:txEl>
                                              <p:charRg st="91"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71475" y="376238"/>
            <a:ext cx="7350125" cy="1281113"/>
          </a:xfrm>
          <a:prstGeom prst="rect">
            <a:avLst/>
          </a:prstGeom>
          <a:noFill/>
          <a:ln>
            <a:noFill/>
          </a:ln>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n-ea"/>
                <a:ea typeface="+mn-ea"/>
                <a:cs typeface="+mn-cs"/>
              </a:rPr>
              <a:t>    请同学们默读课文，思考：课文主要写了什么内容？</a:t>
            </a:r>
            <a:endParaRPr kumimoji="0"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矩形 2"/>
          <p:cNvSpPr/>
          <p:nvPr/>
        </p:nvSpPr>
        <p:spPr>
          <a:xfrm>
            <a:off x="371475" y="1646238"/>
            <a:ext cx="8445500" cy="29686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这篇文章首先开门见山指出五根手指</a:t>
            </a:r>
            <a:r>
              <a:rPr lang="en-US" altLang="zh-CN" sz="3200" b="1" dirty="0">
                <a:latin typeface="楷体" panose="02010609060101010101" pitchFamily="49" charset="-122"/>
                <a:ea typeface="楷体" panose="02010609060101010101" pitchFamily="49" charset="-122"/>
              </a:rPr>
              <a:t>____</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en-US" altLang="zh-CN" sz="3200" b="1" dirty="0">
                <a:latin typeface="楷体" panose="02010609060101010101" pitchFamily="49" charset="-122"/>
                <a:ea typeface="楷体" panose="02010609060101010101" pitchFamily="49" charset="-122"/>
              </a:rPr>
              <a:t>______________</a:t>
            </a:r>
            <a:r>
              <a:rPr lang="zh-CN" altLang="en-US" sz="3200" b="1" dirty="0">
                <a:latin typeface="楷体" panose="02010609060101010101" pitchFamily="49" charset="-122"/>
                <a:ea typeface="楷体" panose="02010609060101010101" pitchFamily="49" charset="-122"/>
              </a:rPr>
              <a:t>；接着以风趣的语言具体描写</a:t>
            </a:r>
            <a:r>
              <a:rPr lang="en-US" altLang="zh-CN" sz="3200" b="1" dirty="0">
                <a:latin typeface="楷体" panose="02010609060101010101" pitchFamily="49" charset="-122"/>
                <a:ea typeface="楷体" panose="02010609060101010101" pitchFamily="49" charset="-122"/>
              </a:rPr>
              <a:t>__________________________</a:t>
            </a:r>
            <a:r>
              <a:rPr lang="zh-CN" altLang="en-US" sz="3200" b="1" dirty="0">
                <a:latin typeface="楷体" panose="02010609060101010101" pitchFamily="49" charset="-122"/>
                <a:ea typeface="楷体" panose="02010609060101010101" pitchFamily="49" charset="-122"/>
              </a:rPr>
              <a:t>；最后阐明了一个道理</a:t>
            </a:r>
            <a:r>
              <a:rPr lang="en-US" altLang="zh-CN" sz="3200" b="1" dirty="0">
                <a:latin typeface="楷体" panose="02010609060101010101" pitchFamily="49" charset="-122"/>
                <a:ea typeface="楷体" panose="02010609060101010101" pitchFamily="49" charset="-122"/>
              </a:rPr>
              <a:t>——______________________________</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en-US" altLang="zh-CN" sz="3200" b="1" dirty="0">
                <a:latin typeface="楷体" panose="02010609060101010101" pitchFamily="49" charset="-122"/>
                <a:ea typeface="楷体" panose="02010609060101010101" pitchFamily="49" charset="-122"/>
              </a:rPr>
              <a:t>_________________</a:t>
            </a:r>
            <a:r>
              <a:rPr lang="zh-CN" altLang="en-US" sz="3200" b="1" dirty="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4" name="矩形 3"/>
          <p:cNvSpPr/>
          <p:nvPr/>
        </p:nvSpPr>
        <p:spPr>
          <a:xfrm>
            <a:off x="7721600" y="1595438"/>
            <a:ext cx="1066800" cy="604837"/>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各有</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5" name="矩形 4"/>
          <p:cNvSpPr/>
          <p:nvPr/>
        </p:nvSpPr>
        <p:spPr>
          <a:xfrm>
            <a:off x="587375" y="2786063"/>
            <a:ext cx="5292725" cy="604837"/>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五根手指的不同姿态和性格</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6" name="矩形 5"/>
          <p:cNvSpPr/>
          <p:nvPr/>
        </p:nvSpPr>
        <p:spPr>
          <a:xfrm>
            <a:off x="474663" y="2193925"/>
            <a:ext cx="3114675" cy="604838"/>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所长</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各有所短</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7" name="矩形 6"/>
          <p:cNvSpPr/>
          <p:nvPr/>
        </p:nvSpPr>
        <p:spPr>
          <a:xfrm>
            <a:off x="2630488" y="3351213"/>
            <a:ext cx="6234112" cy="604837"/>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五根手指如果能一致团结</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就根根</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8" name="矩形 7"/>
          <p:cNvSpPr/>
          <p:nvPr/>
        </p:nvSpPr>
        <p:spPr>
          <a:xfrm>
            <a:off x="465138" y="3922713"/>
            <a:ext cx="3471862" cy="604837"/>
          </a:xfrm>
          <a:prstGeom prst="rect">
            <a:avLst/>
          </a:prstGeom>
          <a:noFill/>
          <a:ln w="9525">
            <a:noFill/>
          </a:ln>
        </p:spPr>
        <p:txBody>
          <a:bodyPr>
            <a:spAutoFit/>
          </a:bodyPr>
          <a:p>
            <a:pPr eaLnBrk="1" hangingPunct="1">
              <a:lnSpc>
                <a:spcPct val="120000"/>
              </a:lnSpc>
            </a:pPr>
            <a:r>
              <a:rPr lang="zh-CN" altLang="en-US" sz="3200" b="1" dirty="0">
                <a:solidFill>
                  <a:srgbClr val="0000FF"/>
                </a:solidFill>
                <a:latin typeface="楷体" panose="02010609060101010101" pitchFamily="49" charset="-122"/>
                <a:ea typeface="楷体" panose="02010609060101010101" pitchFamily="49" charset="-122"/>
              </a:rPr>
              <a:t>有用</a:t>
            </a:r>
            <a:r>
              <a:rPr lang="en-US" altLang="zh-CN" sz="3200" b="1" dirty="0">
                <a:solidFill>
                  <a:srgbClr val="0000FF"/>
                </a:solidFill>
                <a:latin typeface="楷体" panose="02010609060101010101" pitchFamily="49" charset="-122"/>
                <a:ea typeface="楷体" panose="02010609060101010101" pitchFamily="49" charset="-122"/>
              </a:rPr>
              <a:t>,</a:t>
            </a:r>
            <a:r>
              <a:rPr lang="zh-CN" altLang="en-US" sz="3200" b="1" dirty="0">
                <a:solidFill>
                  <a:srgbClr val="0000FF"/>
                </a:solidFill>
                <a:latin typeface="楷体" panose="02010609060101010101" pitchFamily="49" charset="-122"/>
                <a:ea typeface="楷体" panose="02010609060101010101" pitchFamily="49" charset="-122"/>
              </a:rPr>
              <a:t>根根有力量</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xEl>
                                              <p:charRg st="0" end="3"/>
                                            </p:txEl>
                                          </p:spTgt>
                                        </p:tgtEl>
                                        <p:attrNameLst>
                                          <p:attrName>style.visibility</p:attrName>
                                        </p:attrNameLst>
                                      </p:cBhvr>
                                      <p:to>
                                        <p:strVal val="visible"/>
                                      </p:to>
                                    </p:set>
                                    <p:animEffect transition="in" filter="barn(inVertical)">
                                      <p:cBhvr>
                                        <p:cTn id="14" dur="500"/>
                                        <p:tgtEl>
                                          <p:spTgt spid="4">
                                            <p:txEl>
                                              <p:charRg st="0" end="3"/>
                                            </p:txEl>
                                          </p:spTgt>
                                        </p:tgtEl>
                                      </p:cBhvr>
                                    </p:animEffect>
                                  </p:childTnLst>
                                </p:cTn>
                              </p:par>
                              <p:par>
                                <p:cTn id="15" presetID="16" presetClass="entr" presetSubtype="21" fill="hold" nodeType="withEffect">
                                  <p:stCondLst>
                                    <p:cond delay="0"/>
                                  </p:stCondLst>
                                  <p:childTnLst>
                                    <p:set>
                                      <p:cBhvr>
                                        <p:cTn id="16" dur="1" fill="hold">
                                          <p:stCondLst>
                                            <p:cond delay="0"/>
                                          </p:stCondLst>
                                        </p:cTn>
                                        <p:tgtEl>
                                          <p:spTgt spid="6">
                                            <p:txEl>
                                              <p:charRg st="0" end="8"/>
                                            </p:txEl>
                                          </p:spTgt>
                                        </p:tgtEl>
                                        <p:attrNameLst>
                                          <p:attrName>style.visibility</p:attrName>
                                        </p:attrNameLst>
                                      </p:cBhvr>
                                      <p:to>
                                        <p:strVal val="visible"/>
                                      </p:to>
                                    </p:set>
                                    <p:animEffect transition="in" filter="barn(inVertical)">
                                      <p:cBhvr>
                                        <p:cTn id="17" dur="500"/>
                                        <p:tgtEl>
                                          <p:spTgt spid="6">
                                            <p:txEl>
                                              <p:charRg st="0"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5">
                                            <p:txEl>
                                              <p:charRg st="0" end="13"/>
                                            </p:txEl>
                                          </p:spTgt>
                                        </p:tgtEl>
                                        <p:attrNameLst>
                                          <p:attrName>style.visibility</p:attrName>
                                        </p:attrNameLst>
                                      </p:cBhvr>
                                      <p:to>
                                        <p:strVal val="visible"/>
                                      </p:to>
                                    </p:set>
                                    <p:animEffect transition="in" filter="barn(inVertical)">
                                      <p:cBhvr>
                                        <p:cTn id="22" dur="500"/>
                                        <p:tgtEl>
                                          <p:spTgt spid="5">
                                            <p:txEl>
                                              <p:charRg st="0" end="1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xEl>
                                              <p:charRg st="0" end="16"/>
                                            </p:txEl>
                                          </p:spTgt>
                                        </p:tgtEl>
                                        <p:attrNameLst>
                                          <p:attrName>style.visibility</p:attrName>
                                        </p:attrNameLst>
                                      </p:cBhvr>
                                      <p:to>
                                        <p:strVal val="visible"/>
                                      </p:to>
                                    </p:set>
                                    <p:animEffect transition="in" filter="barn(inVertical)">
                                      <p:cBhvr>
                                        <p:cTn id="27" dur="500"/>
                                        <p:tgtEl>
                                          <p:spTgt spid="7">
                                            <p:txEl>
                                              <p:charRg st="0" end="16"/>
                                            </p:txEl>
                                          </p:spTgt>
                                        </p:tgtEl>
                                      </p:cBhvr>
                                    </p:animEffect>
                                  </p:childTnLst>
                                </p:cTn>
                              </p:par>
                              <p:par>
                                <p:cTn id="28" presetID="16" presetClass="entr" presetSubtype="21" fill="hold" nodeType="withEffect">
                                  <p:stCondLst>
                                    <p:cond delay="0"/>
                                  </p:stCondLst>
                                  <p:childTnLst>
                                    <p:set>
                                      <p:cBhvr>
                                        <p:cTn id="29" dur="1" fill="hold">
                                          <p:stCondLst>
                                            <p:cond delay="0"/>
                                          </p:stCondLst>
                                        </p:cTn>
                                        <p:tgtEl>
                                          <p:spTgt spid="8">
                                            <p:txEl>
                                              <p:charRg st="0" end="9"/>
                                            </p:txEl>
                                          </p:spTgt>
                                        </p:tgtEl>
                                        <p:attrNameLst>
                                          <p:attrName>style.visibility</p:attrName>
                                        </p:attrNameLst>
                                      </p:cBhvr>
                                      <p:to>
                                        <p:strVal val="visible"/>
                                      </p:to>
                                    </p:set>
                                    <p:animEffect transition="in" filter="barn(inVertical)">
                                      <p:cBhvr>
                                        <p:cTn id="30" dur="500"/>
                                        <p:tgtEl>
                                          <p:spTgt spid="8">
                                            <p:txEl>
                                              <p:charRg st="0"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宋-黑-T-A">
      <a:majorFont>
        <a:latin typeface="Times New Roman"/>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4315</Words>
  <Application>WPS 演示</Application>
  <PresentationFormat/>
  <Paragraphs>357</Paragraphs>
  <Slides>57</Slides>
  <Notes>0</Notes>
  <HiddenSlides>0</HiddenSlides>
  <MMClips>3</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57</vt:i4>
      </vt:variant>
    </vt:vector>
  </HeadingPairs>
  <TitlesOfParts>
    <vt:vector size="71" baseType="lpstr">
      <vt:lpstr>Arial</vt:lpstr>
      <vt:lpstr>宋体</vt:lpstr>
      <vt:lpstr>Wingdings</vt:lpstr>
      <vt:lpstr>Times New Roman</vt:lpstr>
      <vt:lpstr>黑体</vt:lpstr>
      <vt:lpstr>楷体</vt:lpstr>
      <vt:lpstr>微软雅黑</vt:lpstr>
      <vt:lpstr>Arial Unicode MS</vt:lpstr>
      <vt:lpstr>Calibri</vt:lpstr>
      <vt:lpstr>Cambria</vt:lpstr>
      <vt:lpstr>Arial</vt:lpstr>
      <vt:lpstr>等线</vt:lpstr>
      <vt:lpstr>2_Office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1862</cp:revision>
  <dcterms:created xsi:type="dcterms:W3CDTF">2016-01-14T05:53:00Z</dcterms:created>
  <dcterms:modified xsi:type="dcterms:W3CDTF">2023-11-13T12:23:12Z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25B5C397E2BA4AB091571F81358008D5_13</vt:lpwstr>
  </property>
  <property fmtid="{D5CDD505-2E9C-101B-9397-08002B2CF9AE}" pid="3" name="KSOProductBuildVer">
    <vt:lpwstr>2052-12.1.0.15374</vt:lpwstr>
  </property>
</Properties>
</file>