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60" r:id="rId23"/>
    <p:sldId id="292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3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积的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近似数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092133" y="4235450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5" name="文本框 18"/>
          <p:cNvSpPr txBox="1"/>
          <p:nvPr/>
        </p:nvSpPr>
        <p:spPr>
          <a:xfrm>
            <a:off x="3213418" y="674053"/>
            <a:ext cx="6348412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玉米的价格是每千克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3.85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元，买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千克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玉米应付多少钱？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24020" y="2014538"/>
            <a:ext cx="3105150" cy="58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3.85 ×2.5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94070" y="2136775"/>
            <a:ext cx="1698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=9.625(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元）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37585" y="5631180"/>
            <a:ext cx="602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答：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千克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玉米应付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9.63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元钱。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93753" y="2595563"/>
            <a:ext cx="2238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≈9.63元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485958" y="2886075"/>
          <a:ext cx="1535113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778"/>
                <a:gridCol w="383778"/>
                <a:gridCol w="383778"/>
                <a:gridCol w="383778"/>
              </a:tblGrid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282883" y="35671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6645" y="35671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54270" y="4124325"/>
            <a:ext cx="32861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9620" y="41243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27233" y="44815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080" y="3491865"/>
            <a:ext cx="1533525" cy="1859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2815" y="4918710"/>
            <a:ext cx="2298700" cy="1898650"/>
          </a:xfrm>
          <a:prstGeom prst="rect">
            <a:avLst/>
          </a:prstGeom>
        </p:spPr>
      </p:pic>
      <p:sp>
        <p:nvSpPr>
          <p:cNvPr id="31" name="圆角矩形标注 30"/>
          <p:cNvSpPr/>
          <p:nvPr/>
        </p:nvSpPr>
        <p:spPr>
          <a:xfrm>
            <a:off x="7058343" y="3982720"/>
            <a:ext cx="3117850" cy="1368425"/>
          </a:xfrm>
          <a:prstGeom prst="wedgeRoundRectCallout">
            <a:avLst>
              <a:gd name="adj1" fmla="val 63203"/>
              <a:gd name="adj2" fmla="val -3640"/>
              <a:gd name="adj3" fmla="val 16667"/>
            </a:avLst>
          </a:prstGeom>
          <a:solidFill>
            <a:schemeClr val="bg1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有时候要根据实际情况主动求近似数。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655320" y="2011045"/>
            <a:ext cx="2926080" cy="147701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这该怎么交钱呢？</a:t>
            </a:r>
            <a:endParaRPr lang="zh-CN" altLang="en-US" sz="2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31" grpId="0" bldLvl="0" animBg="1"/>
      <p:bldP spid="16" grpId="0"/>
      <p:bldP spid="17" grpId="0"/>
      <p:bldP spid="18" grpId="0"/>
      <p:bldP spid="2" grpId="0"/>
      <p:bldP spid="24" grpId="0"/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4055"/>
            <a:ext cx="2057400" cy="6163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7400" y="1363980"/>
            <a:ext cx="798195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怎样求积的近似数？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8668" y="2050415"/>
            <a:ext cx="6583362" cy="3046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求积的近似数时，首先明确要保留的小数位数，再看比要保留的小数位数多一位上的数字，按“四舍五入”法截取积的近似数。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855595" y="3412490"/>
            <a:ext cx="1433830" cy="40957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3" grpId="1"/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波形 5"/>
          <p:cNvSpPr/>
          <p:nvPr/>
        </p:nvSpPr>
        <p:spPr>
          <a:xfrm>
            <a:off x="3848735" y="718820"/>
            <a:ext cx="3215640" cy="1022985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2769" name="文本框 14"/>
          <p:cNvSpPr txBox="1"/>
          <p:nvPr/>
        </p:nvSpPr>
        <p:spPr>
          <a:xfrm>
            <a:off x="5462588" y="2041525"/>
            <a:ext cx="2730500" cy="952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35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0.86×1.2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ts val="3500"/>
              </a:lnSpc>
              <a:buSzTx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得数保留一位小数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3" name="矩形 4"/>
          <p:cNvSpPr/>
          <p:nvPr/>
        </p:nvSpPr>
        <p:spPr>
          <a:xfrm>
            <a:off x="4203700" y="571500"/>
            <a:ext cx="2697163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计算下面各题。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29600" y="3089275"/>
            <a:ext cx="3035300" cy="12017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这个0表示精确到十分位，不能去掉！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64375" y="2041525"/>
            <a:ext cx="8842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≈1.0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800725" y="3197225"/>
          <a:ext cx="1535113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778"/>
                <a:gridCol w="383778"/>
                <a:gridCol w="383778"/>
                <a:gridCol w="383778"/>
              </a:tblGrid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411288" y="2100263"/>
            <a:ext cx="6096000" cy="9890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0.48×0.4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得数保留两位小数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768475" y="3411538"/>
          <a:ext cx="1682752" cy="1749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688"/>
                <a:gridCol w="420688"/>
                <a:gridCol w="420688"/>
                <a:gridCol w="420688"/>
              </a:tblGrid>
              <a:tr h="58648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6448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648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4" marR="91424" marT="45712" marB="45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2914650" y="2163763"/>
            <a:ext cx="10747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≈0.19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8229600" y="963613"/>
            <a:ext cx="2154238" cy="1093788"/>
          </a:xfrm>
          <a:prstGeom prst="wedgeEllipseCallout">
            <a:avLst>
              <a:gd name="adj1" fmla="val -65165"/>
              <a:gd name="adj2" fmla="val 63728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这个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能去掉吗？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09850" y="433546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67488" y="3854450"/>
            <a:ext cx="32861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7450" y="479107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07805" y="429133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32" grpId="0"/>
      <p:bldP spid="3" grpId="0" bldLvl="0" animBg="1"/>
      <p:bldP spid="17" grpId="0"/>
      <p:bldP spid="18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3567430" y="492760"/>
            <a:ext cx="2630170" cy="1022985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3796" name="矩形 4"/>
          <p:cNvSpPr/>
          <p:nvPr/>
        </p:nvSpPr>
        <p:spPr>
          <a:xfrm>
            <a:off x="3863975" y="336868"/>
            <a:ext cx="2159000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填   一  填。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9715" y="1812608"/>
            <a:ext cx="8639175" cy="45231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（1）7.826保留整数是（ 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），保留一位小数是（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）,积保留两位小数是（        ）。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（2）一个两位小数，保留一位小数是3.50。这个两位数最大可能是（      ），最小可能是（      ）。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（3）求一个小数的近似数。如果保留三位小数，要看小数第（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）位。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66995" y="2113915"/>
            <a:ext cx="71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59215" y="2113915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7.8</a:t>
            </a:r>
            <a:endParaRPr 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7230" y="5814695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6110" y="4339590"/>
            <a:ext cx="1038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3.45</a:t>
            </a:r>
            <a:endParaRPr 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7645" y="4339590"/>
            <a:ext cx="1018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3.54</a:t>
            </a:r>
            <a:endParaRPr 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6580" y="2828290"/>
            <a:ext cx="1019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7.83</a:t>
            </a:r>
            <a:endParaRPr 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3567430" y="492760"/>
            <a:ext cx="2891790" cy="1031875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4820" name="矩形 1"/>
          <p:cNvSpPr/>
          <p:nvPr/>
        </p:nvSpPr>
        <p:spPr>
          <a:xfrm>
            <a:off x="3280410" y="648970"/>
            <a:ext cx="36401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选择正确的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821" name="文本框 11"/>
          <p:cNvSpPr txBox="1"/>
          <p:nvPr/>
        </p:nvSpPr>
        <p:spPr>
          <a:xfrm>
            <a:off x="1878013" y="1731963"/>
            <a:ext cx="74104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4.3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×0.85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得数保留两位小数约是（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2" name="文本框 12"/>
          <p:cNvSpPr txBox="1"/>
          <p:nvPr/>
        </p:nvSpPr>
        <p:spPr>
          <a:xfrm>
            <a:off x="1927225" y="4124325"/>
            <a:ext cx="7489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.99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保留一位小数约是（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5" name="文本框 14"/>
          <p:cNvSpPr txBox="1"/>
          <p:nvPr/>
        </p:nvSpPr>
        <p:spPr>
          <a:xfrm>
            <a:off x="2385060" y="2776220"/>
            <a:ext cx="14668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A.   4.00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8" name="文本框 30"/>
          <p:cNvSpPr txBox="1"/>
          <p:nvPr/>
        </p:nvSpPr>
        <p:spPr>
          <a:xfrm>
            <a:off x="4150995" y="2776220"/>
            <a:ext cx="189928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B.   </a:t>
            </a:r>
            <a:r>
              <a:rPr 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3.66</a:t>
            </a:r>
            <a:endParaRPr 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31" name="文本框 33"/>
          <p:cNvSpPr txBox="1"/>
          <p:nvPr/>
        </p:nvSpPr>
        <p:spPr>
          <a:xfrm>
            <a:off x="6591935" y="2776220"/>
            <a:ext cx="148907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C.  3.65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34" name="文本框 36"/>
          <p:cNvSpPr txBox="1"/>
          <p:nvPr/>
        </p:nvSpPr>
        <p:spPr>
          <a:xfrm>
            <a:off x="2385060" y="5325110"/>
            <a:ext cx="145669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A.  10.0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37" name="文本框 39"/>
          <p:cNvSpPr txBox="1"/>
          <p:nvPr/>
        </p:nvSpPr>
        <p:spPr>
          <a:xfrm>
            <a:off x="4150995" y="5325110"/>
            <a:ext cx="149352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B.  9.9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40" name="文本框 42"/>
          <p:cNvSpPr txBox="1"/>
          <p:nvPr/>
        </p:nvSpPr>
        <p:spPr>
          <a:xfrm>
            <a:off x="6311900" y="5257800"/>
            <a:ext cx="149606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C.  9.0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7384415" y="1732280"/>
            <a:ext cx="54165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2"/>
          <p:cNvSpPr txBox="1"/>
          <p:nvPr/>
        </p:nvSpPr>
        <p:spPr>
          <a:xfrm>
            <a:off x="6311900" y="4124325"/>
            <a:ext cx="29527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当堂</a:t>
            </a:r>
            <a:r>
              <a:rPr dirty="0"/>
              <a:t>检测</a:t>
            </a:r>
            <a:endParaRPr dirty="0"/>
          </a:p>
        </p:txBody>
      </p:sp>
      <p:sp>
        <p:nvSpPr>
          <p:cNvPr id="35844" name="矩形 4"/>
          <p:cNvSpPr/>
          <p:nvPr/>
        </p:nvSpPr>
        <p:spPr>
          <a:xfrm>
            <a:off x="2434590" y="963613"/>
            <a:ext cx="7054850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一个正方形的边长是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米，那么，它的面积是多少平方米？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得数保留两位小数）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2753" y="2428875"/>
            <a:ext cx="4314825" cy="3970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0.85×0.85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0.72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（平方米）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答：它的面积是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0.72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平方米。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036503" y="3209925"/>
          <a:ext cx="2232025" cy="2339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"/>
                <a:gridCol w="446405"/>
                <a:gridCol w="446405"/>
                <a:gridCol w="446405"/>
                <a:gridCol w="446405"/>
              </a:tblGrid>
              <a:tr h="467995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solidFill>
                      <a:schemeClr val="bg1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995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699" marB="4569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497003" y="388302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9003" y="44148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6728" y="4783138"/>
            <a:ext cx="328612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0" y="4251325"/>
            <a:ext cx="278130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6868" name="矩形 4"/>
          <p:cNvSpPr/>
          <p:nvPr/>
        </p:nvSpPr>
        <p:spPr>
          <a:xfrm>
            <a:off x="2989263" y="963613"/>
            <a:ext cx="7304087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美元大约折合人民币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7.09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元，那么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美元约折合人民币多少元？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得数保留整数）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8100" y="2333625"/>
            <a:ext cx="4722813" cy="3970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7.09×5.53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5.5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美元约折合人民币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152775" y="2974975"/>
          <a:ext cx="2232025" cy="268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"/>
                <a:gridCol w="446405"/>
                <a:gridCol w="446405"/>
                <a:gridCol w="446405"/>
                <a:gridCol w="446405"/>
              </a:tblGrid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7528"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spc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spc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8" marR="91448" marT="45704" marB="45704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457700" y="37814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05275" y="43624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0" y="4292600"/>
            <a:ext cx="278130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0" y="4251325"/>
            <a:ext cx="2781300" cy="256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0703" y="2629535"/>
            <a:ext cx="6243637" cy="2308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求积的近似数时，首先明确要保留的小数位数，再看比要保留的小数位数多一位上的数字，按“四舍五入”法截取积的近似数。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前凸弯带形 5"/>
          <p:cNvSpPr/>
          <p:nvPr/>
        </p:nvSpPr>
        <p:spPr>
          <a:xfrm>
            <a:off x="1400810" y="916940"/>
            <a:ext cx="3890645" cy="1214755"/>
          </a:xfrm>
          <a:prstGeom prst="ellipseRibb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48865" y="1348105"/>
            <a:ext cx="2155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我学会了：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2795588" y="1007110"/>
            <a:ext cx="4770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积的近似数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941" name="文本框 44"/>
          <p:cNvSpPr txBox="1"/>
          <p:nvPr/>
        </p:nvSpPr>
        <p:spPr>
          <a:xfrm>
            <a:off x="2120900" y="2233613"/>
            <a:ext cx="44211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0.049× 45 =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2" name="文本框 14"/>
          <p:cNvSpPr txBox="1"/>
          <p:nvPr/>
        </p:nvSpPr>
        <p:spPr>
          <a:xfrm>
            <a:off x="3754438" y="2103438"/>
            <a:ext cx="2006600" cy="64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2.2(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9943" name="组合 3"/>
          <p:cNvGrpSpPr/>
          <p:nvPr/>
        </p:nvGrpSpPr>
        <p:grpSpPr>
          <a:xfrm>
            <a:off x="6259513" y="2924175"/>
            <a:ext cx="3606800" cy="1800225"/>
            <a:chOff x="6259369" y="2923427"/>
            <a:chExt cx="3607279" cy="1800412"/>
          </a:xfrm>
        </p:grpSpPr>
        <p:sp>
          <p:nvSpPr>
            <p:cNvPr id="39944" name="矩形 17"/>
            <p:cNvSpPr/>
            <p:nvPr/>
          </p:nvSpPr>
          <p:spPr>
            <a:xfrm>
              <a:off x="6542090" y="3319929"/>
              <a:ext cx="3041836" cy="11350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求积的近似数用“四舍五入”。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6259369" y="2923427"/>
              <a:ext cx="3607279" cy="1800412"/>
            </a:xfrm>
            <a:prstGeom prst="ellipse">
              <a:avLst/>
            </a:prstGeom>
            <a:noFill/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795588" y="2924175"/>
          <a:ext cx="2187575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515"/>
                <a:gridCol w="437515"/>
                <a:gridCol w="437515"/>
                <a:gridCol w="437515"/>
                <a:gridCol w="437515"/>
              </a:tblGrid>
              <a:tr h="47055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984" name="矩形 2"/>
          <p:cNvSpPr/>
          <p:nvPr/>
        </p:nvSpPr>
        <p:spPr>
          <a:xfrm>
            <a:off x="2120900" y="5561013"/>
            <a:ext cx="43434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答：狗约有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亿个嗅觉细胞。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85" name="矩形 14"/>
          <p:cNvSpPr/>
          <p:nvPr/>
        </p:nvSpPr>
        <p:spPr>
          <a:xfrm>
            <a:off x="4210050" y="36147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86" name="矩形 16"/>
          <p:cNvSpPr/>
          <p:nvPr/>
        </p:nvSpPr>
        <p:spPr>
          <a:xfrm>
            <a:off x="3738563" y="4211638"/>
            <a:ext cx="32861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87" name="矩形 17"/>
          <p:cNvSpPr/>
          <p:nvPr/>
        </p:nvSpPr>
        <p:spPr>
          <a:xfrm>
            <a:off x="3733800" y="456723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88" name="矩形 18"/>
          <p:cNvSpPr/>
          <p:nvPr/>
        </p:nvSpPr>
        <p:spPr>
          <a:xfrm>
            <a:off x="3341688" y="454342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3420" y="4543425"/>
            <a:ext cx="2298700" cy="18986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波形 9"/>
          <p:cNvSpPr/>
          <p:nvPr/>
        </p:nvSpPr>
        <p:spPr>
          <a:xfrm>
            <a:off x="1242695" y="1651635"/>
            <a:ext cx="3554095" cy="1015365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341755" y="1800860"/>
            <a:ext cx="100114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求下列小数的近似数。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Times New Roman" panose="02020603050405020304" charset="0"/>
              </a:rPr>
              <a:t>56.806</a:t>
            </a:r>
            <a:r>
              <a:rPr lang="zh-CN" sz="2400" b="0">
                <a:ea typeface="宋体" panose="02010600030101010101" pitchFamily="2" charset="-122"/>
              </a:rPr>
              <a:t>保留整数、一位小数、两位小数分别是（  </a:t>
            </a:r>
            <a:r>
              <a:rPr lang="en-US" altLang="zh-CN" sz="2400" b="0">
                <a:ea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   ）、（    </a:t>
            </a:r>
            <a:r>
              <a:rPr lang="en-US" altLang="zh-CN" sz="2400" b="0">
                <a:ea typeface="宋体" panose="02010600030101010101" pitchFamily="2" charset="-122"/>
              </a:rPr>
              <a:t>  </a:t>
            </a:r>
            <a:r>
              <a:rPr lang="zh-CN" sz="2400" b="0">
                <a:ea typeface="宋体" panose="02010600030101010101" pitchFamily="2" charset="-122"/>
              </a:rPr>
              <a:t>  ）、（    </a:t>
            </a:r>
            <a:r>
              <a:rPr lang="en-US" altLang="zh-CN" sz="2400" b="0">
                <a:ea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  ）。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Times New Roman" panose="02020603050405020304" charset="0"/>
              </a:rPr>
              <a:t>2.8745</a:t>
            </a:r>
            <a:r>
              <a:rPr lang="zh-CN" sz="2400" b="0">
                <a:ea typeface="宋体" panose="02010600030101010101" pitchFamily="2" charset="-122"/>
              </a:rPr>
              <a:t>精确到个位、十分位、百分位、千分位分别是（   </a:t>
            </a:r>
            <a:r>
              <a:rPr lang="en-US" altLang="zh-CN" sz="2400" b="0">
                <a:ea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  ）、（   </a:t>
            </a:r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   ）、（   </a:t>
            </a:r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   ）、（</a:t>
            </a:r>
            <a:r>
              <a:rPr lang="en-US" altLang="zh-CN" sz="2400" b="0">
                <a:ea typeface="宋体" panose="02010600030101010101" pitchFamily="2" charset="-122"/>
              </a:rPr>
              <a:t>           </a:t>
            </a:r>
            <a:r>
              <a:rPr lang="zh-CN" altLang="en-US" sz="2400" b="0">
                <a:ea typeface="宋体" panose="02010600030101010101" pitchFamily="2" charset="-122"/>
              </a:rPr>
              <a:t>）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8215" y="3015615"/>
            <a:ext cx="73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57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69030" y="4693920"/>
            <a:ext cx="1056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2.87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95145" y="4693920"/>
            <a:ext cx="73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2.9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78340" y="4084955"/>
            <a:ext cx="73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80845" y="3562985"/>
            <a:ext cx="1134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57.81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59035" y="3015615"/>
            <a:ext cx="955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57.8 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88305" y="4693920"/>
            <a:ext cx="127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2.875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6" grpId="0"/>
      <p:bldP spid="16" grpId="1"/>
      <p:bldP spid="15" grpId="0"/>
      <p:bldP spid="15" grpId="1"/>
      <p:bldP spid="13" grpId="0"/>
      <p:bldP spid="13" grpId="1"/>
      <p:bldP spid="12" grpId="0"/>
      <p:bldP spid="12" grpId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95070" y="1480820"/>
            <a:ext cx="100164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思考：（</a:t>
            </a:r>
            <a:r>
              <a:rPr lang="en-US" sz="3200" b="0">
                <a:latin typeface="Times New Roman" panose="02020603050405020304" charset="0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）一般用什么方法来取近似数？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 </a:t>
            </a:r>
            <a:r>
              <a:rPr lang="en-US" altLang="zh-CN" sz="3200" b="0">
                <a:ea typeface="宋体" panose="02010600030101010101" pitchFamily="2" charset="-122"/>
              </a:rPr>
              <a:t>        </a:t>
            </a:r>
            <a:endParaRPr lang="en-US" alt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en-US" sz="3200" b="0">
                <a:latin typeface="Times New Roman" panose="02020603050405020304" charset="0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）怎样用“四舍五入”法将这些小数保留整数、一位小数、两位小数？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endParaRPr lang="zh-CN" altLang="en-US" sz="3200" b="0">
              <a:ea typeface="宋体" panose="02010600030101010101" pitchFamily="2" charset="-122"/>
            </a:endParaRPr>
          </a:p>
          <a:p>
            <a:pPr indent="0"/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10205" y="2614930"/>
            <a:ext cx="3470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四舍五入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法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3690" y="4652010"/>
            <a:ext cx="10035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保留整数看十分位，保留一位小数看百分位，保留两位小数看千分位。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25605" name="Rectangle 51"/>
          <p:cNvSpPr/>
          <p:nvPr/>
        </p:nvSpPr>
        <p:spPr>
          <a:xfrm>
            <a:off x="2989263" y="647700"/>
            <a:ext cx="1649412" cy="58102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195388" y="2002155"/>
            <a:ext cx="3200400" cy="1317625"/>
          </a:xfrm>
          <a:prstGeom prst="wedgeRoundRectCallout">
            <a:avLst>
              <a:gd name="adj1" fmla="val -8712"/>
              <a:gd name="adj2" fmla="val 68534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为什么警犬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能帮助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海关人员找到毒品呢？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405438" y="2001838"/>
            <a:ext cx="3657600" cy="1357313"/>
          </a:xfrm>
          <a:prstGeom prst="cloudCallout">
            <a:avLst>
              <a:gd name="adj1" fmla="val 10514"/>
              <a:gd name="adj2" fmla="val 69430"/>
            </a:avLst>
          </a:prstGeom>
          <a:solidFill>
            <a:srgbClr val="EDF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我们的嗅觉非常灵敏。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3495675"/>
            <a:ext cx="2298700" cy="189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215" y="3359150"/>
            <a:ext cx="405892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26628" name="矩形 1"/>
          <p:cNvSpPr/>
          <p:nvPr/>
        </p:nvSpPr>
        <p:spPr>
          <a:xfrm>
            <a:off x="2549208" y="971550"/>
            <a:ext cx="7818437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我们人的嗅觉细胞约有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亿个，而狗的嗅觉细胞是人的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倍，那么狗约有多少亿个嗅觉细胞呢？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76190" y="1069340"/>
            <a:ext cx="363538" cy="5524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76805" y="2328545"/>
            <a:ext cx="8356600" cy="3784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en-US" sz="2000" b="0">
                <a:latin typeface="Times New Roman" panose="02020603050405020304" charset="0"/>
              </a:rPr>
              <a:t>1</a:t>
            </a:r>
            <a:r>
              <a:rPr lang="zh-CN" sz="2000" b="0">
                <a:ea typeface="宋体" panose="02010600030101010101" pitchFamily="2" charset="-122"/>
              </a:rPr>
              <a:t>）读完题目，你能获得哪些数学信息？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en-US" sz="2000" b="0">
                <a:latin typeface="Times New Roman" panose="02020603050405020304" charset="0"/>
              </a:rPr>
              <a:t>2</a:t>
            </a:r>
            <a:r>
              <a:rPr lang="zh-CN" sz="2000" b="0">
                <a:ea typeface="宋体" panose="02010600030101010101" pitchFamily="2" charset="-122"/>
              </a:rPr>
              <a:t>）求一个数的几倍是多少用（</a:t>
            </a:r>
            <a:r>
              <a:rPr lang="en-US" sz="2000" b="0">
                <a:latin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）计算。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en-US" sz="2000" b="0">
                <a:latin typeface="Times New Roman" panose="02020603050405020304" charset="0"/>
              </a:rPr>
              <a:t>3</a:t>
            </a:r>
            <a:r>
              <a:rPr lang="zh-CN" sz="2000" b="0">
                <a:ea typeface="宋体" panose="02010600030101010101" pitchFamily="2" charset="-122"/>
              </a:rPr>
              <a:t>）</a:t>
            </a:r>
            <a:r>
              <a:rPr lang="en-US" sz="2000" b="0">
                <a:latin typeface="宋体" panose="02010600030101010101" pitchFamily="2" charset="-122"/>
              </a:rPr>
              <a:t>“</a:t>
            </a:r>
            <a:r>
              <a:rPr lang="zh-CN" sz="2000" b="0">
                <a:ea typeface="宋体" panose="02010600030101010101" pitchFamily="2" charset="-122"/>
              </a:rPr>
              <a:t>狗约有多少亿个嗅觉细胞呢？</a:t>
            </a:r>
            <a:r>
              <a:rPr lang="en-US" sz="2000" b="0">
                <a:latin typeface="宋体" panose="02010600030101010101" pitchFamily="2" charset="-122"/>
              </a:rPr>
              <a:t>”</a:t>
            </a:r>
            <a:r>
              <a:rPr lang="zh-CN" sz="2000" b="0">
                <a:ea typeface="宋体" panose="02010600030101010101" pitchFamily="2" charset="-122"/>
              </a:rPr>
              <a:t>的“约”是怎么理解的？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0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1160" y="2851785"/>
            <a:ext cx="670242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</a:pP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我们人的嗅觉细胞约有</a:t>
            </a:r>
            <a:r>
              <a:rPr lang="en-US" altLang="zh-CN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</a:t>
            </a: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亿个，这个</a:t>
            </a:r>
            <a:r>
              <a:rPr lang="en-US" altLang="zh-CN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</a:t>
            </a: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亿个是近似数。狗的嗅觉细胞是人的</a:t>
            </a:r>
            <a:r>
              <a:rPr lang="en-US" altLang="zh-CN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45</a:t>
            </a: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倍。</a:t>
            </a:r>
            <a:endParaRPr lang="zh-CN" altLang="en-US" b="1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altLang="en-US" b="1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7065" y="5242560"/>
            <a:ext cx="6414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</a:pPr>
            <a:r>
              <a:rPr lang="en-US" sz="2000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000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约</a:t>
            </a:r>
            <a:r>
              <a:rPr lang="en-US" altLang="zh-CN" sz="2000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000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说明要求的是近似数。</a:t>
            </a:r>
            <a:endParaRPr lang="zh-CN" altLang="en-US" sz="2000" b="1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9655" y="3865245"/>
            <a:ext cx="851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accent1"/>
                </a:solidFill>
              </a:rPr>
              <a:t>乘法</a:t>
            </a:r>
            <a:endParaRPr lang="zh-CN" altLang="en-US" sz="20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2" grpId="1"/>
      <p:bldP spid="7" grpId="0"/>
      <p:bldP spid="7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749300" y="2252980"/>
            <a:ext cx="3290888" cy="1600200"/>
          </a:xfrm>
          <a:prstGeom prst="wedgeRoundRectCallout">
            <a:avLst>
              <a:gd name="adj1" fmla="val 15083"/>
              <a:gd name="adj2" fmla="val 7166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要保留一位小数就要看第二位，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0&lt;5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，所以舍去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后面的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679" name="文本框 44"/>
          <p:cNvSpPr txBox="1"/>
          <p:nvPr/>
        </p:nvSpPr>
        <p:spPr>
          <a:xfrm>
            <a:off x="4576763" y="2516188"/>
            <a:ext cx="442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0.049× 45 =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10300" y="2386013"/>
            <a:ext cx="2006600" cy="647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2.2(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5251450" y="3162300"/>
          <a:ext cx="2187575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515"/>
                <a:gridCol w="437515"/>
                <a:gridCol w="437515"/>
                <a:gridCol w="437515"/>
                <a:gridCol w="437515"/>
              </a:tblGrid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437063" y="1628775"/>
            <a:ext cx="5108575" cy="64611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求一个数的几倍是多少用乘法计算。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700" name="矩形 2"/>
          <p:cNvSpPr/>
          <p:nvPr/>
        </p:nvSpPr>
        <p:spPr>
          <a:xfrm>
            <a:off x="4576763" y="5799138"/>
            <a:ext cx="43434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答：狗约有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亿个嗅觉细胞。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1588" y="709613"/>
            <a:ext cx="4756150" cy="6461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2"/>
            </a:solidFill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得数保留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位小数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该怎么办？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5913" y="385286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4425" y="4449763"/>
            <a:ext cx="32861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89663" y="480536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7550" y="478155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235" y="422148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679" grpId="0"/>
      <p:bldP spid="49" grpId="0" bldLvl="0" animBg="1"/>
      <p:bldP spid="2" grpId="0"/>
      <p:bldP spid="28700" grpId="0"/>
      <p:bldP spid="12" grpId="0" bldLvl="0" animBg="1"/>
      <p:bldP spid="3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7972108" y="2293620"/>
            <a:ext cx="3025775" cy="1617663"/>
          </a:xfrm>
          <a:prstGeom prst="wedgeRoundRectCallout">
            <a:avLst>
              <a:gd name="adj1" fmla="val -19574"/>
              <a:gd name="adj2" fmla="val 6917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要保留两位小数就要看第三位，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5=5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，所以向前一位进一。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677" name="文本框 44"/>
          <p:cNvSpPr txBox="1"/>
          <p:nvPr/>
        </p:nvSpPr>
        <p:spPr>
          <a:xfrm>
            <a:off x="2966403" y="2536508"/>
            <a:ext cx="442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0.049× 45 =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611053" y="2393633"/>
            <a:ext cx="2006600" cy="64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2.21(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亿个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3626803" y="3227070"/>
          <a:ext cx="2187575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515"/>
                <a:gridCol w="437515"/>
                <a:gridCol w="437515"/>
                <a:gridCol w="437515"/>
                <a:gridCol w="437515"/>
              </a:tblGrid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1" marR="91441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488565" y="1691958"/>
            <a:ext cx="5108575" cy="64611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求一个数的几倍是多少用乘法计算。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700" name="矩形 2"/>
          <p:cNvSpPr/>
          <p:nvPr/>
        </p:nvSpPr>
        <p:spPr>
          <a:xfrm>
            <a:off x="3063240" y="5822633"/>
            <a:ext cx="45339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答：狗约有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2.21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亿个嗅觉细胞。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44900" y="733425"/>
            <a:ext cx="4756150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2"/>
            </a:solidFill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得数保留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位小数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该怎么办？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721" name="矩形 12"/>
          <p:cNvSpPr/>
          <p:nvPr/>
        </p:nvSpPr>
        <p:spPr>
          <a:xfrm>
            <a:off x="5014278" y="391128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722" name="矩形 13"/>
          <p:cNvSpPr/>
          <p:nvPr/>
        </p:nvSpPr>
        <p:spPr>
          <a:xfrm>
            <a:off x="4542790" y="4508183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723" name="矩形 14"/>
          <p:cNvSpPr/>
          <p:nvPr/>
        </p:nvSpPr>
        <p:spPr>
          <a:xfrm>
            <a:off x="4538028" y="4863783"/>
            <a:ext cx="328612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724" name="矩形 15"/>
          <p:cNvSpPr/>
          <p:nvPr/>
        </p:nvSpPr>
        <p:spPr>
          <a:xfrm>
            <a:off x="4145915" y="484155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0280" y="428117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9" grpId="0" bldLvl="0" animBg="1"/>
      <p:bldP spid="28700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2862580" y="574040"/>
            <a:ext cx="2622550" cy="1005205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53275" y="2714625"/>
          <a:ext cx="1535113" cy="2344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778"/>
                <a:gridCol w="383778"/>
                <a:gridCol w="383778"/>
                <a:gridCol w="383778"/>
              </a:tblGrid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503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559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506663" y="3013075"/>
          <a:ext cx="1535113" cy="1403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810"/>
                <a:gridCol w="511598"/>
                <a:gridCol w="511704"/>
              </a:tblGrid>
              <a:tr h="470468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2414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0468"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7" marR="91457" marT="45725" marB="457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750" name="矩形 3"/>
          <p:cNvSpPr/>
          <p:nvPr/>
        </p:nvSpPr>
        <p:spPr>
          <a:xfrm>
            <a:off x="3219450" y="814388"/>
            <a:ext cx="22653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试   一   试：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51" name="文本框 15"/>
          <p:cNvSpPr txBox="1"/>
          <p:nvPr/>
        </p:nvSpPr>
        <p:spPr>
          <a:xfrm>
            <a:off x="1987550" y="1724025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Tx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 . 7 × 0 . 6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（保留一位小数）</a:t>
            </a:r>
            <a:endParaRPr lang="zh-CN" altLang="en-US" sz="24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21125" y="1724025"/>
            <a:ext cx="12906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53" name="文本框 17"/>
          <p:cNvSpPr txBox="1"/>
          <p:nvPr/>
        </p:nvSpPr>
        <p:spPr>
          <a:xfrm>
            <a:off x="6608763" y="1733550"/>
            <a:ext cx="26225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SzTx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 . 9 × 0 . 3 5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（保留两位小数）</a:t>
            </a:r>
            <a:endParaRPr lang="zh-CN" altLang="en-US" sz="24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8388" y="1724025"/>
            <a:ext cx="12890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0.87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71663" y="5089525"/>
            <a:ext cx="3038475" cy="1250950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保留一位小数，看第二位，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2&lt;5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，舍去。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608763" y="5145088"/>
            <a:ext cx="3559175" cy="1250950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保留两位小数，看第三位，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5=5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，向前一位进一。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7038" y="3386138"/>
            <a:ext cx="3238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93013" y="434498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20" grpId="0" bldLvl="0" animBg="1"/>
      <p:bldP spid="21" grpId="0" bldLvl="0" animBg="1"/>
      <p:bldP spid="14" grpId="0"/>
      <p:bldP spid="22" grpId="0"/>
    </p:bldLst>
  </p:timing>
</p:sld>
</file>

<file path=ppt/tags/tag1.xml><?xml version="1.0" encoding="utf-8"?>
<p:tagLst xmlns:p="http://schemas.openxmlformats.org/presentationml/2006/main">
  <p:tag name="KSO_WM_UNIT_TABLE_BEAUTIFY" val="smartTable{bf2465d1-2fa3-493e-9f1d-677a46b8ac84}"/>
</p:tagLst>
</file>

<file path=ppt/tags/tag2.xml><?xml version="1.0" encoding="utf-8"?>
<p:tagLst xmlns:p="http://schemas.openxmlformats.org/presentationml/2006/main">
  <p:tag name="KSO_WM_UNIT_TABLE_BEAUTIFY" val="smartTable{014f1634-fbc9-4660-8c6c-2e41729e23d3}"/>
</p:tagLst>
</file>

<file path=ppt/tags/tag3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2038</Words>
  <Application>WPS 演示</Application>
  <PresentationFormat>宽屏</PresentationFormat>
  <Paragraphs>638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复习导入</vt:lpstr>
      <vt:lpstr>自主学习</vt:lpstr>
      <vt:lpstr>自主学习</vt:lpstr>
      <vt:lpstr>合作共学</vt:lpstr>
      <vt:lpstr>合作共学</vt:lpstr>
      <vt:lpstr>合作共学</vt:lpstr>
      <vt:lpstr>合作共学</vt:lpstr>
      <vt:lpstr>课堂小结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151</cp:revision>
  <dcterms:created xsi:type="dcterms:W3CDTF">2021-06-08T08:52:00Z</dcterms:created>
  <dcterms:modified xsi:type="dcterms:W3CDTF">2023-09-28T14:17:22Z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