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sldIdLst>
    <p:sldId id="256" r:id="rId4"/>
    <p:sldId id="257" r:id="rId5"/>
    <p:sldId id="267" r:id="rId6"/>
    <p:sldId id="258" r:id="rId7"/>
    <p:sldId id="259" r:id="rId8"/>
    <p:sldId id="271" r:id="rId9"/>
    <p:sldId id="300" r:id="rId10"/>
    <p:sldId id="305" r:id="rId11"/>
    <p:sldId id="264" r:id="rId12"/>
    <p:sldId id="303" r:id="rId13"/>
    <p:sldId id="306" r:id="rId14"/>
    <p:sldId id="307" r:id="rId15"/>
    <p:sldId id="308" r:id="rId16"/>
    <p:sldId id="309" r:id="rId17"/>
    <p:sldId id="291" r:id="rId18"/>
    <p:sldId id="313" r:id="rId19"/>
  </p:sldIdLst>
  <p:sldSz cx="9144000" cy="6858000" type="screen4x3"/>
  <p:notesSz cx="6858000" cy="9144000"/>
  <p:custDataLst>
    <p:tags r:id="rId23"/>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6" d="100"/>
          <a:sy n="66" d="100"/>
        </p:scale>
        <p:origin x="-1494"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timing>
    <p:tnLst>
      <p:par>
        <p:cTn id="1" dur="indefinite" restart="never" nodeType="tmRoot"/>
      </p:par>
    </p:tnLst>
  </p:timing>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timing>
    <p:tnLst>
      <p:par>
        <p:cTn id="1" dur="indefinite" restart="never" nodeType="tmRoot"/>
      </p:par>
    </p:tnLst>
  </p:timing>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timing>
    <p:tnLst>
      <p:par>
        <p:cTn id="1" dur="indefinite" restart="never" nodeType="tmRoot"/>
      </p:par>
    </p:tnLst>
  </p:timing>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timing>
    <p:tnLst>
      <p:par>
        <p:cTn id="1" dur="indefinite" restart="never" nodeType="tmRoot"/>
      </p:par>
    </p:tnLst>
  </p:timing>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timing>
    <p:tnLst>
      <p:par>
        <p:cTn id="1" dur="indefinite" restart="never" nodeType="tmRoot"/>
      </p:par>
    </p:tnLst>
  </p:timing>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timing>
    <p:tnLst>
      <p:par>
        <p:cTn id="1" dur="indefinite" restart="never" nodeType="tmRoot"/>
      </p:par>
    </p:tnLst>
  </p:timing>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9156700"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
        <p:nvSpPr>
          <p:cNvPr id="7" name="同侧圆角矩形 7"/>
          <p:cNvSpPr/>
          <p:nvPr/>
        </p:nvSpPr>
        <p:spPr>
          <a:xfrm flipV="1">
            <a:off x="3529013" y="0"/>
            <a:ext cx="2290763"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6553200" y="6356350"/>
            <a:ext cx="2133600" cy="365125"/>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p:transition>
    <p:random/>
  </p:transition>
  <p:timing>
    <p:tnLst>
      <p:par>
        <p:cTn id="1" dur="indefinite" restart="never" nodeType="tmRoot"/>
      </p:par>
    </p:tnLst>
  </p:timing>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8.jpeg"/><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31722BF-5388-4A8C-8974-0CA35F5CDA64}"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p:random/>
  </p:transition>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2.png"/><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2.png"/><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矩形 35"/>
          <p:cNvSpPr/>
          <p:nvPr/>
        </p:nvSpPr>
        <p:spPr>
          <a:xfrm>
            <a:off x="0" y="4498975"/>
            <a:ext cx="9144000" cy="14668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219" name="文本框 4130"/>
          <p:cNvSpPr txBox="1"/>
          <p:nvPr/>
        </p:nvSpPr>
        <p:spPr>
          <a:xfrm>
            <a:off x="2282825" y="4510088"/>
            <a:ext cx="4578350" cy="830262"/>
          </a:xfrm>
          <a:prstGeom prst="rect">
            <a:avLst/>
          </a:prstGeom>
          <a:noFill/>
          <a:ln w="9525">
            <a:noFill/>
          </a:ln>
        </p:spPr>
        <p:txBody>
          <a:bodyPr>
            <a:spAutoFit/>
          </a:bodyPr>
          <a:p>
            <a:pPr algn="ctr">
              <a:spcBef>
                <a:spcPct val="50000"/>
              </a:spcBef>
            </a:pPr>
            <a:r>
              <a:rPr lang="en-US" altLang="zh-CN" sz="4800" b="1" dirty="0">
                <a:latin typeface="楷体" panose="02010609060101010101" pitchFamily="49" charset="-122"/>
                <a:ea typeface="楷体" panose="02010609060101010101" pitchFamily="49" charset="-122"/>
              </a:rPr>
              <a:t>17 </a:t>
            </a:r>
            <a:r>
              <a:rPr lang="zh-CN" altLang="en-US" sz="4800" b="1" dirty="0">
                <a:latin typeface="楷体" panose="02010609060101010101" pitchFamily="49" charset="-122"/>
                <a:ea typeface="楷体" panose="02010609060101010101" pitchFamily="49" charset="-122"/>
              </a:rPr>
              <a:t>动物笑谈</a:t>
            </a:r>
            <a:endParaRPr lang="zh-CN" altLang="en-US" sz="4800" b="1" dirty="0">
              <a:latin typeface="楷体" panose="02010609060101010101" pitchFamily="49" charset="-122"/>
              <a:ea typeface="楷体" panose="02010609060101010101" pitchFamily="49" charset="-122"/>
            </a:endParaRPr>
          </a:p>
        </p:txBody>
      </p:sp>
      <p:cxnSp>
        <p:nvCxnSpPr>
          <p:cNvPr id="38" name="直接连接符 37"/>
          <p:cNvCxnSpPr/>
          <p:nvPr/>
        </p:nvCxnSpPr>
        <p:spPr>
          <a:xfrm>
            <a:off x="2644775" y="5340350"/>
            <a:ext cx="3854450" cy="0"/>
          </a:xfrm>
          <a:prstGeom prst="line">
            <a:avLst/>
          </a:prstGeom>
          <a:effectLst/>
        </p:spPr>
        <p:style>
          <a:lnRef idx="3">
            <a:schemeClr val="dk1"/>
          </a:lnRef>
          <a:fillRef idx="0">
            <a:schemeClr val="dk1"/>
          </a:fillRef>
          <a:effectRef idx="2">
            <a:schemeClr val="dk1"/>
          </a:effectRef>
          <a:fontRef idx="minor">
            <a:schemeClr val="tx1"/>
          </a:fontRef>
        </p:style>
      </p:cxnSp>
      <p:pic>
        <p:nvPicPr>
          <p:cNvPr id="3080" name="Picture 8"/>
          <p:cNvPicPr>
            <a:picLocks noChangeAspect="1" noChangeArrowheads="1"/>
          </p:cNvPicPr>
          <p:nvPr/>
        </p:nvPicPr>
        <p:blipFill>
          <a:blip r:embed="rId1" cstate="print"/>
          <a:srcRect/>
          <a:stretch>
            <a:fillRect/>
          </a:stretch>
        </p:blipFill>
        <p:spPr bwMode="auto">
          <a:xfrm>
            <a:off x="1822743" y="320676"/>
            <a:ext cx="5586196" cy="4189645"/>
          </a:xfrm>
          <a:prstGeom prst="rect">
            <a:avLst/>
          </a:prstGeom>
          <a:noFill/>
          <a:effectLst>
            <a:softEdge rad="63500"/>
          </a:effectLst>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1"/>
          <p:cNvSpPr txBox="1"/>
          <p:nvPr/>
        </p:nvSpPr>
        <p:spPr>
          <a:xfrm>
            <a:off x="395288" y="1098550"/>
            <a:ext cx="8353425" cy="1568450"/>
          </a:xfrm>
          <a:prstGeom prst="rect">
            <a:avLst/>
          </a:prstGeom>
          <a:noFill/>
          <a:ln w="9525">
            <a:noFill/>
          </a:ln>
        </p:spPr>
        <p:txBody>
          <a:bodyPr>
            <a:spAutoFit/>
          </a:bodyPr>
          <a:p>
            <a:pPr>
              <a:lnSpc>
                <a:spcPct val="200000"/>
              </a:lnSpc>
            </a:pPr>
            <a:r>
              <a:rPr lang="zh-CN" altLang="en-US" sz="2400" b="1" dirty="0">
                <a:latin typeface="宋体" panose="02010600030101010101" pitchFamily="2" charset="-122"/>
              </a:rPr>
              <a:t>   </a:t>
            </a:r>
            <a:r>
              <a:rPr lang="en-US" altLang="zh-CN" sz="2400" b="1" dirty="0">
                <a:latin typeface="宋体" panose="02010600030101010101" pitchFamily="2" charset="-122"/>
              </a:rPr>
              <a:t>2</a:t>
            </a:r>
            <a:r>
              <a:rPr lang="zh-CN" altLang="en-US" sz="2400" b="1" dirty="0">
                <a:latin typeface="宋体" panose="02010600030101010101" pitchFamily="2" charset="-122"/>
              </a:rPr>
              <a:t>）它总是一口咬住露在外面的活线头，很快地飞到空中，</a:t>
            </a:r>
            <a:endParaRPr lang="zh-CN" altLang="en-US" sz="2400" b="1" dirty="0">
              <a:latin typeface="宋体" panose="02010600030101010101" pitchFamily="2" charset="-122"/>
            </a:endParaRPr>
          </a:p>
          <a:p>
            <a:pPr>
              <a:lnSpc>
                <a:spcPct val="200000"/>
              </a:lnSpc>
            </a:pPr>
            <a:r>
              <a:rPr lang="zh-CN" altLang="en-US" sz="2400" b="1" dirty="0">
                <a:latin typeface="宋体" panose="02010600030101010101" pitchFamily="2" charset="-122"/>
              </a:rPr>
              <a:t>把一整团线都打开来，就像一个纸风筝拖着一条极长的尾巴。</a:t>
            </a:r>
            <a:endParaRPr lang="zh-CN" altLang="en-US" sz="2400" b="1" dirty="0">
              <a:latin typeface="宋体" panose="02010600030101010101" pitchFamily="2" charset="-122"/>
            </a:endParaRPr>
          </a:p>
        </p:txBody>
      </p:sp>
      <p:sp>
        <p:nvSpPr>
          <p:cNvPr id="3" name="文本框 2"/>
          <p:cNvSpPr txBox="1"/>
          <p:nvPr/>
        </p:nvSpPr>
        <p:spPr>
          <a:xfrm>
            <a:off x="392113" y="3141663"/>
            <a:ext cx="8353425" cy="2174875"/>
          </a:xfrm>
          <a:prstGeom prst="rect">
            <a:avLst/>
          </a:prstGeom>
          <a:noFill/>
          <a:ln w="9525">
            <a:noFill/>
          </a:ln>
        </p:spPr>
        <p:txBody>
          <a:bodyPr>
            <a:spAutoFit/>
          </a:bodyPr>
          <a:p>
            <a:pPr>
              <a:lnSpc>
                <a:spcPct val="200000"/>
              </a:lnSpc>
            </a:pPr>
            <a:r>
              <a:rPr lang="zh-CN" altLang="en-US" sz="2400" b="1" dirty="0">
                <a:solidFill>
                  <a:srgbClr val="0000FF"/>
                </a:solidFill>
                <a:latin typeface="楷体" panose="02010609060101010101" pitchFamily="49" charset="-122"/>
                <a:ea typeface="楷体" panose="02010609060101010101" pitchFamily="49" charset="-122"/>
              </a:rPr>
              <a:t>     赏析：该句运用了比喻的修辞，作者把“可可”比作一个“纸风筝拖着一条极长的尾巴”，写出了鹦鹉可可的动作的轻盈敏捷。</a:t>
            </a:r>
            <a:endParaRPr lang="zh-CN" altLang="en-US" sz="24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框 11265"/>
          <p:cNvSpPr txBox="1"/>
          <p:nvPr/>
        </p:nvSpPr>
        <p:spPr>
          <a:xfrm>
            <a:off x="827088" y="1281113"/>
            <a:ext cx="7200900" cy="492125"/>
          </a:xfrm>
          <a:prstGeom prst="rect">
            <a:avLst/>
          </a:prstGeom>
          <a:noFill/>
          <a:ln w="9525">
            <a:noFill/>
          </a:ln>
        </p:spPr>
        <p:txBody>
          <a:bodyPr>
            <a:spAutoFit/>
          </a:bodyPr>
          <a:p>
            <a:r>
              <a:rPr lang="zh-CN" altLang="en-US" sz="2600" b="1" dirty="0">
                <a:solidFill>
                  <a:srgbClr val="FF0000"/>
                </a:solidFill>
                <a:latin typeface="宋体" panose="02010600030101010101" pitchFamily="2" charset="-122"/>
              </a:rPr>
              <a:t>这篇文章采用第一人称叙事，有什么好处？</a:t>
            </a:r>
            <a:endParaRPr lang="zh-CN" altLang="en-US" sz="2600" b="1" dirty="0">
              <a:solidFill>
                <a:srgbClr val="FF0000"/>
              </a:solidFill>
              <a:latin typeface="宋体" panose="02010600030101010101" pitchFamily="2" charset="-122"/>
            </a:endParaRPr>
          </a:p>
        </p:txBody>
      </p:sp>
      <p:sp>
        <p:nvSpPr>
          <p:cNvPr id="3" name="文本框 1"/>
          <p:cNvSpPr txBox="1"/>
          <p:nvPr/>
        </p:nvSpPr>
        <p:spPr>
          <a:xfrm>
            <a:off x="323850" y="2549525"/>
            <a:ext cx="8569325" cy="2174875"/>
          </a:xfrm>
          <a:prstGeom prst="rect">
            <a:avLst/>
          </a:prstGeom>
          <a:noFill/>
          <a:ln w="9525">
            <a:noFill/>
          </a:ln>
        </p:spPr>
        <p:txBody>
          <a:bodyPr>
            <a:spAutoFit/>
          </a:bodyPr>
          <a:p>
            <a:pPr>
              <a:lnSpc>
                <a:spcPct val="200000"/>
              </a:lnSpc>
            </a:pPr>
            <a:r>
              <a:rPr lang="zh-CN" altLang="en-US" sz="2400" b="1" dirty="0">
                <a:latin typeface="宋体" panose="02010600030101010101" pitchFamily="2" charset="-122"/>
              </a:rPr>
              <a:t>    本文的内容是通过“我”传达给读者，表示文章中所写的都是叙述人的亲眼所见，亲耳所闻，使读者得到一种亲切真实的感觉。同时也拉近了与读者的距离，调动读者的阅读兴趣。</a:t>
            </a:r>
            <a:endParaRPr lang="zh-CN" altLang="en-US" sz="2400" b="1"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11265"/>
          <p:cNvSpPr txBox="1"/>
          <p:nvPr/>
        </p:nvSpPr>
        <p:spPr>
          <a:xfrm>
            <a:off x="323850" y="908050"/>
            <a:ext cx="8569325" cy="1200150"/>
          </a:xfrm>
          <a:prstGeom prst="rect">
            <a:avLst/>
          </a:prstGeom>
          <a:noFill/>
          <a:ln w="9525">
            <a:noFill/>
          </a:ln>
        </p:spPr>
        <p:txBody>
          <a:bodyPr>
            <a:spAutoFit/>
          </a:bodyPr>
          <a:p>
            <a:pPr>
              <a:lnSpc>
                <a:spcPct val="150000"/>
              </a:lnSpc>
            </a:pPr>
            <a:r>
              <a:rPr lang="zh-CN" altLang="en-US" sz="2600" b="1" dirty="0">
                <a:solidFill>
                  <a:srgbClr val="FF0000"/>
                </a:solidFill>
                <a:latin typeface="宋体" panose="02010600030101010101" pitchFamily="2" charset="-122"/>
              </a:rPr>
              <a:t>    在描绘动物时，作者使用了侧面衬托的手法，请列举一例进行分析。</a:t>
            </a:r>
            <a:endParaRPr lang="zh-CN" altLang="en-US" sz="2600" b="1" dirty="0">
              <a:solidFill>
                <a:srgbClr val="FF0000"/>
              </a:solidFill>
              <a:latin typeface="宋体" panose="02010600030101010101" pitchFamily="2" charset="-122"/>
            </a:endParaRPr>
          </a:p>
        </p:txBody>
      </p:sp>
      <p:sp>
        <p:nvSpPr>
          <p:cNvPr id="3" name="文本框 1"/>
          <p:cNvSpPr txBox="1"/>
          <p:nvPr/>
        </p:nvSpPr>
        <p:spPr>
          <a:xfrm>
            <a:off x="304800" y="2205038"/>
            <a:ext cx="8496300" cy="3786187"/>
          </a:xfrm>
          <a:prstGeom prst="rect">
            <a:avLst/>
          </a:prstGeom>
          <a:noFill/>
          <a:ln w="9525">
            <a:noFill/>
          </a:ln>
        </p:spPr>
        <p:txBody>
          <a:bodyPr>
            <a:spAutoFit/>
          </a:bodyPr>
          <a:p>
            <a:pPr>
              <a:lnSpc>
                <a:spcPct val="200000"/>
              </a:lnSpc>
            </a:pPr>
            <a:r>
              <a:rPr lang="zh-CN" altLang="en-US" sz="2400" b="1" dirty="0">
                <a:latin typeface="宋体" panose="02010600030101010101" pitchFamily="2" charset="-122"/>
              </a:rPr>
              <a:t>    我跑到“犯罪”现场一看，果然，可可不但把这位老教授身上的扣子全咬下来了，而且还整整齐齐地排在地上：袖子上的扣子作一堆，背心上的作一堆；另外，一丝不错地，裤子上的扣子也排作一堆。通过“我”的见闻，从侧面写出了“可可”的调皮、淘气。</a:t>
            </a:r>
            <a:endParaRPr lang="zh-CN" altLang="en-US" sz="2400" b="1"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11265"/>
          <p:cNvSpPr txBox="1"/>
          <p:nvPr/>
        </p:nvSpPr>
        <p:spPr>
          <a:xfrm>
            <a:off x="323850" y="1200150"/>
            <a:ext cx="8569325" cy="1292225"/>
          </a:xfrm>
          <a:prstGeom prst="rect">
            <a:avLst/>
          </a:prstGeom>
          <a:noFill/>
          <a:ln w="9525">
            <a:noFill/>
          </a:ln>
        </p:spPr>
        <p:txBody>
          <a:bodyPr>
            <a:spAutoFit/>
          </a:bodyPr>
          <a:p>
            <a:pPr>
              <a:lnSpc>
                <a:spcPct val="150000"/>
              </a:lnSpc>
            </a:pPr>
            <a:r>
              <a:rPr lang="zh-CN" altLang="en-US" sz="2600" b="1" dirty="0">
                <a:solidFill>
                  <a:srgbClr val="FF0000"/>
                </a:solidFill>
                <a:latin typeface="宋体" panose="02010600030101010101" pitchFamily="2" charset="-122"/>
              </a:rPr>
              <a:t>    为了探求真理，作者不惜放下人类“高贵的身段”与动物打成一片，这表现了作者怎样的科学态度？ </a:t>
            </a:r>
            <a:endParaRPr lang="zh-CN" altLang="en-US" sz="2600" b="1" dirty="0">
              <a:solidFill>
                <a:srgbClr val="FF0000"/>
              </a:solidFill>
              <a:latin typeface="宋体" panose="02010600030101010101" pitchFamily="2" charset="-122"/>
            </a:endParaRPr>
          </a:p>
        </p:txBody>
      </p:sp>
      <p:sp>
        <p:nvSpPr>
          <p:cNvPr id="3" name="文本框 1"/>
          <p:cNvSpPr txBox="1"/>
          <p:nvPr/>
        </p:nvSpPr>
        <p:spPr>
          <a:xfrm>
            <a:off x="395288" y="2711450"/>
            <a:ext cx="8497887" cy="1438275"/>
          </a:xfrm>
          <a:prstGeom prst="rect">
            <a:avLst/>
          </a:prstGeom>
          <a:noFill/>
          <a:ln w="9525">
            <a:noFill/>
          </a:ln>
        </p:spPr>
        <p:txBody>
          <a:bodyPr>
            <a:spAutoFit/>
          </a:bodyPr>
          <a:p>
            <a:pPr>
              <a:lnSpc>
                <a:spcPct val="200000"/>
              </a:lnSpc>
            </a:pPr>
            <a:r>
              <a:rPr lang="zh-CN" altLang="en-US" sz="2400" b="1" dirty="0">
                <a:latin typeface="宋体" panose="02010600030101010101" pitchFamily="2" charset="-122"/>
              </a:rPr>
              <a:t>    作者热爱自己的事业并对此具有忘我的精神，献身精神，专注于科学研究。</a:t>
            </a:r>
            <a:endParaRPr lang="zh-CN" altLang="en-US" sz="2400" b="1" dirty="0">
              <a:latin typeface="宋体" panose="02010600030101010101" pitchFamily="2" charset="-122"/>
            </a:endParaRPr>
          </a:p>
        </p:txBody>
      </p:sp>
      <p:pic>
        <p:nvPicPr>
          <p:cNvPr id="21508" name="Picture 2" descr="http://p2.so.qhimgs1.com/bdr/_240_/t01d1b06ee16988999e.jpg"/>
          <p:cNvPicPr>
            <a:picLocks noChangeAspect="1"/>
          </p:cNvPicPr>
          <p:nvPr/>
        </p:nvPicPr>
        <p:blipFill>
          <a:blip r:embed="rId1"/>
          <a:srcRect t="6300"/>
          <a:stretch>
            <a:fillRect/>
          </a:stretch>
        </p:blipFill>
        <p:spPr>
          <a:xfrm>
            <a:off x="755650" y="4718050"/>
            <a:ext cx="2592388" cy="16510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11265"/>
          <p:cNvSpPr txBox="1"/>
          <p:nvPr/>
        </p:nvSpPr>
        <p:spPr>
          <a:xfrm>
            <a:off x="333375" y="1052513"/>
            <a:ext cx="8567738" cy="1198562"/>
          </a:xfrm>
          <a:prstGeom prst="rect">
            <a:avLst/>
          </a:prstGeom>
          <a:noFill/>
          <a:ln w="9525">
            <a:noFill/>
          </a:ln>
        </p:spPr>
        <p:txBody>
          <a:bodyPr>
            <a:spAutoFit/>
          </a:bodyPr>
          <a:p>
            <a:pPr>
              <a:lnSpc>
                <a:spcPct val="150000"/>
              </a:lnSpc>
            </a:pPr>
            <a:r>
              <a:rPr lang="zh-CN" altLang="en-US" sz="2600" b="1" dirty="0">
                <a:solidFill>
                  <a:srgbClr val="FF0000"/>
                </a:solidFill>
                <a:latin typeface="宋体" panose="02010600030101010101" pitchFamily="2" charset="-122"/>
              </a:rPr>
              <a:t>    浏览课文，从作者身上，我们学到了哪些与动物相处的方式？</a:t>
            </a:r>
            <a:endParaRPr lang="zh-CN" altLang="en-US" sz="2600" b="1" dirty="0">
              <a:solidFill>
                <a:srgbClr val="FF0000"/>
              </a:solidFill>
              <a:latin typeface="宋体" panose="02010600030101010101" pitchFamily="2" charset="-122"/>
            </a:endParaRPr>
          </a:p>
        </p:txBody>
      </p:sp>
      <p:sp>
        <p:nvSpPr>
          <p:cNvPr id="3" name="文本框 1"/>
          <p:cNvSpPr txBox="1"/>
          <p:nvPr/>
        </p:nvSpPr>
        <p:spPr>
          <a:xfrm>
            <a:off x="809625" y="2836863"/>
            <a:ext cx="7815263" cy="2176462"/>
          </a:xfrm>
          <a:prstGeom prst="rect">
            <a:avLst/>
          </a:prstGeom>
          <a:noFill/>
          <a:ln w="9525">
            <a:noFill/>
          </a:ln>
        </p:spPr>
        <p:txBody>
          <a:bodyPr>
            <a:spAutoFit/>
          </a:bodyPr>
          <a:p>
            <a:pPr>
              <a:lnSpc>
                <a:spcPct val="200000"/>
              </a:lnSpc>
            </a:pPr>
            <a:r>
              <a:rPr lang="zh-CN" altLang="en-US" sz="2400" b="1" dirty="0">
                <a:solidFill>
                  <a:srgbClr val="0000FF"/>
                </a:solidFill>
                <a:latin typeface="宋体" panose="02010600030101010101" pitchFamily="2" charset="-122"/>
              </a:rPr>
              <a:t>示例一：亲近动物，才能取得动物的信任；</a:t>
            </a:r>
            <a:endParaRPr lang="zh-CN" altLang="en-US" sz="2400" b="1" dirty="0">
              <a:solidFill>
                <a:srgbClr val="0000FF"/>
              </a:solidFill>
              <a:latin typeface="宋体" panose="02010600030101010101" pitchFamily="2" charset="-122"/>
            </a:endParaRPr>
          </a:p>
          <a:p>
            <a:pPr>
              <a:lnSpc>
                <a:spcPct val="200000"/>
              </a:lnSpc>
            </a:pPr>
            <a:r>
              <a:rPr lang="zh-CN" altLang="en-US" sz="2400" b="1" dirty="0">
                <a:solidFill>
                  <a:srgbClr val="0000FF"/>
                </a:solidFill>
                <a:latin typeface="宋体" panose="02010600030101010101" pitchFamily="2" charset="-122"/>
              </a:rPr>
              <a:t>示例二：了解动物的习性，才能和动物和谐相处；</a:t>
            </a:r>
            <a:endParaRPr lang="zh-CN" altLang="en-US" sz="2400" b="1" dirty="0">
              <a:solidFill>
                <a:srgbClr val="0000FF"/>
              </a:solidFill>
              <a:latin typeface="宋体" panose="02010600030101010101" pitchFamily="2" charset="-122"/>
            </a:endParaRPr>
          </a:p>
          <a:p>
            <a:pPr>
              <a:lnSpc>
                <a:spcPct val="200000"/>
              </a:lnSpc>
            </a:pPr>
            <a:r>
              <a:rPr lang="zh-CN" altLang="en-US" sz="2400" b="1" dirty="0">
                <a:solidFill>
                  <a:srgbClr val="0000FF"/>
                </a:solidFill>
                <a:latin typeface="宋体" panose="02010600030101010101" pitchFamily="2" charset="-122"/>
              </a:rPr>
              <a:t>示例三：用童趣的眼光去看待动物，你会发现动物的美。</a:t>
            </a:r>
            <a:endParaRPr lang="zh-CN" altLang="en-US" sz="2400" b="1" dirty="0">
              <a:solidFill>
                <a:srgbClr val="0000FF"/>
              </a:solidFill>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charRg st="0" end="20"/>
                                            </p:txEl>
                                          </p:spTgt>
                                        </p:tgtEl>
                                        <p:attrNameLst>
                                          <p:attrName>style.visibility</p:attrName>
                                        </p:attrNameLst>
                                      </p:cBhvr>
                                      <p:to>
                                        <p:strVal val="visible"/>
                                      </p:to>
                                    </p:set>
                                    <p:animEffect transition="in" filter="fade">
                                      <p:cBhvr>
                                        <p:cTn id="7" dur="1000"/>
                                        <p:tgtEl>
                                          <p:spTgt spid="3">
                                            <p:txEl>
                                              <p:charRg st="0" end="20"/>
                                            </p:txEl>
                                          </p:spTgt>
                                        </p:tgtEl>
                                      </p:cBhvr>
                                    </p:animEffect>
                                    <p:anim calcmode="lin" valueType="num">
                                      <p:cBhvr>
                                        <p:cTn id="8" dur="1000" fill="hold"/>
                                        <p:tgtEl>
                                          <p:spTgt spid="3">
                                            <p:txEl>
                                              <p:charRg st="0" end="20"/>
                                            </p:txEl>
                                          </p:spTgt>
                                        </p:tgtEl>
                                        <p:attrNameLst>
                                          <p:attrName>ppt_x</p:attrName>
                                        </p:attrNameLst>
                                      </p:cBhvr>
                                      <p:tavLst>
                                        <p:tav tm="0">
                                          <p:val>
                                            <p:strVal val="#ppt_x"/>
                                          </p:val>
                                        </p:tav>
                                        <p:tav tm="100000">
                                          <p:val>
                                            <p:strVal val="#ppt_x"/>
                                          </p:val>
                                        </p:tav>
                                      </p:tavLst>
                                    </p:anim>
                                    <p:anim calcmode="lin" valueType="num">
                                      <p:cBhvr>
                                        <p:cTn id="9" dur="1000" fill="hold"/>
                                        <p:tgtEl>
                                          <p:spTgt spid="3">
                                            <p:txEl>
                                              <p:charRg st="0" end="2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charRg st="20" end="43"/>
                                            </p:txEl>
                                          </p:spTgt>
                                        </p:tgtEl>
                                        <p:attrNameLst>
                                          <p:attrName>style.visibility</p:attrName>
                                        </p:attrNameLst>
                                      </p:cBhvr>
                                      <p:to>
                                        <p:strVal val="visible"/>
                                      </p:to>
                                    </p:set>
                                    <p:animEffect transition="in" filter="fade">
                                      <p:cBhvr>
                                        <p:cTn id="14" dur="1000"/>
                                        <p:tgtEl>
                                          <p:spTgt spid="3">
                                            <p:txEl>
                                              <p:charRg st="20" end="43"/>
                                            </p:txEl>
                                          </p:spTgt>
                                        </p:tgtEl>
                                      </p:cBhvr>
                                    </p:animEffect>
                                    <p:anim calcmode="lin" valueType="num">
                                      <p:cBhvr>
                                        <p:cTn id="15" dur="1000" fill="hold"/>
                                        <p:tgtEl>
                                          <p:spTgt spid="3">
                                            <p:txEl>
                                              <p:charRg st="20" end="4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charRg st="20" end="4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charRg st="43" end="69"/>
                                            </p:txEl>
                                          </p:spTgt>
                                        </p:tgtEl>
                                        <p:attrNameLst>
                                          <p:attrName>style.visibility</p:attrName>
                                        </p:attrNameLst>
                                      </p:cBhvr>
                                      <p:to>
                                        <p:strVal val="visible"/>
                                      </p:to>
                                    </p:set>
                                    <p:animEffect transition="in" filter="fade">
                                      <p:cBhvr>
                                        <p:cTn id="21" dur="1000"/>
                                        <p:tgtEl>
                                          <p:spTgt spid="3">
                                            <p:txEl>
                                              <p:charRg st="43" end="69"/>
                                            </p:txEl>
                                          </p:spTgt>
                                        </p:tgtEl>
                                      </p:cBhvr>
                                    </p:animEffect>
                                    <p:anim calcmode="lin" valueType="num">
                                      <p:cBhvr>
                                        <p:cTn id="22" dur="1000" fill="hold"/>
                                        <p:tgtEl>
                                          <p:spTgt spid="3">
                                            <p:txEl>
                                              <p:charRg st="43" end="69"/>
                                            </p:txEl>
                                          </p:spTgt>
                                        </p:tgtEl>
                                        <p:attrNameLst>
                                          <p:attrName>ppt_x</p:attrName>
                                        </p:attrNameLst>
                                      </p:cBhvr>
                                      <p:tavLst>
                                        <p:tav tm="0">
                                          <p:val>
                                            <p:strVal val="#ppt_x"/>
                                          </p:val>
                                        </p:tav>
                                        <p:tav tm="100000">
                                          <p:val>
                                            <p:strVal val="#ppt_x"/>
                                          </p:val>
                                        </p:tav>
                                      </p:tavLst>
                                    </p:anim>
                                    <p:anim calcmode="lin" valueType="num">
                                      <p:cBhvr>
                                        <p:cTn id="23" dur="1000" fill="hold"/>
                                        <p:tgtEl>
                                          <p:spTgt spid="3">
                                            <p:txEl>
                                              <p:charRg st="43" end="6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
          <p:cNvSpPr txBox="1"/>
          <p:nvPr/>
        </p:nvSpPr>
        <p:spPr>
          <a:xfrm>
            <a:off x="1701800" y="1989138"/>
            <a:ext cx="5749925" cy="461962"/>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总：研究高等动物的行为会带来许多趣事</a:t>
            </a:r>
            <a:endParaRPr lang="en-US" altLang="zh-CN" sz="2400" b="1" dirty="0">
              <a:latin typeface="黑体" panose="02010609060101010101" pitchFamily="49" charset="-122"/>
              <a:ea typeface="黑体" panose="02010609060101010101" pitchFamily="49" charset="-122"/>
            </a:endParaRPr>
          </a:p>
        </p:txBody>
      </p:sp>
      <p:cxnSp>
        <p:nvCxnSpPr>
          <p:cNvPr id="14" name="直接箭头连接符 13"/>
          <p:cNvCxnSpPr/>
          <p:nvPr/>
        </p:nvCxnSpPr>
        <p:spPr>
          <a:xfrm>
            <a:off x="1943100" y="2362200"/>
            <a:ext cx="0" cy="955675"/>
          </a:xfrm>
          <a:prstGeom prst="straightConnector1">
            <a:avLst/>
          </a:prstGeom>
          <a:ln w="19050">
            <a:solidFill>
              <a:srgbClr val="0000FF"/>
            </a:solidFill>
            <a:tailEnd type="arrow" w="med" len="med"/>
          </a:ln>
        </p:spPr>
        <p:style>
          <a:lnRef idx="1">
            <a:schemeClr val="dk1"/>
          </a:lnRef>
          <a:fillRef idx="0">
            <a:schemeClr val="dk1"/>
          </a:fillRef>
          <a:effectRef idx="0">
            <a:schemeClr val="dk1"/>
          </a:effectRef>
          <a:fontRef idx="minor">
            <a:schemeClr val="tx1"/>
          </a:fontRef>
        </p:style>
      </p:cxnSp>
      <p:sp>
        <p:nvSpPr>
          <p:cNvPr id="15" name="文本框 3"/>
          <p:cNvSpPr txBox="1"/>
          <p:nvPr/>
        </p:nvSpPr>
        <p:spPr>
          <a:xfrm>
            <a:off x="1685925" y="3263900"/>
            <a:ext cx="857250" cy="461963"/>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分</a:t>
            </a:r>
            <a:endParaRPr lang="zh-CN" altLang="en-US" sz="2400" b="1" dirty="0">
              <a:latin typeface="黑体" panose="02010609060101010101" pitchFamily="49" charset="-122"/>
              <a:ea typeface="黑体" panose="02010609060101010101" pitchFamily="49" charset="-122"/>
            </a:endParaRPr>
          </a:p>
        </p:txBody>
      </p:sp>
      <p:sp>
        <p:nvSpPr>
          <p:cNvPr id="16" name="左大括号 15"/>
          <p:cNvSpPr/>
          <p:nvPr/>
        </p:nvSpPr>
        <p:spPr>
          <a:xfrm>
            <a:off x="2411413" y="2897188"/>
            <a:ext cx="292100" cy="1730375"/>
          </a:xfrm>
          <a:prstGeom prst="leftBrace">
            <a:avLst/>
          </a:prstGeom>
          <a:ln w="19050">
            <a:solidFill>
              <a:srgbClr val="0000FF"/>
            </a:solidFill>
          </a:ln>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7" name="文本框 5"/>
          <p:cNvSpPr txBox="1"/>
          <p:nvPr/>
        </p:nvSpPr>
        <p:spPr>
          <a:xfrm>
            <a:off x="2722563" y="2801938"/>
            <a:ext cx="4729162" cy="461962"/>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做水鸭子的实验时，引发的趣事</a:t>
            </a:r>
            <a:endParaRPr lang="zh-CN" altLang="en-US" sz="2400" b="1" dirty="0">
              <a:latin typeface="黑体" panose="02010609060101010101" pitchFamily="49" charset="-122"/>
              <a:ea typeface="黑体" panose="02010609060101010101" pitchFamily="49" charset="-122"/>
            </a:endParaRPr>
          </a:p>
        </p:txBody>
      </p:sp>
      <p:sp>
        <p:nvSpPr>
          <p:cNvPr id="18" name="文本框 6"/>
          <p:cNvSpPr txBox="1"/>
          <p:nvPr/>
        </p:nvSpPr>
        <p:spPr>
          <a:xfrm>
            <a:off x="2778125" y="4219575"/>
            <a:ext cx="4386263" cy="461963"/>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鹦鹉</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可可</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给我带来的趣事</a:t>
            </a:r>
            <a:endParaRPr lang="zh-CN" altLang="en-US" sz="2400" b="1" dirty="0">
              <a:latin typeface="黑体" panose="02010609060101010101" pitchFamily="49" charset="-122"/>
              <a:ea typeface="黑体" panose="02010609060101010101" pitchFamily="49" charset="-122"/>
            </a:endParaRPr>
          </a:p>
        </p:txBody>
      </p:sp>
      <p:grpSp>
        <p:nvGrpSpPr>
          <p:cNvPr id="23560" name="组合 88069"/>
          <p:cNvGrpSpPr/>
          <p:nvPr/>
        </p:nvGrpSpPr>
        <p:grpSpPr>
          <a:xfrm>
            <a:off x="109538" y="390525"/>
            <a:ext cx="2319337" cy="700088"/>
            <a:chOff x="138" y="461"/>
            <a:chExt cx="1461" cy="441"/>
          </a:xfrm>
        </p:grpSpPr>
        <p:pic>
          <p:nvPicPr>
            <p:cNvPr id="23561" name="图片 88070"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23562" name="文本框 2"/>
            <p:cNvSpPr txBox="1"/>
            <p:nvPr/>
          </p:nvSpPr>
          <p:spPr>
            <a:xfrm>
              <a:off x="476" y="509"/>
              <a:ext cx="1080" cy="329"/>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课堂小结</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Horizontal)">
                                      <p:cBhvr>
                                        <p:cTn id="14" dur="500"/>
                                        <p:tgtEl>
                                          <p:spTgt spid="14"/>
                                        </p:tgtEl>
                                      </p:cBhvr>
                                    </p:animEffect>
                                  </p:childTnLst>
                                </p:cTn>
                              </p:par>
                              <p:par>
                                <p:cTn id="15" presetID="16" presetClass="entr" presetSubtype="2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1000" fill="hold"/>
                                        <p:tgtEl>
                                          <p:spTgt spid="17"/>
                                        </p:tgtEl>
                                        <p:attrNameLst>
                                          <p:attrName>ppt_w</p:attrName>
                                        </p:attrNameLst>
                                      </p:cBhvr>
                                      <p:tavLst>
                                        <p:tav tm="0">
                                          <p:val>
                                            <p:strVal val="#ppt_w*0.70"/>
                                          </p:val>
                                        </p:tav>
                                        <p:tav tm="100000">
                                          <p:val>
                                            <p:strVal val="#ppt_w"/>
                                          </p:val>
                                        </p:tav>
                                      </p:tavLst>
                                    </p:anim>
                                    <p:anim calcmode="lin" valueType="num">
                                      <p:cBhvr>
                                        <p:cTn id="28" dur="1000" fill="hold"/>
                                        <p:tgtEl>
                                          <p:spTgt spid="17"/>
                                        </p:tgtEl>
                                        <p:attrNameLst>
                                          <p:attrName>ppt_h</p:attrName>
                                        </p:attrNameLst>
                                      </p:cBhvr>
                                      <p:tavLst>
                                        <p:tav tm="0">
                                          <p:val>
                                            <p:strVal val="#ppt_h"/>
                                          </p:val>
                                        </p:tav>
                                        <p:tav tm="100000">
                                          <p:val>
                                            <p:strVal val="#ppt_h"/>
                                          </p:val>
                                        </p:tav>
                                      </p:tavLst>
                                    </p:anim>
                                    <p:animEffect transition="in" filter="fade">
                                      <p:cBhvr>
                                        <p:cTn id="29" dur="10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animBg="1"/>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36569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249237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414528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1"/>
          <p:cNvSpPr txBox="1"/>
          <p:nvPr/>
        </p:nvSpPr>
        <p:spPr>
          <a:xfrm>
            <a:off x="569913" y="1565275"/>
            <a:ext cx="7824787" cy="3324225"/>
          </a:xfrm>
          <a:prstGeom prst="rect">
            <a:avLst/>
          </a:prstGeom>
          <a:noFill/>
          <a:ln w="9525">
            <a:noFill/>
          </a:ln>
        </p:spPr>
        <p:txBody>
          <a:bodyPr>
            <a:spAutoFit/>
          </a:bodyPr>
          <a:p>
            <a:pPr>
              <a:lnSpc>
                <a:spcPct val="150000"/>
              </a:lnSpc>
              <a:spcBef>
                <a:spcPct val="50000"/>
              </a:spcBef>
            </a:pPr>
            <a:r>
              <a:rPr lang="en-US" altLang="zh-CN" sz="3000" b="1" dirty="0">
                <a:latin typeface="宋体" panose="02010600030101010101" pitchFamily="2" charset="-122"/>
                <a:sym typeface="Arial" panose="020B0604020202020204" pitchFamily="34" charset="0"/>
              </a:rPr>
              <a:t>1.</a:t>
            </a:r>
            <a:r>
              <a:rPr lang="zh-CN" altLang="en-US" sz="3000" b="1" dirty="0">
                <a:latin typeface="宋体" panose="02010600030101010101" pitchFamily="2" charset="-122"/>
                <a:sym typeface="Arial" panose="020B0604020202020204" pitchFamily="34" charset="0"/>
              </a:rPr>
              <a:t>了解作者与动物相处的趣事。</a:t>
            </a:r>
            <a:endParaRPr lang="zh-CN" altLang="en-US" sz="3000" b="1" dirty="0">
              <a:latin typeface="宋体" panose="02010600030101010101" pitchFamily="2" charset="-122"/>
              <a:sym typeface="Arial" panose="020B0604020202020204" pitchFamily="34" charset="0"/>
            </a:endParaRPr>
          </a:p>
          <a:p>
            <a:pPr>
              <a:lnSpc>
                <a:spcPct val="150000"/>
              </a:lnSpc>
              <a:spcBef>
                <a:spcPct val="50000"/>
              </a:spcBef>
            </a:pPr>
            <a:r>
              <a:rPr lang="en-US" altLang="zh-CN" sz="3000" b="1" dirty="0">
                <a:latin typeface="宋体" panose="02010600030101010101" pitchFamily="2" charset="-122"/>
                <a:sym typeface="Arial" panose="020B0604020202020204" pitchFamily="34" charset="0"/>
              </a:rPr>
              <a:t>2.</a:t>
            </a:r>
            <a:r>
              <a:rPr lang="zh-CN" altLang="en-US" sz="3000" b="1" dirty="0">
                <a:latin typeface="宋体" panose="02010600030101010101" pitchFamily="2" charset="-122"/>
                <a:sym typeface="Arial" panose="020B0604020202020204" pitchFamily="34" charset="0"/>
              </a:rPr>
              <a:t>学习第一人称的叙事手法，体会衬托手法的作用。</a:t>
            </a:r>
            <a:endParaRPr lang="zh-CN" altLang="en-US" sz="3000" b="1" dirty="0">
              <a:latin typeface="宋体" panose="02010600030101010101" pitchFamily="2" charset="-122"/>
              <a:sym typeface="Arial" panose="020B0604020202020204" pitchFamily="34" charset="0"/>
            </a:endParaRPr>
          </a:p>
          <a:p>
            <a:pPr>
              <a:lnSpc>
                <a:spcPct val="150000"/>
              </a:lnSpc>
              <a:spcBef>
                <a:spcPct val="50000"/>
              </a:spcBef>
            </a:pPr>
            <a:r>
              <a:rPr lang="en-US" altLang="zh-CN" sz="3000" b="1" dirty="0">
                <a:latin typeface="宋体" panose="02010600030101010101" pitchFamily="2" charset="-122"/>
                <a:sym typeface="Arial" panose="020B0604020202020204" pitchFamily="34" charset="0"/>
              </a:rPr>
              <a:t>3.</a:t>
            </a:r>
            <a:r>
              <a:rPr lang="zh-CN" altLang="en-US" sz="3000" b="1" dirty="0">
                <a:latin typeface="宋体" panose="02010600030101010101" pitchFamily="2" charset="-122"/>
                <a:sym typeface="Arial" panose="020B0604020202020204" pitchFamily="34" charset="0"/>
              </a:rPr>
              <a:t>爱护动物，学会和动物和谐相处。</a:t>
            </a:r>
            <a:endParaRPr lang="zh-CN" altLang="en-US" sz="3000" b="1" dirty="0">
              <a:latin typeface="宋体" panose="02010600030101010101" pitchFamily="2" charset="-122"/>
              <a:sym typeface="Arial" panose="020B0604020202020204" pitchFamily="34" charset="0"/>
            </a:endParaRPr>
          </a:p>
        </p:txBody>
      </p:sp>
      <p:pic>
        <p:nvPicPr>
          <p:cNvPr id="10243" name="Picture 5" descr="http://p1.so.qhimgs1.com/bdr/_240_/t01113ac73dbe0968fd.jpg"/>
          <p:cNvPicPr>
            <a:picLocks noChangeAspect="1"/>
          </p:cNvPicPr>
          <p:nvPr/>
        </p:nvPicPr>
        <p:blipFill>
          <a:blip r:embed="rId1"/>
          <a:srcRect l="33075" t="6300" r="12589" b="8652"/>
          <a:stretch>
            <a:fillRect/>
          </a:stretch>
        </p:blipFill>
        <p:spPr>
          <a:xfrm>
            <a:off x="6818313" y="4256088"/>
            <a:ext cx="1657350" cy="1944687"/>
          </a:xfrm>
          <a:prstGeom prst="rect">
            <a:avLst/>
          </a:prstGeom>
          <a:noFill/>
          <a:ln w="9525">
            <a:noFill/>
          </a:ln>
        </p:spPr>
      </p:pic>
      <p:grpSp>
        <p:nvGrpSpPr>
          <p:cNvPr id="10244" name="组合 88069"/>
          <p:cNvGrpSpPr/>
          <p:nvPr/>
        </p:nvGrpSpPr>
        <p:grpSpPr>
          <a:xfrm>
            <a:off x="109538" y="390525"/>
            <a:ext cx="2319337" cy="700088"/>
            <a:chOff x="138" y="461"/>
            <a:chExt cx="1461" cy="441"/>
          </a:xfrm>
        </p:grpSpPr>
        <p:pic>
          <p:nvPicPr>
            <p:cNvPr id="10245" name="图片 88070"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10246" name="文本框 2"/>
            <p:cNvSpPr txBox="1"/>
            <p:nvPr/>
          </p:nvSpPr>
          <p:spPr>
            <a:xfrm>
              <a:off x="476" y="509"/>
              <a:ext cx="1080" cy="326"/>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学习目标</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矩形 2"/>
          <p:cNvSpPr/>
          <p:nvPr/>
        </p:nvSpPr>
        <p:spPr>
          <a:xfrm>
            <a:off x="323850" y="1520825"/>
            <a:ext cx="8496300" cy="2862263"/>
          </a:xfrm>
          <a:prstGeom prst="rect">
            <a:avLst/>
          </a:prstGeom>
          <a:noFill/>
          <a:ln w="9525">
            <a:noFill/>
          </a:ln>
        </p:spPr>
        <p:txBody>
          <a:bodyPr>
            <a:spAutoFit/>
          </a:bodyPr>
          <a:p>
            <a:pPr>
              <a:lnSpc>
                <a:spcPct val="150000"/>
              </a:lnSpc>
            </a:pPr>
            <a:r>
              <a:rPr lang="en-US" altLang="zh-CN" sz="2400" b="1" dirty="0">
                <a:latin typeface="宋体" panose="02010600030101010101" pitchFamily="2" charset="-122"/>
              </a:rPr>
              <a:t>   《</a:t>
            </a:r>
            <a:r>
              <a:rPr lang="zh-CN" altLang="en-US" sz="2400" b="1" dirty="0">
                <a:latin typeface="宋体" panose="02010600030101010101" pitchFamily="2" charset="-122"/>
              </a:rPr>
              <a:t>所罗门王的指环</a:t>
            </a:r>
            <a:r>
              <a:rPr lang="en-US" altLang="zh-CN" sz="2400" b="1" dirty="0">
                <a:latin typeface="宋体" panose="02010600030101010101" pitchFamily="2" charset="-122"/>
              </a:rPr>
              <a:t>》</a:t>
            </a:r>
            <a:r>
              <a:rPr lang="zh-CN" altLang="en-US" sz="2400" b="1" dirty="0">
                <a:latin typeface="宋体" panose="02010600030101010101" pitchFamily="2" charset="-122"/>
              </a:rPr>
              <a:t>是劳伦兹专门为一般读者和大众介绍动物行为的第一本通俗自然科学著作。活生生的生命完全无须借助魔法，便能对我们述说至美至真的故事。大自然的真实面貌，比起诗人所能描摹的境界，更要美上千百倍。</a:t>
            </a:r>
            <a:endParaRPr lang="zh-CN" altLang="en-US" sz="2400" b="1" dirty="0">
              <a:latin typeface="宋体" panose="02010600030101010101" pitchFamily="2" charset="-122"/>
            </a:endParaRPr>
          </a:p>
          <a:p>
            <a:pPr>
              <a:lnSpc>
                <a:spcPct val="150000"/>
              </a:lnSpc>
            </a:pPr>
            <a:r>
              <a:rPr lang="zh-CN" altLang="en-US" sz="2400" b="1" dirty="0">
                <a:latin typeface="宋体" panose="02010600030101010101" pitchFamily="2" charset="-122"/>
              </a:rPr>
              <a:t>    请看不戴魔戒的劳伦兹，是如何与鸟兽虫鱼亲密对话的。</a:t>
            </a:r>
            <a:endParaRPr lang="zh-CN" altLang="en-US" sz="2400" b="1" dirty="0">
              <a:latin typeface="宋体" panose="02010600030101010101" pitchFamily="2" charset="-122"/>
            </a:endParaRPr>
          </a:p>
        </p:txBody>
      </p:sp>
      <p:pic>
        <p:nvPicPr>
          <p:cNvPr id="11267" name="Picture 4" descr="http://p0.so.qhmsg.com/bdr/_240_/t0171e68371101adfb5.jpg"/>
          <p:cNvPicPr>
            <a:picLocks noChangeAspect="1"/>
          </p:cNvPicPr>
          <p:nvPr/>
        </p:nvPicPr>
        <p:blipFill>
          <a:blip r:embed="rId1"/>
          <a:stretch>
            <a:fillRect/>
          </a:stretch>
        </p:blipFill>
        <p:spPr>
          <a:xfrm rot="-1981472">
            <a:off x="1543050" y="4710113"/>
            <a:ext cx="1230313" cy="1666875"/>
          </a:xfrm>
          <a:prstGeom prst="rect">
            <a:avLst/>
          </a:prstGeom>
          <a:noFill/>
          <a:ln w="9525">
            <a:noFill/>
          </a:ln>
        </p:spPr>
      </p:pic>
      <p:grpSp>
        <p:nvGrpSpPr>
          <p:cNvPr id="11268" name="组合 88069"/>
          <p:cNvGrpSpPr/>
          <p:nvPr/>
        </p:nvGrpSpPr>
        <p:grpSpPr>
          <a:xfrm>
            <a:off x="109538" y="390525"/>
            <a:ext cx="2319337" cy="700088"/>
            <a:chOff x="138" y="461"/>
            <a:chExt cx="1461" cy="441"/>
          </a:xfrm>
        </p:grpSpPr>
        <p:pic>
          <p:nvPicPr>
            <p:cNvPr id="11269" name="图片 88070"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11270" name="文本框 2"/>
            <p:cNvSpPr txBox="1"/>
            <p:nvPr/>
          </p:nvSpPr>
          <p:spPr>
            <a:xfrm>
              <a:off x="476" y="509"/>
              <a:ext cx="1080" cy="329"/>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新课导入</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ppt_x"/>
                                          </p:val>
                                        </p:tav>
                                        <p:tav tm="100000">
                                          <p:val>
                                            <p:strVal val="#ppt_x"/>
                                          </p:val>
                                        </p:tav>
                                      </p:tavLst>
                                    </p:anim>
                                    <p:anim calcmode="lin" valueType="num">
                                      <p:cBhvr additive="base">
                                        <p:cTn id="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4"/>
          <p:cNvSpPr/>
          <p:nvPr/>
        </p:nvSpPr>
        <p:spPr>
          <a:xfrm>
            <a:off x="611188" y="1484313"/>
            <a:ext cx="4897437" cy="3970337"/>
          </a:xfrm>
          <a:prstGeom prst="rect">
            <a:avLst/>
          </a:prstGeom>
          <a:noFill/>
          <a:ln w="9525">
            <a:noFill/>
          </a:ln>
        </p:spPr>
        <p:txBody>
          <a:bodyPr>
            <a:spAutoFit/>
          </a:bodyPr>
          <a:p>
            <a:pPr>
              <a:lnSpc>
                <a:spcPct val="150000"/>
              </a:lnSpc>
              <a:spcBef>
                <a:spcPct val="50000"/>
              </a:spcBef>
            </a:pPr>
            <a:r>
              <a:rPr lang="zh-CN" altLang="en-US" sz="2400" b="1" dirty="0">
                <a:latin typeface="宋体" panose="02010600030101010101" pitchFamily="2" charset="-122"/>
              </a:rPr>
              <a:t>      </a:t>
            </a:r>
            <a:r>
              <a:rPr lang="zh-CN" altLang="en-US" sz="2400" b="1" dirty="0">
                <a:solidFill>
                  <a:srgbClr val="0000FF"/>
                </a:solidFill>
                <a:latin typeface="宋体" panose="02010600030101010101" pitchFamily="2" charset="-122"/>
              </a:rPr>
              <a:t>康拉德</a:t>
            </a:r>
            <a:r>
              <a:rPr lang="en-US" altLang="zh-CN" sz="2400" b="1" dirty="0">
                <a:solidFill>
                  <a:srgbClr val="0000FF"/>
                </a:solidFill>
                <a:latin typeface="宋体" panose="02010600030101010101" pitchFamily="2" charset="-122"/>
              </a:rPr>
              <a:t>·</a:t>
            </a:r>
            <a:r>
              <a:rPr lang="zh-CN" altLang="en-US" sz="2400" b="1" dirty="0">
                <a:solidFill>
                  <a:srgbClr val="0000FF"/>
                </a:solidFill>
                <a:latin typeface="宋体" panose="02010600030101010101" pitchFamily="2" charset="-122"/>
              </a:rPr>
              <a:t>劳伦兹</a:t>
            </a:r>
            <a:r>
              <a:rPr lang="zh-CN" altLang="en-US" sz="2400" b="1" dirty="0">
                <a:latin typeface="宋体" panose="02010600030101010101" pitchFamily="2" charset="-122"/>
              </a:rPr>
              <a:t>，奥地利动物行为学家，</a:t>
            </a:r>
            <a:r>
              <a:rPr lang="en-US" altLang="zh-CN" sz="2400" b="1" dirty="0">
                <a:latin typeface="宋体" panose="02010600030101010101" pitchFamily="2" charset="-122"/>
              </a:rPr>
              <a:t>1973</a:t>
            </a:r>
            <a:r>
              <a:rPr lang="zh-CN" altLang="en-US" sz="2400" b="1" dirty="0">
                <a:latin typeface="宋体" panose="02010600030101010101" pitchFamily="2" charset="-122"/>
              </a:rPr>
              <a:t>年由于对动物行为学研究方面开拓性的成就而获诺贝尔奖，除了在学术上的成就之外，劳伦兹最为人所称道的，是他在动物行为方面的通俗写作，著有</a:t>
            </a:r>
            <a:r>
              <a:rPr lang="en-US" altLang="zh-CN" sz="2400" b="1" dirty="0">
                <a:latin typeface="宋体" panose="02010600030101010101" pitchFamily="2" charset="-122"/>
              </a:rPr>
              <a:t>《</a:t>
            </a:r>
            <a:r>
              <a:rPr lang="zh-CN" altLang="en-US" sz="2400" b="1" dirty="0">
                <a:latin typeface="宋体" panose="02010600030101010101" pitchFamily="2" charset="-122"/>
              </a:rPr>
              <a:t>所罗门王的指环</a:t>
            </a:r>
            <a:r>
              <a:rPr lang="en-US" altLang="zh-CN" sz="2400" b="1" dirty="0">
                <a:latin typeface="宋体" panose="02010600030101010101" pitchFamily="2" charset="-122"/>
              </a:rPr>
              <a:t>》</a:t>
            </a:r>
            <a:r>
              <a:rPr lang="zh-CN" altLang="en-US" sz="2400" b="1" dirty="0">
                <a:latin typeface="宋体" panose="02010600030101010101" pitchFamily="2" charset="-122"/>
              </a:rPr>
              <a:t>等。</a:t>
            </a:r>
            <a:endParaRPr lang="zh-CN" altLang="en-US" sz="2400" b="1" dirty="0">
              <a:latin typeface="宋体" panose="02010600030101010101" pitchFamily="2" charset="-122"/>
            </a:endParaRPr>
          </a:p>
        </p:txBody>
      </p:sp>
      <p:pic>
        <p:nvPicPr>
          <p:cNvPr id="12291" name="图片 3" descr="38dbb6fd5266d0167798f25b912bd40735fa353b"/>
          <p:cNvPicPr>
            <a:picLocks noChangeAspect="1"/>
          </p:cNvPicPr>
          <p:nvPr/>
        </p:nvPicPr>
        <p:blipFill>
          <a:blip r:embed="rId1"/>
          <a:stretch>
            <a:fillRect/>
          </a:stretch>
        </p:blipFill>
        <p:spPr>
          <a:xfrm>
            <a:off x="5918200" y="2179638"/>
            <a:ext cx="2470150" cy="3490912"/>
          </a:xfrm>
          <a:prstGeom prst="rect">
            <a:avLst/>
          </a:prstGeom>
          <a:noFill/>
          <a:ln w="9525">
            <a:noFill/>
          </a:ln>
        </p:spPr>
      </p:pic>
      <p:grpSp>
        <p:nvGrpSpPr>
          <p:cNvPr id="12292" name="组合 88069"/>
          <p:cNvGrpSpPr/>
          <p:nvPr/>
        </p:nvGrpSpPr>
        <p:grpSpPr>
          <a:xfrm>
            <a:off x="109538" y="390525"/>
            <a:ext cx="2319337" cy="700088"/>
            <a:chOff x="138" y="461"/>
            <a:chExt cx="1461" cy="441"/>
          </a:xfrm>
        </p:grpSpPr>
        <p:pic>
          <p:nvPicPr>
            <p:cNvPr id="12293" name="图片 88070"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12294" name="文本框 2"/>
            <p:cNvSpPr txBox="1"/>
            <p:nvPr/>
          </p:nvSpPr>
          <p:spPr>
            <a:xfrm>
              <a:off x="476" y="509"/>
              <a:ext cx="1080" cy="329"/>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走近作者</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Text Box 8"/>
          <p:cNvSpPr txBox="1"/>
          <p:nvPr/>
        </p:nvSpPr>
        <p:spPr>
          <a:xfrm>
            <a:off x="1189038" y="1828800"/>
            <a:ext cx="7202487" cy="3786188"/>
          </a:xfrm>
          <a:prstGeom prst="rect">
            <a:avLst/>
          </a:prstGeom>
          <a:noFill/>
          <a:ln w="9525">
            <a:noFill/>
          </a:ln>
        </p:spPr>
        <p:txBody>
          <a:bodyPr wrap="none">
            <a:spAutoFit/>
          </a:bodyPr>
          <a:p>
            <a:pPr>
              <a:lnSpc>
                <a:spcPct val="250000"/>
              </a:lnSpc>
            </a:pPr>
            <a:r>
              <a:rPr lang="zh-CN" altLang="en-US" sz="3200" b="1" dirty="0">
                <a:latin typeface="黑体" panose="02010609060101010101" pitchFamily="49" charset="-122"/>
                <a:ea typeface="黑体" panose="02010609060101010101" pitchFamily="49" charset="-122"/>
              </a:rPr>
              <a:t>哺乳     羞</a:t>
            </a:r>
            <a:r>
              <a:rPr lang="zh-CN" altLang="en-US" sz="3200" b="1" dirty="0">
                <a:solidFill>
                  <a:srgbClr val="0000FF"/>
                </a:solidFill>
                <a:latin typeface="黑体" panose="02010609060101010101" pitchFamily="49" charset="-122"/>
                <a:ea typeface="黑体" panose="02010609060101010101" pitchFamily="49" charset="-122"/>
              </a:rPr>
              <a:t>怯</a:t>
            </a:r>
            <a:r>
              <a:rPr lang="zh-CN" altLang="en-US" sz="3200" b="1" dirty="0">
                <a:latin typeface="黑体" panose="02010609060101010101" pitchFamily="49" charset="-122"/>
                <a:ea typeface="黑体" panose="02010609060101010101" pitchFamily="49" charset="-122"/>
              </a:rPr>
              <a:t>     匍匐     禁</a:t>
            </a:r>
            <a:r>
              <a:rPr lang="zh-CN" altLang="en-US" sz="3200" b="1" dirty="0">
                <a:solidFill>
                  <a:srgbClr val="0000FF"/>
                </a:solidFill>
                <a:latin typeface="黑体" panose="02010609060101010101" pitchFamily="49" charset="-122"/>
                <a:ea typeface="黑体" panose="02010609060101010101" pitchFamily="49" charset="-122"/>
              </a:rPr>
              <a:t>锢</a:t>
            </a:r>
            <a:r>
              <a:rPr lang="zh-CN" altLang="en-US" sz="3200" b="1" dirty="0">
                <a:latin typeface="黑体" panose="02010609060101010101" pitchFamily="49" charset="-122"/>
                <a:ea typeface="黑体" panose="02010609060101010101" pitchFamily="49" charset="-122"/>
              </a:rPr>
              <a:t>   </a:t>
            </a:r>
            <a:endParaRPr lang="en-US" altLang="zh-CN" sz="3200" b="1" dirty="0">
              <a:latin typeface="黑体" panose="02010609060101010101" pitchFamily="49" charset="-122"/>
              <a:ea typeface="黑体" panose="02010609060101010101" pitchFamily="49" charset="-122"/>
            </a:endParaRPr>
          </a:p>
          <a:p>
            <a:pPr>
              <a:lnSpc>
                <a:spcPct val="250000"/>
              </a:lnSpc>
            </a:pPr>
            <a:r>
              <a:rPr lang="zh-CN" altLang="en-US" sz="3200" b="1" dirty="0">
                <a:solidFill>
                  <a:srgbClr val="0000FF"/>
                </a:solidFill>
                <a:latin typeface="黑体" panose="02010609060101010101" pitchFamily="49" charset="-122"/>
                <a:ea typeface="黑体" panose="02010609060101010101" pitchFamily="49" charset="-122"/>
              </a:rPr>
              <a:t>俯</a:t>
            </a:r>
            <a:r>
              <a:rPr lang="zh-CN" altLang="en-US" sz="3200" b="1" dirty="0">
                <a:latin typeface="黑体" panose="02010609060101010101" pitchFamily="49" charset="-122"/>
                <a:ea typeface="黑体" panose="02010609060101010101" pitchFamily="49" charset="-122"/>
              </a:rPr>
              <a:t>冲     柠檬     鹦鹉     温</a:t>
            </a:r>
            <a:r>
              <a:rPr lang="zh-CN" altLang="en-US" sz="3200" b="1" dirty="0">
                <a:solidFill>
                  <a:srgbClr val="0000FF"/>
                </a:solidFill>
                <a:latin typeface="黑体" panose="02010609060101010101" pitchFamily="49" charset="-122"/>
                <a:ea typeface="黑体" panose="02010609060101010101" pitchFamily="49" charset="-122"/>
              </a:rPr>
              <a:t>驯</a:t>
            </a:r>
            <a:endParaRPr lang="en-US" altLang="zh-CN" sz="3200" b="1" dirty="0">
              <a:solidFill>
                <a:srgbClr val="0000FF"/>
              </a:solidFill>
              <a:latin typeface="黑体" panose="02010609060101010101" pitchFamily="49" charset="-122"/>
              <a:ea typeface="黑体" panose="02010609060101010101" pitchFamily="49" charset="-122"/>
            </a:endParaRPr>
          </a:p>
          <a:p>
            <a:pPr>
              <a:lnSpc>
                <a:spcPct val="250000"/>
              </a:lnSpc>
            </a:pPr>
            <a:r>
              <a:rPr lang="zh-CN" altLang="en-US" sz="3200" b="1" dirty="0">
                <a:latin typeface="黑体" panose="02010609060101010101" pitchFamily="49" charset="-122"/>
                <a:ea typeface="黑体" panose="02010609060101010101" pitchFamily="49" charset="-122"/>
              </a:rPr>
              <a:t>怪</a:t>
            </a:r>
            <a:r>
              <a:rPr lang="zh-CN" altLang="en-US" sz="3200" b="1" dirty="0">
                <a:solidFill>
                  <a:srgbClr val="0000FF"/>
                </a:solidFill>
                <a:latin typeface="黑体" panose="02010609060101010101" pitchFamily="49" charset="-122"/>
                <a:ea typeface="黑体" panose="02010609060101010101" pitchFamily="49" charset="-122"/>
              </a:rPr>
              <a:t>诞</a:t>
            </a:r>
            <a:r>
              <a:rPr lang="zh-CN" altLang="en-US" sz="3200" b="1" dirty="0">
                <a:latin typeface="黑体" panose="02010609060101010101" pitchFamily="49" charset="-122"/>
                <a:ea typeface="黑体" panose="02010609060101010101" pitchFamily="49" charset="-122"/>
              </a:rPr>
              <a:t>不经    大相</a:t>
            </a:r>
            <a:r>
              <a:rPr lang="zh-CN" altLang="en-US" sz="3200" b="1" dirty="0">
                <a:solidFill>
                  <a:srgbClr val="0000FF"/>
                </a:solidFill>
                <a:latin typeface="黑体" panose="02010609060101010101" pitchFamily="49" charset="-122"/>
                <a:ea typeface="黑体" panose="02010609060101010101" pitchFamily="49" charset="-122"/>
              </a:rPr>
              <a:t>径</a:t>
            </a:r>
            <a:r>
              <a:rPr lang="zh-CN" altLang="en-US" sz="3200" b="1" dirty="0">
                <a:latin typeface="黑体" panose="02010609060101010101" pitchFamily="49" charset="-122"/>
                <a:ea typeface="黑体" panose="02010609060101010101" pitchFamily="49" charset="-122"/>
              </a:rPr>
              <a:t>庭     神采</a:t>
            </a:r>
            <a:r>
              <a:rPr lang="zh-CN" altLang="en-US" sz="3200" b="1" dirty="0">
                <a:solidFill>
                  <a:srgbClr val="0000FF"/>
                </a:solidFill>
                <a:latin typeface="黑体" panose="02010609060101010101" pitchFamily="49" charset="-122"/>
                <a:ea typeface="黑体" panose="02010609060101010101" pitchFamily="49" charset="-122"/>
              </a:rPr>
              <a:t>奕</a:t>
            </a:r>
            <a:r>
              <a:rPr lang="zh-CN" altLang="en-US" sz="3200" b="1" dirty="0">
                <a:latin typeface="黑体" panose="02010609060101010101" pitchFamily="49" charset="-122"/>
                <a:ea typeface="黑体" panose="02010609060101010101" pitchFamily="49" charset="-122"/>
              </a:rPr>
              <a:t>奕</a:t>
            </a:r>
            <a:endParaRPr lang="zh-CN" altLang="en-US" sz="3200" b="1" dirty="0">
              <a:latin typeface="黑体" panose="02010609060101010101" pitchFamily="49" charset="-122"/>
              <a:ea typeface="黑体" panose="02010609060101010101" pitchFamily="49" charset="-122"/>
            </a:endParaRPr>
          </a:p>
        </p:txBody>
      </p:sp>
      <p:sp>
        <p:nvSpPr>
          <p:cNvPr id="15" name="Text Box 11"/>
          <p:cNvSpPr txBox="1"/>
          <p:nvPr/>
        </p:nvSpPr>
        <p:spPr>
          <a:xfrm>
            <a:off x="1144588" y="1881188"/>
            <a:ext cx="1090612"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bǔ rǔ</a:t>
            </a:r>
            <a:endParaRPr lang="en-US" altLang="zh-CN" sz="2800" b="1" dirty="0">
              <a:solidFill>
                <a:srgbClr val="FF0000"/>
              </a:solidFill>
              <a:latin typeface="宋体" panose="02010600030101010101" pitchFamily="2" charset="-122"/>
            </a:endParaRPr>
          </a:p>
        </p:txBody>
      </p:sp>
      <p:sp>
        <p:nvSpPr>
          <p:cNvPr id="16" name="Text Box 12"/>
          <p:cNvSpPr txBox="1"/>
          <p:nvPr/>
        </p:nvSpPr>
        <p:spPr>
          <a:xfrm>
            <a:off x="3352800" y="1841500"/>
            <a:ext cx="728663"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qiè</a:t>
            </a:r>
            <a:endParaRPr lang="en-US" altLang="zh-CN" sz="2800" b="1" dirty="0">
              <a:solidFill>
                <a:srgbClr val="FF0000"/>
              </a:solidFill>
              <a:latin typeface="宋体" panose="02010600030101010101" pitchFamily="2" charset="-122"/>
            </a:endParaRPr>
          </a:p>
        </p:txBody>
      </p:sp>
      <p:sp>
        <p:nvSpPr>
          <p:cNvPr id="17" name="Text Box 12"/>
          <p:cNvSpPr txBox="1"/>
          <p:nvPr/>
        </p:nvSpPr>
        <p:spPr>
          <a:xfrm>
            <a:off x="4870450" y="1881188"/>
            <a:ext cx="1152525" cy="523875"/>
          </a:xfrm>
          <a:prstGeom prst="rect">
            <a:avLst/>
          </a:prstGeom>
          <a:noFill/>
          <a:ln w="9525">
            <a:noFill/>
          </a:ln>
        </p:spPr>
        <p:txBody>
          <a:bodyPr>
            <a:spAutoFit/>
          </a:bodyPr>
          <a:p>
            <a:pPr>
              <a:spcBef>
                <a:spcPct val="50000"/>
              </a:spcBef>
            </a:pPr>
            <a:r>
              <a:rPr lang="en-US" altLang="zh-CN" sz="2800" b="1" dirty="0">
                <a:solidFill>
                  <a:srgbClr val="FF0000"/>
                </a:solidFill>
                <a:latin typeface="宋体" panose="02010600030101010101" pitchFamily="2" charset="-122"/>
              </a:rPr>
              <a:t>pú fú</a:t>
            </a:r>
            <a:endParaRPr lang="zh-CN" altLang="zh-CN" sz="2800" b="1" dirty="0">
              <a:solidFill>
                <a:srgbClr val="FF0000"/>
              </a:solidFill>
              <a:latin typeface="宋体" panose="02010600030101010101" pitchFamily="2" charset="-122"/>
            </a:endParaRPr>
          </a:p>
        </p:txBody>
      </p:sp>
      <p:sp>
        <p:nvSpPr>
          <p:cNvPr id="18" name="Text Box 11"/>
          <p:cNvSpPr txBox="1"/>
          <p:nvPr/>
        </p:nvSpPr>
        <p:spPr>
          <a:xfrm>
            <a:off x="7189788" y="1870075"/>
            <a:ext cx="633412" cy="522288"/>
          </a:xfrm>
          <a:prstGeom prst="rect">
            <a:avLst/>
          </a:prstGeom>
          <a:noFill/>
          <a:ln w="9525">
            <a:noFill/>
          </a:ln>
        </p:spPr>
        <p:txBody>
          <a:bodyPr>
            <a:spAutoFit/>
          </a:bodyPr>
          <a:p>
            <a:pPr>
              <a:spcBef>
                <a:spcPct val="50000"/>
              </a:spcBef>
            </a:pPr>
            <a:r>
              <a:rPr lang="en-US" altLang="zh-CN" sz="2800" b="1" dirty="0">
                <a:solidFill>
                  <a:srgbClr val="FF0000"/>
                </a:solidFill>
                <a:latin typeface="宋体" panose="02010600030101010101" pitchFamily="2" charset="-122"/>
              </a:rPr>
              <a:t>gù</a:t>
            </a:r>
            <a:r>
              <a:rPr lang="zh-CN" altLang="zh-CN" sz="2800" b="1" dirty="0">
                <a:solidFill>
                  <a:srgbClr val="FF0000"/>
                </a:solidFill>
                <a:latin typeface="宋体" panose="02010600030101010101" pitchFamily="2" charset="-122"/>
              </a:rPr>
              <a:t> </a:t>
            </a:r>
            <a:endParaRPr lang="zh-CN" altLang="zh-CN" sz="2800" b="1" dirty="0">
              <a:solidFill>
                <a:srgbClr val="FF0000"/>
              </a:solidFill>
              <a:latin typeface="宋体" panose="02010600030101010101" pitchFamily="2" charset="-122"/>
            </a:endParaRPr>
          </a:p>
        </p:txBody>
      </p:sp>
      <p:sp>
        <p:nvSpPr>
          <p:cNvPr id="19" name="矩形 18"/>
          <p:cNvSpPr/>
          <p:nvPr/>
        </p:nvSpPr>
        <p:spPr>
          <a:xfrm>
            <a:off x="1255713" y="3103563"/>
            <a:ext cx="546100" cy="522287"/>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fǔ</a:t>
            </a:r>
            <a:endParaRPr lang="zh-CN" altLang="en-US" sz="2800" b="1" dirty="0">
              <a:solidFill>
                <a:srgbClr val="FF0000"/>
              </a:solidFill>
              <a:latin typeface="宋体" panose="02010600030101010101" pitchFamily="2" charset="-122"/>
            </a:endParaRPr>
          </a:p>
        </p:txBody>
      </p:sp>
      <p:sp>
        <p:nvSpPr>
          <p:cNvPr id="20" name="矩形 19"/>
          <p:cNvSpPr/>
          <p:nvPr/>
        </p:nvSpPr>
        <p:spPr>
          <a:xfrm>
            <a:off x="2763838" y="3098800"/>
            <a:ext cx="1814512"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níng méng</a:t>
            </a:r>
            <a:endParaRPr lang="zh-CN" altLang="en-US" sz="2800" b="1" dirty="0">
              <a:solidFill>
                <a:srgbClr val="FF0000"/>
              </a:solidFill>
              <a:latin typeface="宋体" panose="02010600030101010101" pitchFamily="2" charset="-122"/>
            </a:endParaRPr>
          </a:p>
        </p:txBody>
      </p:sp>
      <p:sp>
        <p:nvSpPr>
          <p:cNvPr id="21" name="矩形 20"/>
          <p:cNvSpPr/>
          <p:nvPr/>
        </p:nvSpPr>
        <p:spPr>
          <a:xfrm>
            <a:off x="4718050" y="3103563"/>
            <a:ext cx="1452563"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yīng wǔ</a:t>
            </a:r>
            <a:endParaRPr lang="zh-CN" altLang="en-US" sz="2800" b="1" dirty="0">
              <a:solidFill>
                <a:srgbClr val="FF0000"/>
              </a:solidFill>
              <a:latin typeface="宋体" panose="02010600030101010101" pitchFamily="2" charset="-122"/>
            </a:endParaRPr>
          </a:p>
        </p:txBody>
      </p:sp>
      <p:sp>
        <p:nvSpPr>
          <p:cNvPr id="22" name="Text Box 15"/>
          <p:cNvSpPr txBox="1"/>
          <p:nvPr/>
        </p:nvSpPr>
        <p:spPr>
          <a:xfrm>
            <a:off x="7005638" y="3109913"/>
            <a:ext cx="773112" cy="522287"/>
          </a:xfrm>
          <a:prstGeom prst="rect">
            <a:avLst/>
          </a:prstGeom>
          <a:noFill/>
          <a:ln w="9525">
            <a:noFill/>
          </a:ln>
        </p:spPr>
        <p:txBody>
          <a:bodyPr>
            <a:spAutoFit/>
          </a:bodyPr>
          <a:p>
            <a:pPr>
              <a:spcBef>
                <a:spcPct val="50000"/>
              </a:spcBef>
            </a:pPr>
            <a:r>
              <a:rPr lang="en-US" altLang="zh-CN" sz="2800" b="1" dirty="0">
                <a:solidFill>
                  <a:srgbClr val="FF0000"/>
                </a:solidFill>
                <a:latin typeface="宋体" panose="02010600030101010101" pitchFamily="2" charset="-122"/>
              </a:rPr>
              <a:t>xùn</a:t>
            </a:r>
            <a:endParaRPr lang="zh-CN" altLang="zh-CN" sz="2800" b="1" dirty="0">
              <a:solidFill>
                <a:srgbClr val="FF0000"/>
              </a:solidFill>
              <a:latin typeface="宋体" panose="02010600030101010101" pitchFamily="2" charset="-122"/>
            </a:endParaRPr>
          </a:p>
        </p:txBody>
      </p:sp>
      <p:sp>
        <p:nvSpPr>
          <p:cNvPr id="23" name="Text Box 18"/>
          <p:cNvSpPr txBox="1"/>
          <p:nvPr/>
        </p:nvSpPr>
        <p:spPr>
          <a:xfrm>
            <a:off x="1592263" y="4327525"/>
            <a:ext cx="839787" cy="523875"/>
          </a:xfrm>
          <a:prstGeom prst="rect">
            <a:avLst/>
          </a:prstGeom>
          <a:noFill/>
          <a:ln w="9525">
            <a:noFill/>
          </a:ln>
        </p:spPr>
        <p:txBody>
          <a:bodyPr>
            <a:spAutoFit/>
          </a:bodyPr>
          <a:p>
            <a:pPr>
              <a:spcBef>
                <a:spcPct val="50000"/>
              </a:spcBef>
            </a:pPr>
            <a:r>
              <a:rPr lang="en-US" altLang="zh-CN" sz="2800" b="1" dirty="0">
                <a:solidFill>
                  <a:srgbClr val="FF0000"/>
                </a:solidFill>
                <a:latin typeface="宋体" panose="02010600030101010101" pitchFamily="2" charset="-122"/>
              </a:rPr>
              <a:t>dàn</a:t>
            </a:r>
            <a:r>
              <a:rPr lang="zh-CN" altLang="zh-CN" sz="2800" b="1" dirty="0">
                <a:solidFill>
                  <a:srgbClr val="FF0000"/>
                </a:solidFill>
                <a:latin typeface="宋体" panose="02010600030101010101" pitchFamily="2" charset="-122"/>
              </a:rPr>
              <a:t> </a:t>
            </a:r>
            <a:endParaRPr lang="zh-CN" altLang="zh-CN" sz="2800" b="1" dirty="0">
              <a:solidFill>
                <a:srgbClr val="FF0000"/>
              </a:solidFill>
              <a:latin typeface="宋体" panose="02010600030101010101" pitchFamily="2" charset="-122"/>
            </a:endParaRPr>
          </a:p>
        </p:txBody>
      </p:sp>
      <p:sp>
        <p:nvSpPr>
          <p:cNvPr id="24" name="矩形 23"/>
          <p:cNvSpPr/>
          <p:nvPr/>
        </p:nvSpPr>
        <p:spPr>
          <a:xfrm>
            <a:off x="4303713" y="4330700"/>
            <a:ext cx="909637" cy="522288"/>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jìng</a:t>
            </a:r>
            <a:endParaRPr lang="zh-CN" altLang="en-US" sz="2800" b="1" dirty="0">
              <a:solidFill>
                <a:srgbClr val="FF0000"/>
              </a:solidFill>
              <a:latin typeface="宋体" panose="02010600030101010101" pitchFamily="2" charset="-122"/>
            </a:endParaRPr>
          </a:p>
        </p:txBody>
      </p:sp>
      <p:sp>
        <p:nvSpPr>
          <p:cNvPr id="25" name="Text Box 14"/>
          <p:cNvSpPr txBox="1"/>
          <p:nvPr/>
        </p:nvSpPr>
        <p:spPr>
          <a:xfrm>
            <a:off x="7112000" y="4346575"/>
            <a:ext cx="542925" cy="522288"/>
          </a:xfrm>
          <a:prstGeom prst="rect">
            <a:avLst/>
          </a:prstGeom>
          <a:noFill/>
          <a:ln w="9525">
            <a:noFill/>
          </a:ln>
        </p:spPr>
        <p:txBody>
          <a:bodyPr>
            <a:spAutoFit/>
          </a:bodyPr>
          <a:p>
            <a:pPr>
              <a:spcBef>
                <a:spcPct val="50000"/>
              </a:spcBef>
            </a:pPr>
            <a:r>
              <a:rPr lang="en-US" altLang="zh-CN" sz="2800" b="1" dirty="0">
                <a:solidFill>
                  <a:srgbClr val="FF0000"/>
                </a:solidFill>
                <a:latin typeface="宋体" panose="02010600030101010101" pitchFamily="2" charset="-122"/>
              </a:rPr>
              <a:t>yì </a:t>
            </a:r>
            <a:endParaRPr lang="zh-CN" altLang="zh-CN" sz="2800" b="1" dirty="0">
              <a:solidFill>
                <a:srgbClr val="FF0000"/>
              </a:solidFill>
              <a:latin typeface="宋体" panose="02010600030101010101" pitchFamily="2" charset="-122"/>
            </a:endParaRPr>
          </a:p>
        </p:txBody>
      </p:sp>
      <p:grpSp>
        <p:nvGrpSpPr>
          <p:cNvPr id="13326" name="组合 88069"/>
          <p:cNvGrpSpPr/>
          <p:nvPr/>
        </p:nvGrpSpPr>
        <p:grpSpPr>
          <a:xfrm>
            <a:off x="109538" y="390525"/>
            <a:ext cx="2319337" cy="700088"/>
            <a:chOff x="138" y="461"/>
            <a:chExt cx="1461" cy="441"/>
          </a:xfrm>
        </p:grpSpPr>
        <p:pic>
          <p:nvPicPr>
            <p:cNvPr id="13327" name="图片 88070"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13328" name="文本框 2"/>
            <p:cNvSpPr txBox="1"/>
            <p:nvPr/>
          </p:nvSpPr>
          <p:spPr>
            <a:xfrm>
              <a:off x="476" y="509"/>
              <a:ext cx="1080" cy="329"/>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字词积累</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6"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Horizont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6"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inHorizontal)">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6"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arn(inHorizontal)">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6"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Horizontal)">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6"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inHorizontal)">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6"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arn(inHorizontal)">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6"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arn(inHorizontal)">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6" fill="hold" grpId="0"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barn(inHorizontal)">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6"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barn(inHorizontal)">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6" fill="hold" grpId="0"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barn(inHorizontal)">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10242"/>
          <p:cNvSpPr txBox="1"/>
          <p:nvPr/>
        </p:nvSpPr>
        <p:spPr>
          <a:xfrm>
            <a:off x="971550" y="1484313"/>
            <a:ext cx="5327650" cy="523875"/>
          </a:xfrm>
          <a:prstGeom prst="rect">
            <a:avLst/>
          </a:prstGeom>
          <a:noFill/>
          <a:ln w="9525">
            <a:noFill/>
          </a:ln>
        </p:spPr>
        <p:txBody>
          <a:bodyPr>
            <a:spAutoFit/>
          </a:bodyPr>
          <a:p>
            <a:pPr>
              <a:spcBef>
                <a:spcPct val="50000"/>
              </a:spcBef>
            </a:pPr>
            <a:r>
              <a:rPr lang="zh-CN" altLang="en-US" sz="2800" b="1" dirty="0">
                <a:solidFill>
                  <a:srgbClr val="000000"/>
                </a:solidFill>
                <a:latin typeface="宋体" panose="02010600030101010101" pitchFamily="2" charset="-122"/>
              </a:rPr>
              <a:t>读课文，找一找本文的中心句。</a:t>
            </a:r>
            <a:endParaRPr lang="en-US" altLang="zh-CN" sz="2800" b="1" dirty="0">
              <a:solidFill>
                <a:srgbClr val="000000"/>
              </a:solidFill>
              <a:latin typeface="宋体" panose="02010600030101010101" pitchFamily="2" charset="-122"/>
            </a:endParaRPr>
          </a:p>
        </p:txBody>
      </p:sp>
      <p:sp>
        <p:nvSpPr>
          <p:cNvPr id="10244" name="文本框 10243"/>
          <p:cNvSpPr txBox="1"/>
          <p:nvPr/>
        </p:nvSpPr>
        <p:spPr>
          <a:xfrm>
            <a:off x="474663" y="2636838"/>
            <a:ext cx="8208962" cy="1692275"/>
          </a:xfrm>
          <a:prstGeom prst="rect">
            <a:avLst/>
          </a:prstGeom>
          <a:solidFill>
            <a:srgbClr val="E6B9B8"/>
          </a:solidFill>
          <a:ln w="9525">
            <a:noFill/>
          </a:ln>
        </p:spPr>
        <p:txBody>
          <a:bodyPr>
            <a:spAutoFit/>
          </a:bodyPr>
          <a:p>
            <a:pPr>
              <a:lnSpc>
                <a:spcPct val="200000"/>
              </a:lnSpc>
            </a:pPr>
            <a:r>
              <a:rPr lang="zh-CN" altLang="en-US" sz="2600" b="1" dirty="0">
                <a:latin typeface="楷体" panose="02010609060101010101" pitchFamily="49" charset="-122"/>
                <a:ea typeface="楷体" panose="02010609060101010101" pitchFamily="49" charset="-122"/>
              </a:rPr>
              <a:t>    在研究高等动物的行为时，常常会发生一些趣事，不过逗笑的主角常常不是动物，而是观察者自己。</a:t>
            </a:r>
            <a:endParaRPr lang="zh-CN" altLang="en-US" sz="2600" b="1" dirty="0">
              <a:latin typeface="楷体" panose="02010609060101010101" pitchFamily="49" charset="-122"/>
              <a:ea typeface="楷体" panose="02010609060101010101" pitchFamily="49" charset="-122"/>
            </a:endParaRPr>
          </a:p>
        </p:txBody>
      </p:sp>
      <p:pic>
        <p:nvPicPr>
          <p:cNvPr id="14340" name="Picture 7" descr="http://p3.so.qhimgs1.com/bdr/_240_/t01d782c07858d4a663.jpg"/>
          <p:cNvPicPr>
            <a:picLocks noChangeAspect="1"/>
          </p:cNvPicPr>
          <p:nvPr/>
        </p:nvPicPr>
        <p:blipFill>
          <a:blip r:embed="rId1"/>
          <a:srcRect b="3401"/>
          <a:stretch>
            <a:fillRect/>
          </a:stretch>
        </p:blipFill>
        <p:spPr>
          <a:xfrm>
            <a:off x="827088" y="4581525"/>
            <a:ext cx="2381250" cy="1655763"/>
          </a:xfrm>
          <a:prstGeom prst="rect">
            <a:avLst/>
          </a:prstGeom>
          <a:noFill/>
          <a:ln w="9525">
            <a:noFill/>
          </a:ln>
        </p:spPr>
      </p:pic>
      <p:grpSp>
        <p:nvGrpSpPr>
          <p:cNvPr id="14341" name="组合 88069"/>
          <p:cNvGrpSpPr/>
          <p:nvPr/>
        </p:nvGrpSpPr>
        <p:grpSpPr>
          <a:xfrm>
            <a:off x="109538" y="390525"/>
            <a:ext cx="2319337" cy="700088"/>
            <a:chOff x="138" y="461"/>
            <a:chExt cx="1461" cy="441"/>
          </a:xfrm>
        </p:grpSpPr>
        <p:pic>
          <p:nvPicPr>
            <p:cNvPr id="14342" name="图片 88070"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14343" name="文本框 2"/>
            <p:cNvSpPr txBox="1"/>
            <p:nvPr/>
          </p:nvSpPr>
          <p:spPr>
            <a:xfrm>
              <a:off x="476" y="509"/>
              <a:ext cx="1080" cy="329"/>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整体感知</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wipe(down)">
                                      <p:cBhvr>
                                        <p:cTn id="7"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0242"/>
          <p:cNvSpPr txBox="1"/>
          <p:nvPr/>
        </p:nvSpPr>
        <p:spPr>
          <a:xfrm>
            <a:off x="485775" y="790575"/>
            <a:ext cx="8208963" cy="1198563"/>
          </a:xfrm>
          <a:prstGeom prst="rect">
            <a:avLst/>
          </a:prstGeom>
          <a:noFill/>
          <a:ln w="9525">
            <a:noFill/>
          </a:ln>
        </p:spPr>
        <p:txBody>
          <a:bodyPr>
            <a:spAutoFit/>
          </a:bodyPr>
          <a:p>
            <a:pPr>
              <a:lnSpc>
                <a:spcPct val="150000"/>
              </a:lnSpc>
            </a:pPr>
            <a:r>
              <a:rPr lang="zh-CN" altLang="en-US" sz="2600" b="1" dirty="0">
                <a:solidFill>
                  <a:srgbClr val="000000"/>
                </a:solidFill>
                <a:latin typeface="宋体" panose="02010600030101010101" pitchFamily="2" charset="-122"/>
              </a:rPr>
              <a:t>    课文写了黄冠大鹦鹉“可可”哪三件趣事，其中哪一件给你印象最深？</a:t>
            </a:r>
            <a:endParaRPr lang="zh-CN" altLang="en-US" sz="2600" b="1" dirty="0">
              <a:solidFill>
                <a:srgbClr val="000000"/>
              </a:solidFill>
              <a:latin typeface="宋体" panose="02010600030101010101" pitchFamily="2" charset="-122"/>
            </a:endParaRPr>
          </a:p>
        </p:txBody>
      </p:sp>
      <p:sp>
        <p:nvSpPr>
          <p:cNvPr id="3" name="文本框 4"/>
          <p:cNvSpPr txBox="1"/>
          <p:nvPr/>
        </p:nvSpPr>
        <p:spPr>
          <a:xfrm>
            <a:off x="342900" y="2133600"/>
            <a:ext cx="8496300" cy="2308225"/>
          </a:xfrm>
          <a:prstGeom prst="rect">
            <a:avLst/>
          </a:prstGeom>
          <a:noFill/>
          <a:ln w="9525">
            <a:noFill/>
          </a:ln>
        </p:spPr>
        <p:txBody>
          <a:bodyPr>
            <a:spAutoFit/>
          </a:bodyPr>
          <a:p>
            <a:pPr>
              <a:lnSpc>
                <a:spcPct val="150000"/>
              </a:lnSpc>
            </a:pPr>
            <a:r>
              <a:rPr lang="zh-CN" altLang="en-US" sz="2400" b="1" dirty="0">
                <a:solidFill>
                  <a:srgbClr val="0000FF"/>
                </a:solidFill>
                <a:latin typeface="楷体" panose="02010609060101010101" pitchFamily="49" charset="-122"/>
                <a:ea typeface="楷体" panose="02010609060101010101" pitchFamily="49" charset="-122"/>
              </a:rPr>
              <a:t>    第一件：在艾顿堡车站，“我”对前来寻找“我”的鹦鹉可可大声喊叫；</a:t>
            </a:r>
            <a:endParaRPr lang="zh-CN" altLang="en-US" sz="2400" b="1" dirty="0">
              <a:solidFill>
                <a:srgbClr val="0000FF"/>
              </a:solidFill>
              <a:latin typeface="楷体" panose="02010609060101010101" pitchFamily="49" charset="-122"/>
              <a:ea typeface="楷体" panose="02010609060101010101" pitchFamily="49" charset="-122"/>
            </a:endParaRPr>
          </a:p>
          <a:p>
            <a:pPr>
              <a:lnSpc>
                <a:spcPct val="150000"/>
              </a:lnSpc>
            </a:pPr>
            <a:r>
              <a:rPr lang="zh-CN" altLang="en-US" sz="2400" b="1" dirty="0">
                <a:solidFill>
                  <a:srgbClr val="0000FF"/>
                </a:solidFill>
                <a:latin typeface="楷体" panose="02010609060101010101" pitchFamily="49" charset="-122"/>
                <a:ea typeface="楷体" panose="02010609060101010101" pitchFamily="49" charset="-122"/>
              </a:rPr>
              <a:t>    第二件：鹦鹉可可把父亲身上的衣服扣子全咬下来；</a:t>
            </a:r>
            <a:endParaRPr lang="zh-CN" altLang="en-US" sz="2400" b="1" dirty="0">
              <a:solidFill>
                <a:srgbClr val="0000FF"/>
              </a:solidFill>
              <a:latin typeface="楷体" panose="02010609060101010101" pitchFamily="49" charset="-122"/>
              <a:ea typeface="楷体" panose="02010609060101010101" pitchFamily="49" charset="-122"/>
            </a:endParaRPr>
          </a:p>
          <a:p>
            <a:pPr>
              <a:lnSpc>
                <a:spcPct val="150000"/>
              </a:lnSpc>
            </a:pPr>
            <a:r>
              <a:rPr lang="zh-CN" altLang="en-US" sz="2400" b="1" dirty="0">
                <a:solidFill>
                  <a:srgbClr val="0000FF"/>
                </a:solidFill>
                <a:latin typeface="楷体" panose="02010609060101010101" pitchFamily="49" charset="-122"/>
                <a:ea typeface="楷体" panose="02010609060101010101" pitchFamily="49" charset="-122"/>
              </a:rPr>
              <a:t>    第三件：鹦鹉可可把母亲的毛线缠绕在树上。 </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379413" y="4652963"/>
            <a:ext cx="8569325" cy="1114425"/>
          </a:xfrm>
          <a:prstGeom prst="rect">
            <a:avLst/>
          </a:prstGeom>
          <a:noFill/>
          <a:ln w="9525">
            <a:noFill/>
          </a:ln>
        </p:spPr>
        <p:txBody>
          <a:bodyPr>
            <a:spAutoFit/>
          </a:bodyPr>
          <a:p>
            <a:pPr>
              <a:lnSpc>
                <a:spcPct val="150000"/>
              </a:lnSpc>
            </a:pPr>
            <a:r>
              <a:rPr lang="zh-CN" altLang="en-US" sz="2400" b="1" dirty="0">
                <a:solidFill>
                  <a:srgbClr val="FF0000"/>
                </a:solidFill>
                <a:latin typeface="宋体" panose="02010600030101010101" pitchFamily="2" charset="-122"/>
              </a:rPr>
              <a:t>    示例：喜欢第三件趣事，从这件事中，可以看出可可的聪明、淘气，像个淘气顽皮的小孩，惹人喜爱。</a:t>
            </a:r>
            <a:endParaRPr lang="zh-CN" altLang="en-US" sz="2400" b="1" dirty="0">
              <a:solidFill>
                <a:srgbClr val="FF0000"/>
              </a:solidFill>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charRg st="0" end="37"/>
                                            </p:txEl>
                                          </p:spTgt>
                                        </p:tgtEl>
                                        <p:attrNameLst>
                                          <p:attrName>style.visibility</p:attrName>
                                        </p:attrNameLst>
                                      </p:cBhvr>
                                      <p:to>
                                        <p:strVal val="visible"/>
                                      </p:to>
                                    </p:set>
                                    <p:animEffect transition="in" filter="fade">
                                      <p:cBhvr>
                                        <p:cTn id="7" dur="1000"/>
                                        <p:tgtEl>
                                          <p:spTgt spid="3">
                                            <p:txEl>
                                              <p:charRg st="0" end="37"/>
                                            </p:txEl>
                                          </p:spTgt>
                                        </p:tgtEl>
                                      </p:cBhvr>
                                    </p:animEffect>
                                    <p:anim calcmode="lin" valueType="num">
                                      <p:cBhvr>
                                        <p:cTn id="8" dur="1000" fill="hold"/>
                                        <p:tgtEl>
                                          <p:spTgt spid="3">
                                            <p:txEl>
                                              <p:charRg st="0" end="37"/>
                                            </p:txEl>
                                          </p:spTgt>
                                        </p:tgtEl>
                                        <p:attrNameLst>
                                          <p:attrName>ppt_x</p:attrName>
                                        </p:attrNameLst>
                                      </p:cBhvr>
                                      <p:tavLst>
                                        <p:tav tm="0">
                                          <p:val>
                                            <p:strVal val="#ppt_x"/>
                                          </p:val>
                                        </p:tav>
                                        <p:tav tm="100000">
                                          <p:val>
                                            <p:strVal val="#ppt_x"/>
                                          </p:val>
                                        </p:tav>
                                      </p:tavLst>
                                    </p:anim>
                                    <p:anim calcmode="lin" valueType="num">
                                      <p:cBhvr>
                                        <p:cTn id="9" dur="1000" fill="hold"/>
                                        <p:tgtEl>
                                          <p:spTgt spid="3">
                                            <p:txEl>
                                              <p:charRg st="0" end="37"/>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charRg st="37" end="65"/>
                                            </p:txEl>
                                          </p:spTgt>
                                        </p:tgtEl>
                                        <p:attrNameLst>
                                          <p:attrName>style.visibility</p:attrName>
                                        </p:attrNameLst>
                                      </p:cBhvr>
                                      <p:to>
                                        <p:strVal val="visible"/>
                                      </p:to>
                                    </p:set>
                                    <p:animEffect transition="in" filter="fade">
                                      <p:cBhvr>
                                        <p:cTn id="14" dur="1000"/>
                                        <p:tgtEl>
                                          <p:spTgt spid="3">
                                            <p:txEl>
                                              <p:charRg st="37" end="65"/>
                                            </p:txEl>
                                          </p:spTgt>
                                        </p:tgtEl>
                                      </p:cBhvr>
                                    </p:animEffect>
                                    <p:anim calcmode="lin" valueType="num">
                                      <p:cBhvr>
                                        <p:cTn id="15" dur="1000" fill="hold"/>
                                        <p:tgtEl>
                                          <p:spTgt spid="3">
                                            <p:txEl>
                                              <p:charRg st="37" end="6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charRg st="37" end="6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charRg st="65" end="91"/>
                                            </p:txEl>
                                          </p:spTgt>
                                        </p:tgtEl>
                                        <p:attrNameLst>
                                          <p:attrName>style.visibility</p:attrName>
                                        </p:attrNameLst>
                                      </p:cBhvr>
                                      <p:to>
                                        <p:strVal val="visible"/>
                                      </p:to>
                                    </p:set>
                                    <p:animEffect transition="in" filter="fade">
                                      <p:cBhvr>
                                        <p:cTn id="21" dur="1000"/>
                                        <p:tgtEl>
                                          <p:spTgt spid="3">
                                            <p:txEl>
                                              <p:charRg st="65" end="91"/>
                                            </p:txEl>
                                          </p:spTgt>
                                        </p:tgtEl>
                                      </p:cBhvr>
                                    </p:animEffect>
                                    <p:anim calcmode="lin" valueType="num">
                                      <p:cBhvr>
                                        <p:cTn id="22" dur="1000" fill="hold"/>
                                        <p:tgtEl>
                                          <p:spTgt spid="3">
                                            <p:txEl>
                                              <p:charRg st="65" end="9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charRg st="65" end="9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0242"/>
          <p:cNvSpPr txBox="1"/>
          <p:nvPr/>
        </p:nvSpPr>
        <p:spPr>
          <a:xfrm>
            <a:off x="485775" y="836613"/>
            <a:ext cx="8208963" cy="1198562"/>
          </a:xfrm>
          <a:prstGeom prst="rect">
            <a:avLst/>
          </a:prstGeom>
          <a:noFill/>
          <a:ln w="9525">
            <a:noFill/>
          </a:ln>
        </p:spPr>
        <p:txBody>
          <a:bodyPr>
            <a:spAutoFit/>
          </a:bodyPr>
          <a:p>
            <a:pPr>
              <a:lnSpc>
                <a:spcPct val="150000"/>
              </a:lnSpc>
              <a:spcBef>
                <a:spcPct val="50000"/>
              </a:spcBef>
            </a:pPr>
            <a:r>
              <a:rPr lang="zh-CN" altLang="en-US" sz="2600" b="1" dirty="0">
                <a:solidFill>
                  <a:srgbClr val="000000"/>
                </a:solidFill>
                <a:latin typeface="宋体" panose="02010600030101010101" pitchFamily="2" charset="-122"/>
              </a:rPr>
              <a:t>    作者和动物们建立了非常亲密的关系。这种亲密关系是如何建立的？试结合课文做具体说明。</a:t>
            </a:r>
            <a:endParaRPr lang="zh-CN" altLang="en-US" sz="2600" b="1" dirty="0">
              <a:solidFill>
                <a:srgbClr val="000000"/>
              </a:solidFill>
              <a:latin typeface="宋体" panose="02010600030101010101" pitchFamily="2" charset="-122"/>
            </a:endParaRPr>
          </a:p>
        </p:txBody>
      </p:sp>
      <p:sp>
        <p:nvSpPr>
          <p:cNvPr id="3" name="文本框 1"/>
          <p:cNvSpPr txBox="1"/>
          <p:nvPr/>
        </p:nvSpPr>
        <p:spPr>
          <a:xfrm>
            <a:off x="349250" y="2166938"/>
            <a:ext cx="8496300" cy="3786187"/>
          </a:xfrm>
          <a:prstGeom prst="rect">
            <a:avLst/>
          </a:prstGeom>
          <a:noFill/>
          <a:ln w="9525">
            <a:noFill/>
          </a:ln>
        </p:spPr>
        <p:txBody>
          <a:bodyPr>
            <a:spAutoFit/>
          </a:bodyPr>
          <a:p>
            <a:pPr>
              <a:lnSpc>
                <a:spcPct val="200000"/>
              </a:lnSpc>
            </a:pPr>
            <a:r>
              <a:rPr lang="zh-CN" altLang="en-US" sz="2400" b="1" dirty="0">
                <a:solidFill>
                  <a:srgbClr val="0000FF"/>
                </a:solidFill>
                <a:latin typeface="宋体" panose="02010600030101010101" pitchFamily="2" charset="-122"/>
              </a:rPr>
              <a:t>    小凫一出壳，羽毛刚干，我就学着母水鸭的叫声，不停地唤着它们。果然，这一次这些小鸭子一点儿也不怕我，它们信任地望着我，挤成一堆，听任我用叫声把它们带走。</a:t>
            </a:r>
            <a:endParaRPr lang="en-US" altLang="zh-CN" sz="2400" b="1" dirty="0">
              <a:solidFill>
                <a:srgbClr val="0000FF"/>
              </a:solidFill>
              <a:latin typeface="宋体" panose="02010600030101010101" pitchFamily="2" charset="-122"/>
            </a:endParaRPr>
          </a:p>
          <a:p>
            <a:pPr>
              <a:lnSpc>
                <a:spcPct val="200000"/>
              </a:lnSpc>
            </a:pPr>
            <a:r>
              <a:rPr lang="en-US" altLang="zh-CN" sz="2400" b="1" dirty="0">
                <a:solidFill>
                  <a:srgbClr val="0000FF"/>
                </a:solidFill>
                <a:latin typeface="宋体" panose="02010600030101010101" pitchFamily="2" charset="-122"/>
              </a:rPr>
              <a:t>    </a:t>
            </a:r>
            <a:r>
              <a:rPr lang="zh-CN" altLang="en-US" sz="2400" b="1" dirty="0">
                <a:solidFill>
                  <a:srgbClr val="0000FF"/>
                </a:solidFill>
                <a:latin typeface="宋体" panose="02010600030101010101" pitchFamily="2" charset="-122"/>
              </a:rPr>
              <a:t>当我带着那群小鸭子在我们园里青青的草上又蹲又爬又叫地走着，和小鸭们打成一片，成为小鸭们的朋友。</a:t>
            </a:r>
            <a:endParaRPr lang="zh-CN" altLang="en-US" sz="2400" b="1" dirty="0">
              <a:solidFill>
                <a:srgbClr val="0000FF"/>
              </a:solidFill>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1265"/>
          <p:cNvSpPr txBox="1"/>
          <p:nvPr/>
        </p:nvSpPr>
        <p:spPr>
          <a:xfrm>
            <a:off x="827088" y="1497013"/>
            <a:ext cx="7200900" cy="492125"/>
          </a:xfrm>
          <a:prstGeom prst="rect">
            <a:avLst/>
          </a:prstGeom>
          <a:noFill/>
          <a:ln w="9525">
            <a:noFill/>
          </a:ln>
        </p:spPr>
        <p:txBody>
          <a:bodyPr>
            <a:spAutoFit/>
          </a:bodyPr>
          <a:p>
            <a:r>
              <a:rPr lang="zh-CN" altLang="en-US" sz="2600" b="1" dirty="0">
                <a:solidFill>
                  <a:srgbClr val="FF0000"/>
                </a:solidFill>
                <a:latin typeface="宋体" panose="02010600030101010101" pitchFamily="2" charset="-122"/>
              </a:rPr>
              <a:t>指出下面句子所用的修辞，并分析其表达效果。</a:t>
            </a:r>
            <a:endParaRPr lang="zh-CN" altLang="en-US" sz="2600" b="1" dirty="0">
              <a:solidFill>
                <a:srgbClr val="FF0000"/>
              </a:solidFill>
              <a:latin typeface="宋体" panose="02010600030101010101" pitchFamily="2" charset="-122"/>
            </a:endParaRPr>
          </a:p>
        </p:txBody>
      </p:sp>
      <p:sp>
        <p:nvSpPr>
          <p:cNvPr id="17411" name="文本框 1"/>
          <p:cNvSpPr txBox="1"/>
          <p:nvPr/>
        </p:nvSpPr>
        <p:spPr>
          <a:xfrm>
            <a:off x="349250" y="2060575"/>
            <a:ext cx="8464550" cy="1570038"/>
          </a:xfrm>
          <a:prstGeom prst="rect">
            <a:avLst/>
          </a:prstGeom>
          <a:noFill/>
          <a:ln w="9525">
            <a:noFill/>
          </a:ln>
        </p:spPr>
        <p:txBody>
          <a:bodyPr>
            <a:spAutoFit/>
          </a:bodyPr>
          <a:p>
            <a:pPr>
              <a:lnSpc>
                <a:spcPct val="200000"/>
              </a:lnSpc>
            </a:pPr>
            <a:r>
              <a:rPr lang="zh-CN" altLang="en-US" sz="2400" b="1" dirty="0">
                <a:latin typeface="宋体" panose="02010600030101010101" pitchFamily="2" charset="-122"/>
              </a:rPr>
              <a:t>   </a:t>
            </a:r>
            <a:r>
              <a:rPr lang="en-US" altLang="zh-CN" sz="2400" b="1" dirty="0">
                <a:latin typeface="宋体" panose="02010600030101010101" pitchFamily="2" charset="-122"/>
              </a:rPr>
              <a:t>1</a:t>
            </a:r>
            <a:r>
              <a:rPr lang="zh-CN" altLang="en-US" sz="2400" b="1" dirty="0">
                <a:latin typeface="宋体" panose="02010600030101010101" pitchFamily="2" charset="-122"/>
              </a:rPr>
              <a:t>）果然，这一次这些小鸭子一点儿也不怕我，它们信任地望着我，挤成一堆，听任我用叫声把它们带走。</a:t>
            </a:r>
            <a:endParaRPr lang="zh-CN" altLang="en-US" sz="2400" b="1" dirty="0">
              <a:latin typeface="宋体" panose="02010600030101010101" pitchFamily="2" charset="-122"/>
            </a:endParaRPr>
          </a:p>
        </p:txBody>
      </p:sp>
      <p:sp>
        <p:nvSpPr>
          <p:cNvPr id="23" name="文本框 2"/>
          <p:cNvSpPr txBox="1"/>
          <p:nvPr/>
        </p:nvSpPr>
        <p:spPr>
          <a:xfrm>
            <a:off x="468313" y="3860800"/>
            <a:ext cx="8351837" cy="1570038"/>
          </a:xfrm>
          <a:prstGeom prst="rect">
            <a:avLst/>
          </a:prstGeom>
          <a:noFill/>
          <a:ln w="9525">
            <a:noFill/>
          </a:ln>
        </p:spPr>
        <p:txBody>
          <a:bodyPr>
            <a:spAutoFit/>
          </a:bodyPr>
          <a:p>
            <a:pPr>
              <a:lnSpc>
                <a:spcPct val="200000"/>
              </a:lnSpc>
            </a:pPr>
            <a:r>
              <a:rPr lang="zh-CN" altLang="en-US" sz="2400" b="1" dirty="0">
                <a:solidFill>
                  <a:srgbClr val="0000FF"/>
                </a:solidFill>
                <a:latin typeface="楷体" panose="02010609060101010101" pitchFamily="49" charset="-122"/>
                <a:ea typeface="楷体" panose="02010609060101010101" pitchFamily="49" charset="-122"/>
              </a:rPr>
              <a:t>    赏析：使用拟人的修辞，赋予小鸭子以人的灵性，写出了它们可爱的情状。</a:t>
            </a:r>
            <a:endParaRPr lang="zh-CN" altLang="en-US" sz="2400" b="1" dirty="0">
              <a:solidFill>
                <a:srgbClr val="0000FF"/>
              </a:solidFill>
              <a:latin typeface="楷体" panose="02010609060101010101" pitchFamily="49" charset="-122"/>
              <a:ea typeface="楷体" panose="02010609060101010101" pitchFamily="49" charset="-122"/>
            </a:endParaRPr>
          </a:p>
        </p:txBody>
      </p:sp>
      <p:grpSp>
        <p:nvGrpSpPr>
          <p:cNvPr id="17413" name="组合 88069"/>
          <p:cNvGrpSpPr/>
          <p:nvPr/>
        </p:nvGrpSpPr>
        <p:grpSpPr>
          <a:xfrm>
            <a:off x="109538" y="390525"/>
            <a:ext cx="2319337" cy="700088"/>
            <a:chOff x="138" y="461"/>
            <a:chExt cx="1461" cy="441"/>
          </a:xfrm>
        </p:grpSpPr>
        <p:pic>
          <p:nvPicPr>
            <p:cNvPr id="17414" name="图片 88070"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17415" name="文本框 2"/>
            <p:cNvSpPr txBox="1"/>
            <p:nvPr/>
          </p:nvSpPr>
          <p:spPr>
            <a:xfrm>
              <a:off x="476" y="509"/>
              <a:ext cx="1080" cy="329"/>
            </a:xfrm>
            <a:prstGeom prst="rect">
              <a:avLst/>
            </a:prstGeom>
            <a:noFill/>
            <a:ln w="9525">
              <a:noFill/>
            </a:ln>
          </p:spPr>
          <p:txBody>
            <a:bodyPr>
              <a:spAutoFit/>
            </a:bodyPr>
            <a:p>
              <a:pPr algn="ctr"/>
              <a:r>
                <a:rPr lang="zh-CN" altLang="en-US" sz="2800" b="1" dirty="0">
                  <a:solidFill>
                    <a:srgbClr val="0099CC"/>
                  </a:solidFill>
                  <a:latin typeface="黑体" panose="02010609060101010101" pitchFamily="49" charset="-122"/>
                  <a:ea typeface="黑体" panose="02010609060101010101" pitchFamily="49" charset="-122"/>
                </a:rPr>
                <a:t>重点解读</a:t>
              </a:r>
              <a:endParaRPr lang="zh-CN" altLang="en-US"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1606</Words>
  <Application>WPS 演示</Application>
  <PresentationFormat>全屏显示(4:3)</PresentationFormat>
  <Paragraphs>109</Paragraphs>
  <Slides>16</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16</vt:i4>
      </vt:variant>
    </vt:vector>
  </HeadingPairs>
  <TitlesOfParts>
    <vt:vector size="29" baseType="lpstr">
      <vt:lpstr>Arial</vt:lpstr>
      <vt:lpstr>宋体</vt:lpstr>
      <vt:lpstr>Wingdings</vt:lpstr>
      <vt:lpstr>楷体</vt:lpstr>
      <vt:lpstr>黑体</vt:lpstr>
      <vt:lpstr>Calibri</vt:lpstr>
      <vt:lpstr>微软雅黑</vt:lpstr>
      <vt:lpstr>Arial Unicode MS</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上帝掷骰子吗</cp:lastModifiedBy>
  <cp:revision>226</cp:revision>
  <dcterms:created xsi:type="dcterms:W3CDTF">2017-02-18T06:44:00Z</dcterms:created>
  <dcterms:modified xsi:type="dcterms:W3CDTF">2023-09-28T12:44:13Z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8C93829ABBB74E0181F3457AFAC6DD2E_13</vt:lpwstr>
  </property>
</Properties>
</file>