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9"/>
  </p:notesMasterIdLst>
  <p:handoutMasterIdLst>
    <p:handoutMasterId r:id="rId20"/>
  </p:handoutMasterIdLst>
  <p:sldIdLst>
    <p:sldId id="388" r:id="rId4"/>
    <p:sldId id="404" r:id="rId5"/>
    <p:sldId id="390" r:id="rId6"/>
    <p:sldId id="392" r:id="rId7"/>
    <p:sldId id="393" r:id="rId8"/>
    <p:sldId id="394" r:id="rId9"/>
    <p:sldId id="395" r:id="rId10"/>
    <p:sldId id="396" r:id="rId11"/>
    <p:sldId id="397" r:id="rId12"/>
    <p:sldId id="402" r:id="rId13"/>
    <p:sldId id="403" r:id="rId14"/>
    <p:sldId id="398" r:id="rId15"/>
    <p:sldId id="399" r:id="rId16"/>
    <p:sldId id="400" r:id="rId17"/>
    <p:sldId id="417" r:id="rId18"/>
  </p:sldIdLst>
  <p:sldSz cx="9144000" cy="51435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A878B"/>
    <a:srgbClr val="BD642C"/>
    <a:srgbClr val="009900"/>
    <a:srgbClr val="0000FF"/>
    <a:srgbClr val="6699FF"/>
    <a:srgbClr val="F6FFEC"/>
    <a:srgbClr val="FF00FF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531"/>
  </p:normalViewPr>
  <p:slideViewPr>
    <p:cSldViewPr showGuides="1">
      <p:cViewPr varScale="1">
        <p:scale>
          <a:sx n="139" d="100"/>
          <a:sy n="139" d="100"/>
        </p:scale>
        <p:origin x="72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D6377BA-333F-4FB9-A568-03238D04107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6CE5758-D850-46EF-87FB-691F5588163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176C08B-992C-472D-8F45-CCD791DAF14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D0C7D7A-E99F-49BF-B94C-58E04D54FDA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79438" y="225425"/>
            <a:ext cx="4279900" cy="576263"/>
          </a:xfrm>
          <a:prstGeom prst="roundRect">
            <a:avLst/>
          </a:prstGeom>
          <a:solidFill>
            <a:srgbClr val="3A8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9" name="图片 6"/>
          <p:cNvPicPr>
            <a:picLocks noChangeAspect="1"/>
          </p:cNvPicPr>
          <p:nvPr userDrawn="1"/>
        </p:nvPicPr>
        <p:blipFill>
          <a:blip r:embed="rId3"/>
          <a:srcRect l="42677" b="8514"/>
          <a:stretch>
            <a:fillRect/>
          </a:stretch>
        </p:blipFill>
        <p:spPr>
          <a:xfrm>
            <a:off x="22225" y="195263"/>
            <a:ext cx="1065213" cy="63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/>
          <p:cNvPicPr>
            <a:picLocks noChangeAspect="1"/>
          </p:cNvPicPr>
          <p:nvPr userDrawn="1"/>
        </p:nvPicPr>
        <p:blipFill>
          <a:blip r:embed="rId6"/>
          <a:srcRect l="14131"/>
          <a:stretch>
            <a:fillRect/>
          </a:stretch>
        </p:blipFill>
        <p:spPr>
          <a:xfrm>
            <a:off x="0" y="0"/>
            <a:ext cx="860425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0"/>
            <a:ext cx="7718425" cy="51435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59788" y="0"/>
            <a:ext cx="684213" cy="5143500"/>
          </a:xfrm>
          <a:prstGeom prst="rect">
            <a:avLst/>
          </a:prstGeom>
          <a:solidFill>
            <a:srgbClr val="3A8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文本框 18"/>
          <p:cNvSpPr txBox="1"/>
          <p:nvPr/>
        </p:nvSpPr>
        <p:spPr>
          <a:xfrm>
            <a:off x="611188" y="3508375"/>
            <a:ext cx="7921625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照片上是什么时候的自己，当时自己在干什么？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57875" y="1436688"/>
            <a:ext cx="2514600" cy="1670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 r="26418"/>
          <a:stretch>
            <a:fillRect/>
          </a:stretch>
        </p:blipFill>
        <p:spPr bwMode="auto">
          <a:xfrm>
            <a:off x="900113" y="1419225"/>
            <a:ext cx="2232025" cy="1704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0700" y="708025"/>
            <a:ext cx="2797175" cy="1855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4"/>
          <p:cNvSpPr txBox="1"/>
          <p:nvPr/>
        </p:nvSpPr>
        <p:spPr>
          <a:xfrm>
            <a:off x="1009650" y="1552575"/>
            <a:ext cx="6192838" cy="3201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填写时间轴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畅谈成长故事，分享难忘回忆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制作成长纪念册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策划一台毕业联欢会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5"/>
          <p:cNvSpPr/>
          <p:nvPr/>
        </p:nvSpPr>
        <p:spPr>
          <a:xfrm>
            <a:off x="1835150" y="1058863"/>
            <a:ext cx="26558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难忘小学生活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850" y="171450"/>
            <a:ext cx="3892550" cy="641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</a:rPr>
              <a:t>活动主题确定如下：</a:t>
            </a:r>
            <a:endParaRPr kumimoji="0" lang="zh-CN" altLang="en-US" sz="3200" b="1" kern="1200" cap="none" spc="0" normalizeH="0" baseline="0" noProof="0" dirty="0">
              <a:solidFill>
                <a:srgbClr val="7030A0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11188" y="1635125"/>
            <a:ext cx="6696075" cy="192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自由组成小组讨论，确定本小组开展的活动。各组组长汇报本小组的活动主题。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962025" y="125413"/>
            <a:ext cx="3892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指导方法，制订计划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1263" y="1552575"/>
            <a:ext cx="4303713" cy="6413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综合性学习的活动方法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3850" y="2211388"/>
            <a:ext cx="7086600" cy="1517650"/>
            <a:chOff x="1370013" y="1989593"/>
            <a:chExt cx="7085997" cy="1517195"/>
          </a:xfrm>
        </p:grpSpPr>
        <p:sp>
          <p:nvSpPr>
            <p:cNvPr id="8" name="文本框 7"/>
            <p:cNvSpPr txBox="1"/>
            <p:nvPr/>
          </p:nvSpPr>
          <p:spPr>
            <a:xfrm>
              <a:off x="1370013" y="2865630"/>
              <a:ext cx="1420692" cy="64115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采访法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987538" y="2862456"/>
              <a:ext cx="1420691" cy="64115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记录法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35227" y="2865630"/>
              <a:ext cx="2242947" cy="64115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资料整理法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" name="左大括号 10"/>
            <p:cNvSpPr/>
            <p:nvPr/>
          </p:nvSpPr>
          <p:spPr>
            <a:xfrm rot="5400000">
              <a:off x="4286098" y="-405837"/>
              <a:ext cx="898256" cy="5689116"/>
            </a:xfrm>
            <a:prstGeom prst="leftBrace">
              <a:avLst>
                <a:gd name="adj1" fmla="val 0"/>
                <a:gd name="adj2" fmla="val 56767"/>
              </a:avLst>
            </a:prstGeom>
            <a:ln w="28575">
              <a:solidFill>
                <a:srgbClr val="3A87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3743124" y="2441894"/>
              <a:ext cx="0" cy="428496"/>
            </a:xfrm>
            <a:prstGeom prst="line">
              <a:avLst/>
            </a:prstGeom>
            <a:ln w="28575">
              <a:solidFill>
                <a:srgbClr val="3A87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773363" y="2438720"/>
              <a:ext cx="0" cy="431671"/>
            </a:xfrm>
            <a:prstGeom prst="line">
              <a:avLst/>
            </a:prstGeom>
            <a:ln w="28575">
              <a:solidFill>
                <a:srgbClr val="3A87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7305171" y="2887849"/>
              <a:ext cx="1150839" cy="61576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297234" y="2830716"/>
              <a:ext cx="1009564" cy="6411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……</a:t>
              </a:r>
              <a:endPara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288" y="339725"/>
            <a:ext cx="4303713" cy="641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</a:rPr>
              <a:t>搜集整理资料的方法。</a:t>
            </a:r>
            <a:endParaRPr kumimoji="0" lang="zh-CN" altLang="en-US" sz="3200" b="1" kern="1200" cap="none" spc="0" normalizeH="0" baseline="0" noProof="0" dirty="0">
              <a:solidFill>
                <a:srgbClr val="7030A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288" y="1347788"/>
            <a:ext cx="6913563" cy="3292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以小组（或个人）为单位，进行搜集，搜集的资料可以是照片、奖状（荣誉证书）、作业本等实物，也可以是音频、视频资料。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根据各小组开展的活动，分类整理。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39763" y="776288"/>
          <a:ext cx="7864475" cy="420687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873694"/>
                <a:gridCol w="2813066"/>
                <a:gridCol w="2177715"/>
              </a:tblGrid>
              <a:tr h="579137">
                <a:tc>
                  <a:txBody>
                    <a:bodyPr/>
                    <a:lstStyle/>
                    <a:p>
                      <a:r>
                        <a:rPr lang="zh-CN" altLang="en-US" sz="3200" dirty="0"/>
                        <a:t>活动主题</a:t>
                      </a:r>
                      <a:endParaRPr lang="zh-CN" altLang="en-US" sz="3200" dirty="0"/>
                    </a:p>
                  </a:txBody>
                  <a:tcPr marL="91418" marR="91418" marT="45721" marB="45721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8" marR="91418" marT="45721" marB="45721"/>
                </a:tc>
                <a:tc rowSpan="6"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altLang="zh-CN" sz="1800" dirty="0">
                        <a:latin typeface="+mn-ea"/>
                        <a:ea typeface="+mn-ea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altLang="zh-CN" sz="1800" dirty="0">
                        <a:latin typeface="+mn-ea"/>
                        <a:ea typeface="+mn-ea"/>
                      </a:endParaRPr>
                    </a:p>
                    <a:p>
                      <a:pPr marL="342900" indent="-342900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字迹工整。</a:t>
                      </a:r>
                      <a:endParaRPr lang="en-US" altLang="zh-CN" sz="20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342900" indent="-342900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普通话标准，表达流畅。</a:t>
                      </a:r>
                      <a:endParaRPr lang="en-US" altLang="zh-CN" sz="20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342900" indent="-342900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表格填写完整。</a:t>
                      </a:r>
                      <a:endParaRPr lang="en-US" altLang="zh-CN" sz="20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342900" indent="-342900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分工明确合理。</a:t>
                      </a:r>
                      <a:endParaRPr lang="en-US" altLang="zh-CN" sz="20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342900" indent="-342900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选择恰当的方式记录资料和展示成果。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18" marR="91418" marT="45721" marB="4572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605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组长</a:t>
                      </a:r>
                      <a:endParaRPr lang="zh-CN" altLang="en-US" sz="2400" b="1" dirty="0"/>
                    </a:p>
                  </a:txBody>
                  <a:tcPr marL="91418" marR="91418" marT="45721" marB="45721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8" marR="91418" marT="45721" marB="45721"/>
                </a:tc>
                <a:tc vMerge="1">
                  <a:tcPr/>
                </a:tc>
              </a:tr>
              <a:tr h="6605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组员</a:t>
                      </a:r>
                      <a:endParaRPr lang="zh-CN" altLang="en-US" sz="2400" b="1" dirty="0"/>
                    </a:p>
                  </a:txBody>
                  <a:tcPr marL="91418" marR="91418" marT="45721" marB="45721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8" marR="91418" marT="45721" marB="45721"/>
                </a:tc>
                <a:tc vMerge="1">
                  <a:tcPr/>
                </a:tc>
              </a:tr>
              <a:tr h="660590">
                <a:tc>
                  <a:txBody>
                    <a:bodyPr/>
                    <a:lstStyle/>
                    <a:p>
                      <a:r>
                        <a:rPr lang="zh-CN" altLang="en-US" sz="2400" b="1" dirty="0"/>
                        <a:t>我们是这样分工的</a:t>
                      </a:r>
                      <a:endParaRPr lang="zh-CN" altLang="en-US" sz="2400" b="1" dirty="0"/>
                    </a:p>
                  </a:txBody>
                  <a:tcPr marL="91418" marR="91418" marT="45721" marB="45721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8" marR="91418" marT="45721" marB="45721"/>
                </a:tc>
                <a:tc vMerge="1">
                  <a:tcPr/>
                </a:tc>
              </a:tr>
              <a:tr h="822984">
                <a:tc>
                  <a:txBody>
                    <a:bodyPr/>
                    <a:lstStyle/>
                    <a:p>
                      <a:r>
                        <a:rPr lang="zh-CN" altLang="en-US" sz="2400" b="1" dirty="0"/>
                        <a:t>我们想用这些方法记录收集到的资料</a:t>
                      </a:r>
                      <a:endParaRPr lang="zh-CN" altLang="en-US" sz="2400" b="1" dirty="0"/>
                    </a:p>
                  </a:txBody>
                  <a:tcPr marL="91418" marR="91418" marT="45721" marB="45721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18" marR="91418" marT="45721" marB="45721"/>
                </a:tc>
                <a:tc vMerge="1">
                  <a:tcPr/>
                </a:tc>
              </a:tr>
              <a:tr h="822984">
                <a:tc>
                  <a:txBody>
                    <a:bodyPr/>
                    <a:lstStyle/>
                    <a:p>
                      <a:r>
                        <a:rPr lang="zh-CN" altLang="en-US" sz="2400" b="1" dirty="0"/>
                        <a:t>我们想用这些方式展示我们的成果</a:t>
                      </a:r>
                      <a:endParaRPr lang="zh-CN" altLang="en-US" sz="2400" b="1" dirty="0"/>
                    </a:p>
                  </a:txBody>
                  <a:tcPr marL="91418" marR="91418" marT="45721" marB="45721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8" marR="91418" marT="45721" marB="45721"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871788" y="134938"/>
            <a:ext cx="374332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小组活动计划表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0510" name="矩形 1"/>
          <p:cNvSpPr/>
          <p:nvPr/>
        </p:nvSpPr>
        <p:spPr>
          <a:xfrm>
            <a:off x="6435725" y="776288"/>
            <a:ext cx="958850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要求：</a:t>
            </a:r>
            <a:endParaRPr lang="en-US" altLang="zh-CN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2339975" y="1446213"/>
            <a:ext cx="5903913" cy="172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难忘小学生活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30000"/>
              </a:lnSpc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制订活动计划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1"/>
          <a:srcRect l="34142"/>
          <a:stretch>
            <a:fillRect/>
          </a:stretch>
        </p:blipFill>
        <p:spPr>
          <a:xfrm>
            <a:off x="395288" y="195263"/>
            <a:ext cx="2360612" cy="477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71550" y="1635125"/>
            <a:ext cx="6408738" cy="1281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读一读，想一想：本次综合性学习包括哪些内容？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0575" y="3290888"/>
            <a:ext cx="1831975" cy="641350"/>
          </a:xfrm>
          <a:prstGeom prst="rect">
            <a:avLst/>
          </a:prstGeom>
          <a:solidFill>
            <a:srgbClr val="3A878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回忆往事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1363" y="3282950"/>
            <a:ext cx="1833563" cy="641350"/>
          </a:xfrm>
          <a:prstGeom prst="rect">
            <a:avLst/>
          </a:prstGeom>
          <a:solidFill>
            <a:srgbClr val="3A878B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依依惜别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221" name="文本框 5"/>
          <p:cNvSpPr txBox="1"/>
          <p:nvPr/>
        </p:nvSpPr>
        <p:spPr>
          <a:xfrm>
            <a:off x="971550" y="123825"/>
            <a:ext cx="3892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阅读材料，通览内容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276350"/>
            <a:ext cx="6516688" cy="265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自由阅读“回忆往事”和“依依惜别”中的“活动建议”，边读边画出关键句，明确围绕两个“活动建议”可以开展哪些活动。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4500" y="1347788"/>
            <a:ext cx="6911975" cy="3294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通过阅读“阅读材料”，感念师恩，感受作者对小学生活的留念之情。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通过填写时间轴，回忆六年的小学生活，记录值得我们细细回味的点点滴滴。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313" y="627063"/>
            <a:ext cx="3892550" cy="641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</a:rPr>
              <a:t>第一板块：回忆往事</a:t>
            </a:r>
            <a:endParaRPr kumimoji="0" lang="zh-CN" altLang="en-US" sz="3200" b="1" kern="1200" cap="none" spc="0" normalizeH="0" baseline="0" noProof="0" dirty="0">
              <a:solidFill>
                <a:srgbClr val="7030A0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95288" y="1347788"/>
            <a:ext cx="7110413" cy="265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 startAt="3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畅谈成长故事，分享难忘回忆。回忆自己的小学生活，和同学们交流记忆中最难忘的人或事。</a:t>
            </a:r>
            <a:endParaRPr kumimoji="0" lang="zh-CN" altLang="en-US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 startAt="3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制作成长纪念册，回顾成长足迹。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3850" y="915988"/>
            <a:ext cx="7127875" cy="3932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学习“阅读材料”，用不同的方式为自己的小学生活画上圆满的句号。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策划一台毕业联欢会。通过举办联欢会，培养学生的组织策划能力，开展联欢会活动，展示学生才艺，增进同学之间的友谊。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95263"/>
            <a:ext cx="3892550" cy="641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7030A0"/>
                </a:solidFill>
                <a:latin typeface="+mn-ea"/>
                <a:ea typeface="+mn-ea"/>
                <a:cs typeface="+mn-cs"/>
              </a:rPr>
              <a:t>第二板块：依依惜别</a:t>
            </a:r>
            <a:endParaRPr kumimoji="0" lang="zh-CN" altLang="en-US" sz="3200" b="1" kern="1200" cap="none" spc="0" normalizeH="0" baseline="0" noProof="0" dirty="0">
              <a:solidFill>
                <a:srgbClr val="7030A0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3850" y="1058863"/>
            <a:ext cx="6913563" cy="3294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indent="-514350" defTabSz="914400" eaLnBrk="1" hangingPunct="1">
              <a:lnSpc>
                <a:spcPct val="130000"/>
              </a:lnSpc>
              <a:buClrTx/>
              <a:buSzTx/>
              <a:buFont typeface="+mj-lt"/>
              <a:buAutoNum type="arabicPeriod" startAt="3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可以写信给老师或同学，回忆共同度过的美好时光；可以写信给母校，提出中肯的建议，期许美好的未来；还可以写信给自己，展望将来的自己，放飞纯真的梦想。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2"/>
          <p:cNvSpPr txBox="1"/>
          <p:nvPr/>
        </p:nvSpPr>
        <p:spPr>
          <a:xfrm>
            <a:off x="971550" y="123825"/>
            <a:ext cx="3892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明确主题，确定小组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9250" y="896938"/>
            <a:ext cx="185738" cy="1282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188" y="1779588"/>
            <a:ext cx="6840538" cy="192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为了更好地完成本次综合性学习，我们需要根据活动的内容来确定活动的主题。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 smtClean="0">
            <a:latin typeface="+mn-ea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1080</Words>
  <Application>WPS 演示</Application>
  <PresentationFormat/>
  <Paragraphs>127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楷体</vt:lpstr>
      <vt:lpstr>微软雅黑</vt:lpstr>
      <vt:lpstr>Arial Unicode MS</vt:lpstr>
      <vt:lpstr>Cambria</vt:lpstr>
      <vt:lpstr>黑体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5F95DF4BF7CA46E0A0916EB765ABEFF6_13</vt:lpwstr>
  </property>
  <property fmtid="{D5CDD505-2E9C-101B-9397-08002B2CF9AE}" pid="3" name="KSOProductBuildVer">
    <vt:lpwstr>2052-12.1.0.15374</vt:lpwstr>
  </property>
</Properties>
</file>