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26"/>
  </p:notesMasterIdLst>
  <p:sldIdLst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5" r:id="rId21"/>
    <p:sldId id="276" r:id="rId22"/>
    <p:sldId id="277" r:id="rId23"/>
    <p:sldId id="274" r:id="rId24"/>
    <p:sldId id="279" r:id="rId25"/>
  </p:sldIdLst>
  <p:sldSz cx="9144000" cy="6858000" type="screen4x3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80"/>
      </p:guideLst>
    </p:cSldViewPr>
  </p:slideViewPr>
  <p:gridSpacing cx="71999" cy="719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0" Type="http://schemas.openxmlformats.org/officeDocument/2006/relationships/tags" Target="tags/tag1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0213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sz="1200" dirty="0"/>
          </a:p>
        </p:txBody>
      </p:sp>
      <p:sp>
        <p:nvSpPr>
          <p:cNvPr id="2051" name="Rectangle 3"/>
          <p:cNvSpPr>
            <a:spLocks noGrp="1"/>
          </p:cNvSpPr>
          <p:nvPr>
            <p:ph type="dt" idx="1"/>
          </p:nvPr>
        </p:nvSpPr>
        <p:spPr>
          <a:xfrm>
            <a:off x="3883025" y="0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fld id="{BB962C8B-B14F-4D97-AF65-F5344CB8AC3E}" type="datetimeFigureOut">
              <a:rPr lang="zh-CN" altLang="en-US" sz="1200" dirty="0"/>
            </a:fld>
            <a:endParaRPr lang="zh-CN" altLang="en-US" sz="1200" dirty="0"/>
          </a:p>
        </p:txBody>
      </p:sp>
      <p:sp>
        <p:nvSpPr>
          <p:cNvPr id="2052" name="Rectangle 4"/>
          <p:cNvSpPr>
            <a:spLocks noGrp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3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054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0213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endParaRPr lang="en-US" altLang="x-none" sz="1200" dirty="0"/>
          </a:p>
        </p:txBody>
      </p:sp>
      <p:sp>
        <p:nvSpPr>
          <p:cNvPr id="2055" name="Rectangle 7"/>
          <p:cNvSpPr>
            <a:spLocks noGrp="1"/>
          </p:cNvSpPr>
          <p:nvPr>
            <p:ph type="sldNum" sz="quarter" idx="5"/>
          </p:nvPr>
        </p:nvSpPr>
        <p:spPr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GI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GI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1"/>
          <p:cNvSpPr>
            <a:spLocks noGrp="1"/>
          </p:cNvSpPr>
          <p:nvPr>
            <p:ph type="ctrTitle" idx="4294967295"/>
          </p:nvPr>
        </p:nvSpPr>
        <p:spPr>
          <a:xfrm>
            <a:off x="827088" y="1576388"/>
            <a:ext cx="7772400" cy="1470025"/>
          </a:xfrm>
        </p:spPr>
        <p:txBody>
          <a:bodyPr vert="horz" wrap="square" anchor="ctr" anchorCtr="0"/>
          <a:lstStyle>
            <a:lvl1pPr lvl="0">
              <a:buClrTx/>
              <a:buSzTx/>
              <a:buFontTx/>
              <a:defRPr/>
            </a:lvl1pPr>
          </a:lstStyle>
          <a:p>
            <a:pPr lvl="0"/>
            <a:r>
              <a:rPr lang="en-US" altLang="zh-CN" dirty="0"/>
              <a:t>Unit 2 Lesson 11 </a:t>
            </a:r>
            <a:br>
              <a:rPr lang="en-US" altLang="zh-CN" dirty="0"/>
            </a:br>
            <a:r>
              <a:rPr lang="en-US" altLang="zh-CN" dirty="0"/>
              <a:t>Always Do Your Homework!</a:t>
            </a:r>
            <a:endParaRPr lang="zh-CN" altLang="en-US" dirty="0"/>
          </a:p>
        </p:txBody>
      </p:sp>
    </p:spTree>
  </p:cSld>
  <p:clrMapOvr>
    <a:masterClrMapping/>
  </p:clrMapOvr>
  <p:transition>
    <p:blinds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2290" name="表格 12289"/>
          <p:cNvGraphicFramePr/>
          <p:nvPr/>
        </p:nvGraphicFramePr>
        <p:xfrm>
          <a:off x="107950" y="44450"/>
          <a:ext cx="8928100" cy="2124075"/>
        </p:xfrm>
        <a:graphic>
          <a:graphicData uri="http://schemas.openxmlformats.org/drawingml/2006/table">
            <a:tbl>
              <a:tblPr/>
              <a:tblGrid>
                <a:gridCol w="1196975"/>
                <a:gridCol w="2009775"/>
                <a:gridCol w="1984375"/>
                <a:gridCol w="1762125"/>
                <a:gridCol w="1974850"/>
              </a:tblGrid>
              <a:tr h="1068388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800" b="1">
                          <a:solidFill>
                            <a:srgbClr val="FFFFFF"/>
                          </a:solidFill>
                        </a:rPr>
                        <a:t>do your homework</a:t>
                      </a:r>
                      <a:endParaRPr lang="zh-CN" altLang="en-US" sz="28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800" b="1">
                          <a:solidFill>
                            <a:srgbClr val="FFFFFF"/>
                          </a:solidFill>
                        </a:rPr>
                        <a:t>help your mother</a:t>
                      </a:r>
                      <a:endParaRPr lang="zh-CN" altLang="en-US" sz="28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800" b="1">
                          <a:solidFill>
                            <a:srgbClr val="FFFFFF"/>
                          </a:solidFill>
                        </a:rPr>
                        <a:t>walk to school</a:t>
                      </a:r>
                      <a:endParaRPr lang="zh-CN" altLang="en-US" sz="28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3200" b="1">
                          <a:solidFill>
                            <a:srgbClr val="FFFFFF"/>
                          </a:solidFill>
                        </a:rPr>
                        <a:t>wear dresses</a:t>
                      </a:r>
                      <a:endParaRPr lang="zh-CN" altLang="en-US" sz="32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</a:tr>
              <a:tr h="579437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800">
                          <a:solidFill>
                            <a:srgbClr val="000000"/>
                          </a:solidFill>
                        </a:rPr>
                        <a:t>Daisy</a:t>
                      </a: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3200">
                          <a:solidFill>
                            <a:srgbClr val="FF0066"/>
                          </a:solidFill>
                        </a:rPr>
                        <a:t>S</a:t>
                      </a:r>
                      <a:endParaRPr lang="zh-CN" altLang="en-US" sz="3200">
                        <a:solidFill>
                          <a:srgbClr val="FF0066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</a:tr>
              <a:tr h="476250">
                <a:tc gridSpan="5"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</a:rPr>
                        <a:t>A: always                  O: often                    S: sometimes                    N: never</a:t>
                      </a:r>
                      <a:endParaRPr lang="zh-CN" altLang="en-US" sz="20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2332" name="图片 12331" descr="C:\Users\Administrator\Desktop\QQ图片20141108160247.jpgQQ图片2014110816024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100" y="2398713"/>
            <a:ext cx="2809875" cy="4333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333" name="圆角矩形标注 12332"/>
          <p:cNvSpPr/>
          <p:nvPr/>
        </p:nvSpPr>
        <p:spPr>
          <a:xfrm>
            <a:off x="4122738" y="2398713"/>
            <a:ext cx="3633787" cy="1500187"/>
          </a:xfrm>
          <a:prstGeom prst="wedgeRoundRectCallout">
            <a:avLst>
              <a:gd name="adj1" fmla="val -796"/>
              <a:gd name="adj2" fmla="val 63676"/>
              <a:gd name="adj3" fmla="val 16667"/>
            </a:avLst>
          </a:prstGeom>
          <a:solidFill>
            <a:srgbClr val="00FF00">
              <a:alpha val="10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Daisy sometimes 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walks to school. 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over dir="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3314" name="表格 13313"/>
          <p:cNvGraphicFramePr/>
          <p:nvPr/>
        </p:nvGraphicFramePr>
        <p:xfrm>
          <a:off x="107950" y="44450"/>
          <a:ext cx="8928100" cy="2124075"/>
        </p:xfrm>
        <a:graphic>
          <a:graphicData uri="http://schemas.openxmlformats.org/drawingml/2006/table">
            <a:tbl>
              <a:tblPr/>
              <a:tblGrid>
                <a:gridCol w="1196975"/>
                <a:gridCol w="2009775"/>
                <a:gridCol w="1984375"/>
                <a:gridCol w="1762125"/>
                <a:gridCol w="1974850"/>
              </a:tblGrid>
              <a:tr h="1068388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800" b="1">
                          <a:solidFill>
                            <a:srgbClr val="FFFFFF"/>
                          </a:solidFill>
                        </a:rPr>
                        <a:t>do your homework</a:t>
                      </a:r>
                      <a:endParaRPr lang="zh-CN" altLang="en-US" sz="28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800" b="1">
                          <a:solidFill>
                            <a:srgbClr val="FFFFFF"/>
                          </a:solidFill>
                        </a:rPr>
                        <a:t>help your mother</a:t>
                      </a:r>
                      <a:endParaRPr lang="zh-CN" altLang="en-US" sz="28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800" b="1">
                          <a:solidFill>
                            <a:srgbClr val="FFFFFF"/>
                          </a:solidFill>
                        </a:rPr>
                        <a:t>walk to school</a:t>
                      </a:r>
                      <a:endParaRPr lang="zh-CN" altLang="en-US" sz="28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3200" b="1">
                          <a:solidFill>
                            <a:srgbClr val="FFFFFF"/>
                          </a:solidFill>
                        </a:rPr>
                        <a:t>wear dresses</a:t>
                      </a:r>
                      <a:endParaRPr lang="zh-CN" altLang="en-US" sz="32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</a:tr>
              <a:tr h="579437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800">
                          <a:solidFill>
                            <a:srgbClr val="000000"/>
                          </a:solidFill>
                        </a:rPr>
                        <a:t>Lisa</a:t>
                      </a: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3200">
                          <a:solidFill>
                            <a:srgbClr val="FF0066"/>
                          </a:solidFill>
                        </a:rPr>
                        <a:t>N</a:t>
                      </a:r>
                      <a:endParaRPr lang="zh-CN" altLang="en-US" sz="3200">
                        <a:solidFill>
                          <a:srgbClr val="FF0066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</a:tr>
              <a:tr h="476250">
                <a:tc gridSpan="5"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</a:rPr>
                        <a:t>A: always                  O: often                    S: sometimes                    N: never</a:t>
                      </a:r>
                      <a:endParaRPr lang="zh-CN" altLang="en-US" sz="20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3356" name="图片 13355" descr="C:\Users\Administrator\Desktop\20110720122933-120472092.jpg20110720122933-12047209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0675" y="2420938"/>
            <a:ext cx="3000375" cy="42814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57" name="圆角矩形标注 13356"/>
          <p:cNvSpPr/>
          <p:nvPr/>
        </p:nvSpPr>
        <p:spPr>
          <a:xfrm>
            <a:off x="4400550" y="2420938"/>
            <a:ext cx="3311525" cy="1176337"/>
          </a:xfrm>
          <a:prstGeom prst="wedgeRoundRectCallout">
            <a:avLst>
              <a:gd name="adj1" fmla="val -481"/>
              <a:gd name="adj2" fmla="val 77968"/>
              <a:gd name="adj3" fmla="val 16667"/>
            </a:avLst>
          </a:prstGeom>
          <a:solidFill>
            <a:srgbClr val="00FF00">
              <a:alpha val="10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Lisa never 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wears dresses. 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hecker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图片 14337" descr="C:\Users\Administrator\Desktop\20071226192556320_2.gif20071226192556320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7462" y="-20637"/>
            <a:ext cx="4545012" cy="31765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标题 1"/>
          <p:cNvSpPr>
            <a:spLocks noGrp="1"/>
          </p:cNvSpPr>
          <p:nvPr>
            <p:ph type="ctrTitle" idx="4294967295"/>
          </p:nvPr>
        </p:nvSpPr>
        <p:spPr>
          <a:xfrm>
            <a:off x="3271838" y="346075"/>
            <a:ext cx="5546725" cy="3730625"/>
          </a:xfrm>
        </p:spPr>
        <p:txBody>
          <a:bodyPr vert="horz" wrap="square" anchor="ctr" anchorCtr="0"/>
          <a:lstStyle>
            <a:lvl1pPr lvl="0">
              <a:buClrTx/>
              <a:buSzTx/>
              <a:buFontTx/>
              <a:defRPr/>
            </a:lvl1pPr>
          </a:lstStyle>
          <a:p>
            <a:pPr lvl="0"/>
            <a:r>
              <a:rPr lang="zh-CN" altLang="en-US" sz="6000" dirty="0">
                <a:solidFill>
                  <a:srgbClr val="FF0000"/>
                </a:solidFill>
                <a:latin typeface="Jokerman" panose="04090605060D06020702" pitchFamily="2" charset="0"/>
              </a:rPr>
              <a:t>Pair </a:t>
            </a:r>
            <a:br>
              <a:rPr lang="zh-CN" altLang="en-US" sz="6000" dirty="0">
                <a:solidFill>
                  <a:srgbClr val="FF0000"/>
                </a:solidFill>
                <a:latin typeface="Jokerman" panose="04090605060D06020702" pitchFamily="2" charset="0"/>
              </a:rPr>
            </a:br>
            <a:r>
              <a:rPr lang="zh-CN" altLang="en-US" sz="6000" dirty="0">
                <a:solidFill>
                  <a:srgbClr val="FF0000"/>
                </a:solidFill>
                <a:latin typeface="Jokerman" panose="04090605060D06020702" pitchFamily="2" charset="0"/>
              </a:rPr>
              <a:t>work</a:t>
            </a:r>
            <a:endParaRPr lang="zh-CN" altLang="en-US" sz="6000" dirty="0">
              <a:solidFill>
                <a:srgbClr val="FF0000"/>
              </a:solidFill>
              <a:latin typeface="Jokerman" panose="04090605060D06020702" pitchFamily="2" charset="0"/>
            </a:endParaRPr>
          </a:p>
        </p:txBody>
      </p:sp>
    </p:spTree>
  </p:cSld>
  <p:clrMapOvr>
    <a:masterClrMapping/>
  </p:clrMapOvr>
  <p:transition>
    <p:zoom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5362" name="表格 15361"/>
          <p:cNvGraphicFramePr/>
          <p:nvPr/>
        </p:nvGraphicFramePr>
        <p:xfrm>
          <a:off x="107950" y="44450"/>
          <a:ext cx="8928100" cy="2482850"/>
        </p:xfrm>
        <a:graphic>
          <a:graphicData uri="http://schemas.openxmlformats.org/drawingml/2006/table">
            <a:tbl>
              <a:tblPr/>
              <a:tblGrid>
                <a:gridCol w="1196975"/>
                <a:gridCol w="2009775"/>
                <a:gridCol w="1984375"/>
                <a:gridCol w="1762125"/>
                <a:gridCol w="1974850"/>
              </a:tblGrid>
              <a:tr h="1066800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 gridSpan="4"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4400" b="1">
                          <a:solidFill>
                            <a:srgbClr val="FFFFFF"/>
                          </a:solidFill>
                        </a:rPr>
                        <a:t> sing songs</a:t>
                      </a:r>
                      <a:endParaRPr lang="zh-CN" altLang="en-US" sz="44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</a:tcPr>
                </a:tc>
              </a:tr>
              <a:tr h="701675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800">
                          <a:solidFill>
                            <a:srgbClr val="000000"/>
                          </a:solidFill>
                        </a:rPr>
                        <a:t>Lucy</a:t>
                      </a: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4000">
                          <a:solidFill>
                            <a:srgbClr val="FF0066"/>
                          </a:solidFill>
                        </a:rPr>
                        <a:t>A</a:t>
                      </a:r>
                      <a:endParaRPr lang="zh-CN" altLang="en-US" sz="4000">
                        <a:solidFill>
                          <a:srgbClr val="FF0066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3200">
                        <a:solidFill>
                          <a:srgbClr val="FF0066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</a:tr>
              <a:tr h="714375">
                <a:tc gridSpan="5"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</a:rPr>
                        <a:t>A: always                  O: often                    S: sometimes                    N: never</a:t>
                      </a:r>
                      <a:endParaRPr lang="zh-CN" altLang="en-US" sz="20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5395" name="图片 15394" descr="C:\Users\Administrator\Desktop\QQ图片20141108161049.jpgQQ图片2014110816104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6900" y="2852738"/>
            <a:ext cx="3054350" cy="39449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96" name="圆角矩形标注 15395"/>
          <p:cNvSpPr/>
          <p:nvPr/>
        </p:nvSpPr>
        <p:spPr>
          <a:xfrm>
            <a:off x="5213350" y="2527300"/>
            <a:ext cx="3270250" cy="1352550"/>
          </a:xfrm>
          <a:prstGeom prst="wedgeRoundRectCallout">
            <a:avLst>
              <a:gd name="adj1" fmla="val 1532"/>
              <a:gd name="adj2" fmla="val 67986"/>
              <a:gd name="adj3" fmla="val 16667"/>
            </a:avLst>
          </a:prstGeom>
          <a:solidFill>
            <a:srgbClr val="FFCCCC">
              <a:alpha val="10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Lucy, do you 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sing songs?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5397" name="圆角矩形标注 15396"/>
          <p:cNvSpPr/>
          <p:nvPr/>
        </p:nvSpPr>
        <p:spPr>
          <a:xfrm>
            <a:off x="3651250" y="5553075"/>
            <a:ext cx="2519363" cy="793750"/>
          </a:xfrm>
          <a:prstGeom prst="wedgeRoundRectCallout">
            <a:avLst>
              <a:gd name="adj1" fmla="val -58412"/>
              <a:gd name="adj2" fmla="val -97273"/>
              <a:gd name="adj3" fmla="val 16667"/>
            </a:avLst>
          </a:prstGeom>
          <a:solidFill>
            <a:srgbClr val="00FF00">
              <a:alpha val="10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none" anchor="ctr" anchorCtr="0"/>
          <a:p>
            <a:pPr algn="ctr"/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Yes, always!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blinds dir="vert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6386" name="表格 16385"/>
          <p:cNvGraphicFramePr/>
          <p:nvPr/>
        </p:nvGraphicFramePr>
        <p:xfrm>
          <a:off x="107950" y="44450"/>
          <a:ext cx="8928100" cy="2482850"/>
        </p:xfrm>
        <a:graphic>
          <a:graphicData uri="http://schemas.openxmlformats.org/drawingml/2006/table">
            <a:tbl>
              <a:tblPr/>
              <a:tblGrid>
                <a:gridCol w="1196975"/>
                <a:gridCol w="2009775"/>
                <a:gridCol w="1984375"/>
                <a:gridCol w="1762125"/>
                <a:gridCol w="1974850"/>
              </a:tblGrid>
              <a:tr h="1066800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b="1">
                        <a:solidFill>
                          <a:srgbClr val="FFFFFF"/>
                        </a:solidFill>
                        <a:latin typeface="Calibri" panose="020F0502020204030204" pitchFamily="2" charset="0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 gridSpan="4"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4400" b="1" dirty="0">
                          <a:solidFill>
                            <a:srgbClr val="FFFFFF"/>
                          </a:solidFill>
                        </a:rPr>
                        <a:t> </a:t>
                      </a:r>
                      <a:r>
                        <a:rPr lang="zh-CN" altLang="en-US" sz="4400" b="1" dirty="0">
                          <a:solidFill>
                            <a:srgbClr val="FFFFFF"/>
                          </a:solidFill>
                        </a:rPr>
                        <a:t>dance</a:t>
                      </a:r>
                      <a:endParaRPr lang="zh-CN" altLang="en-US" sz="4400" b="1" dirty="0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701675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800">
                          <a:solidFill>
                            <a:srgbClr val="000000"/>
                          </a:solidFill>
                        </a:rPr>
                        <a:t>Sam</a:t>
                      </a: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4000">
                        <a:solidFill>
                          <a:srgbClr val="FF0066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4000" dirty="0">
                          <a:solidFill>
                            <a:srgbClr val="FF0066"/>
                          </a:solidFill>
                          <a:latin typeface="Calibri" panose="020F0502020204030204" pitchFamily="2" charset="0"/>
                        </a:rPr>
                        <a:t>O</a:t>
                      </a:r>
                      <a:endParaRPr lang="zh-CN" altLang="en-US" sz="4000" dirty="0">
                        <a:solidFill>
                          <a:srgbClr val="FF0066"/>
                        </a:solidFill>
                        <a:latin typeface="Calibri" panose="020F0502020204030204" pitchFamily="2" charset="0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  <a:latin typeface="Calibri" panose="020F0502020204030204" pitchFamily="2" charset="0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3200">
                        <a:solidFill>
                          <a:srgbClr val="FF0066"/>
                        </a:solidFill>
                        <a:latin typeface="Calibri" panose="020F0502020204030204" pitchFamily="2" charset="0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</a:tr>
              <a:tr h="714375">
                <a:tc gridSpan="5"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</a:rPr>
                        <a:t>A: always                  O: often                    S: sometimes                    N: never</a:t>
                      </a:r>
                      <a:endParaRPr lang="zh-CN" altLang="en-US" sz="20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6419" name="图片 16418" descr="C:\Users\Administrator\Desktop\QQ图片20141108161333.jpgQQ图片201411081613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950" y="2890838"/>
            <a:ext cx="3578225" cy="38211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420" name="圆角矩形标注 16419"/>
          <p:cNvSpPr/>
          <p:nvPr/>
        </p:nvSpPr>
        <p:spPr>
          <a:xfrm>
            <a:off x="5213350" y="2527300"/>
            <a:ext cx="3270250" cy="1352550"/>
          </a:xfrm>
          <a:prstGeom prst="wedgeRoundRectCallout">
            <a:avLst>
              <a:gd name="adj1" fmla="val 1532"/>
              <a:gd name="adj2" fmla="val 67986"/>
              <a:gd name="adj3" fmla="val 16667"/>
            </a:avLst>
          </a:prstGeom>
          <a:solidFill>
            <a:srgbClr val="FFCCCC">
              <a:alpha val="10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Sam, do you 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dance?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6421" name="圆角矩形标注 16420"/>
          <p:cNvSpPr/>
          <p:nvPr/>
        </p:nvSpPr>
        <p:spPr>
          <a:xfrm>
            <a:off x="3651250" y="5553075"/>
            <a:ext cx="2519363" cy="793750"/>
          </a:xfrm>
          <a:prstGeom prst="wedgeRoundRectCallout">
            <a:avLst>
              <a:gd name="adj1" fmla="val -58412"/>
              <a:gd name="adj2" fmla="val -97273"/>
              <a:gd name="adj3" fmla="val 16667"/>
            </a:avLst>
          </a:prstGeom>
          <a:solidFill>
            <a:srgbClr val="00FF00">
              <a:alpha val="10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none" anchor="ctr" anchorCtr="0"/>
          <a:p>
            <a:pPr algn="ctr"/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Yes, often!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blinds dir="vert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7410" name="表格 17409"/>
          <p:cNvGraphicFramePr/>
          <p:nvPr/>
        </p:nvGraphicFramePr>
        <p:xfrm>
          <a:off x="107950" y="44450"/>
          <a:ext cx="8928100" cy="2482850"/>
        </p:xfrm>
        <a:graphic>
          <a:graphicData uri="http://schemas.openxmlformats.org/drawingml/2006/table">
            <a:tbl>
              <a:tblPr/>
              <a:tblGrid>
                <a:gridCol w="1196975"/>
                <a:gridCol w="2009775"/>
                <a:gridCol w="1984375"/>
                <a:gridCol w="1762125"/>
                <a:gridCol w="1974850"/>
              </a:tblGrid>
              <a:tr h="1066800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b="1">
                        <a:solidFill>
                          <a:srgbClr val="FFFFFF"/>
                        </a:solidFill>
                        <a:latin typeface="Calibri" panose="020F0502020204030204" pitchFamily="2" charset="0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 gridSpan="4"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4400" b="1" dirty="0">
                          <a:solidFill>
                            <a:srgbClr val="FFFFFF"/>
                          </a:solidFill>
                        </a:rPr>
                        <a:t> </a:t>
                      </a:r>
                      <a:r>
                        <a:rPr lang="zh-CN" altLang="en-US" sz="4400" b="1" dirty="0">
                          <a:solidFill>
                            <a:srgbClr val="FFFFFF"/>
                          </a:solidFill>
                        </a:rPr>
                        <a:t>play the piano</a:t>
                      </a:r>
                      <a:endParaRPr lang="zh-CN" altLang="en-US" sz="4400" b="1" dirty="0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</a:tcPr>
                </a:tc>
              </a:tr>
              <a:tr h="701675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800">
                          <a:solidFill>
                            <a:srgbClr val="000000"/>
                          </a:solidFill>
                        </a:rPr>
                        <a:t>Darcy</a:t>
                      </a: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4000">
                        <a:solidFill>
                          <a:srgbClr val="FF0066"/>
                        </a:solidFill>
                        <a:latin typeface="Calibri" panose="020F0502020204030204" pitchFamily="2" charset="0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4000" dirty="0">
                        <a:solidFill>
                          <a:srgbClr val="FF0066"/>
                        </a:solidFill>
                        <a:latin typeface="Calibri" panose="020F0502020204030204" pitchFamily="2" charset="0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4000" dirty="0">
                          <a:solidFill>
                            <a:srgbClr val="FF0066"/>
                          </a:solidFill>
                          <a:latin typeface="Calibri" panose="020F0502020204030204" pitchFamily="2" charset="0"/>
                        </a:rPr>
                        <a:t>S</a:t>
                      </a:r>
                      <a:endParaRPr lang="zh-CN" altLang="en-US" sz="4000" dirty="0">
                        <a:solidFill>
                          <a:srgbClr val="FF0066"/>
                        </a:solidFill>
                        <a:latin typeface="Calibri" panose="020F0502020204030204" pitchFamily="2" charset="0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3200">
                        <a:solidFill>
                          <a:srgbClr val="FF0066"/>
                        </a:solidFill>
                        <a:latin typeface="Calibri" panose="020F0502020204030204" pitchFamily="2" charset="0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</a:tr>
              <a:tr h="714375">
                <a:tc gridSpan="5"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</a:rPr>
                        <a:t>A: always                  O: often                    S: sometimes                    N: never</a:t>
                      </a:r>
                      <a:endParaRPr lang="zh-CN" altLang="en-US" sz="20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7443" name="图片 17442" descr="C:\Users\Administrator\Desktop\QQ图片20141108161534.jpgQQ图片201411081615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950" y="2954338"/>
            <a:ext cx="3578225" cy="36941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44" name="圆角矩形标注 17443"/>
          <p:cNvSpPr/>
          <p:nvPr/>
        </p:nvSpPr>
        <p:spPr>
          <a:xfrm>
            <a:off x="5213350" y="2527300"/>
            <a:ext cx="3270250" cy="1352550"/>
          </a:xfrm>
          <a:prstGeom prst="wedgeRoundRectCallout">
            <a:avLst>
              <a:gd name="adj1" fmla="val 1532"/>
              <a:gd name="adj2" fmla="val 67986"/>
              <a:gd name="adj3" fmla="val 16667"/>
            </a:avLst>
          </a:prstGeom>
          <a:solidFill>
            <a:srgbClr val="FFCCCC">
              <a:alpha val="10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Darcy, do you 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play the piano?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7445" name="圆角矩形标注 17444"/>
          <p:cNvSpPr/>
          <p:nvPr/>
        </p:nvSpPr>
        <p:spPr>
          <a:xfrm>
            <a:off x="3687763" y="5216525"/>
            <a:ext cx="2903537" cy="998538"/>
          </a:xfrm>
          <a:prstGeom prst="wedgeRoundRectCallout">
            <a:avLst>
              <a:gd name="adj1" fmla="val -58412"/>
              <a:gd name="adj2" fmla="val -97273"/>
              <a:gd name="adj3" fmla="val 16667"/>
            </a:avLst>
          </a:prstGeom>
          <a:solidFill>
            <a:srgbClr val="00FF00">
              <a:alpha val="100000"/>
            </a:srgbClr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vert="horz" wrap="none" anchor="ctr" anchorCtr="0"/>
          <a:p>
            <a:pPr algn="ctr"/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Yes, 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sometimes!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blinds dir="vert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8434" name="表格 18433"/>
          <p:cNvGraphicFramePr/>
          <p:nvPr/>
        </p:nvGraphicFramePr>
        <p:xfrm>
          <a:off x="107950" y="44450"/>
          <a:ext cx="8928100" cy="2482850"/>
        </p:xfrm>
        <a:graphic>
          <a:graphicData uri="http://schemas.openxmlformats.org/drawingml/2006/table">
            <a:tbl>
              <a:tblPr/>
              <a:tblGrid>
                <a:gridCol w="1196975"/>
                <a:gridCol w="2009775"/>
                <a:gridCol w="1984375"/>
                <a:gridCol w="1762125"/>
                <a:gridCol w="1974850"/>
              </a:tblGrid>
              <a:tr h="1066800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b="1">
                        <a:solidFill>
                          <a:srgbClr val="FFFFFF"/>
                        </a:solidFill>
                        <a:latin typeface="Calibri" panose="020F0502020204030204" pitchFamily="2" charset="0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 gridSpan="4"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4400" b="1" dirty="0">
                          <a:solidFill>
                            <a:srgbClr val="FFFFFF"/>
                          </a:solidFill>
                        </a:rPr>
                        <a:t> </a:t>
                      </a:r>
                      <a:r>
                        <a:rPr lang="zh-CN" altLang="en-US" sz="4400" b="1" dirty="0">
                          <a:solidFill>
                            <a:srgbClr val="FFFFFF"/>
                          </a:solidFill>
                        </a:rPr>
                        <a:t>play the guitar</a:t>
                      </a:r>
                      <a:endParaRPr lang="zh-CN" altLang="en-US" sz="4400" b="1" dirty="0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</a:tcPr>
                </a:tc>
              </a:tr>
              <a:tr h="701675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800">
                          <a:solidFill>
                            <a:srgbClr val="000000"/>
                          </a:solidFill>
                        </a:rPr>
                        <a:t>Mark</a:t>
                      </a: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4000">
                        <a:solidFill>
                          <a:srgbClr val="FF0066"/>
                        </a:solidFill>
                        <a:latin typeface="Calibri" panose="020F0502020204030204" pitchFamily="2" charset="0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4000" dirty="0">
                        <a:solidFill>
                          <a:srgbClr val="FF0066"/>
                        </a:solidFill>
                        <a:latin typeface="Calibri" panose="020F0502020204030204" pitchFamily="2" charset="0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4000" dirty="0">
                        <a:solidFill>
                          <a:srgbClr val="FF0066"/>
                        </a:solidFill>
                        <a:latin typeface="Calibri" panose="020F0502020204030204" pitchFamily="2" charset="0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dirty="0">
                          <a:solidFill>
                            <a:srgbClr val="FF0066"/>
                          </a:solidFill>
                          <a:latin typeface="Calibri" panose="020F0502020204030204" pitchFamily="2" charset="0"/>
                        </a:rPr>
                        <a:t>N</a:t>
                      </a:r>
                      <a:endParaRPr lang="zh-CN" altLang="en-US" sz="3200" dirty="0">
                        <a:solidFill>
                          <a:srgbClr val="FF0066"/>
                        </a:solidFill>
                        <a:latin typeface="Calibri" panose="020F0502020204030204" pitchFamily="2" charset="0"/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</a:tr>
              <a:tr h="714375">
                <a:tc gridSpan="5"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</a:rPr>
                        <a:t>A: always                  O: often                    S: sometimes                    N: never</a:t>
                      </a:r>
                      <a:endParaRPr lang="zh-CN" altLang="en-US" sz="20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8467" name="图片 18466" descr="C:\Users\Administrator\Desktop\20090115085407216.jpg200901150854072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950" y="3033713"/>
            <a:ext cx="3082925" cy="36941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68" name="圆角矩形标注 18467"/>
          <p:cNvSpPr/>
          <p:nvPr/>
        </p:nvSpPr>
        <p:spPr>
          <a:xfrm>
            <a:off x="5213350" y="2527300"/>
            <a:ext cx="3270250" cy="1352550"/>
          </a:xfrm>
          <a:prstGeom prst="wedgeRoundRectCallout">
            <a:avLst>
              <a:gd name="adj1" fmla="val 1532"/>
              <a:gd name="adj2" fmla="val 67986"/>
              <a:gd name="adj3" fmla="val 16667"/>
            </a:avLst>
          </a:prstGeom>
          <a:solidFill>
            <a:srgbClr val="FFCCCC">
              <a:alpha val="10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Mark, do you 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play the guitar?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8469" name="圆角矩形标注 18468"/>
          <p:cNvSpPr/>
          <p:nvPr/>
        </p:nvSpPr>
        <p:spPr>
          <a:xfrm>
            <a:off x="3381375" y="5295900"/>
            <a:ext cx="4492625" cy="1431925"/>
          </a:xfrm>
          <a:prstGeom prst="wedgeRoundRectCallout">
            <a:avLst>
              <a:gd name="adj1" fmla="val -58412"/>
              <a:gd name="adj2" fmla="val -97273"/>
              <a:gd name="adj3" fmla="val 16667"/>
            </a:avLst>
          </a:prstGeom>
          <a:solidFill>
            <a:srgbClr val="00FF00">
              <a:alpha val="10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none" anchor="ctr" anchorCtr="0"/>
          <a:p>
            <a:pPr algn="ctr"/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No! I never play the 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piano! I often dance.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blinds dir="vert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标题 1"/>
          <p:cNvSpPr>
            <a:spLocks noGrp="1"/>
          </p:cNvSpPr>
          <p:nvPr>
            <p:ph type="ctrTitle" idx="4294967295"/>
          </p:nvPr>
        </p:nvSpPr>
        <p:spPr>
          <a:xfrm>
            <a:off x="400050" y="279400"/>
            <a:ext cx="7772400" cy="1470025"/>
          </a:xfrm>
        </p:spPr>
        <p:txBody>
          <a:bodyPr vert="horz" wrap="square" anchor="ctr" anchorCtr="0"/>
          <a:lstStyle>
            <a:lvl1pPr lvl="0">
              <a:buClrTx/>
              <a:buSzTx/>
              <a:buFontTx/>
              <a:defRPr/>
            </a:lvl1pPr>
          </a:lstStyle>
          <a:p>
            <a:pPr lvl="0"/>
            <a:r>
              <a:rPr lang="en-US" altLang="zh-CN" sz="6600">
                <a:solidFill>
                  <a:srgbClr val="FF0000"/>
                </a:solidFill>
                <a:latin typeface="Jokerman" panose="04090605060D06020702" pitchFamily="2" charset="0"/>
              </a:rPr>
              <a:t>Let's practice!</a:t>
            </a:r>
            <a:endParaRPr lang="en-US" altLang="zh-CN"/>
          </a:p>
        </p:txBody>
      </p:sp>
      <p:sp>
        <p:nvSpPr>
          <p:cNvPr id="19459" name="文本框 19458"/>
          <p:cNvSpPr txBox="1"/>
          <p:nvPr/>
        </p:nvSpPr>
        <p:spPr>
          <a:xfrm>
            <a:off x="400050" y="2052638"/>
            <a:ext cx="7026275" cy="1920875"/>
          </a:xfrm>
          <a:prstGeom prst="rect">
            <a:avLst/>
          </a:prstGeom>
          <a:solidFill>
            <a:srgbClr val="00FF00">
              <a:alpha val="100000"/>
            </a:srgbClr>
          </a:solidFill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Do you ...?</a:t>
            </a: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Yes, always. /Yes,sometimes.</a:t>
            </a: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/Yes, often./No! I never ...</a:t>
            </a: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hecker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图片 20481" descr="QQ图片201411081615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538" y="2041525"/>
            <a:ext cx="4246562" cy="3730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3" name="图片 20482" descr="QQ图片2014110816214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0900" y="93663"/>
            <a:ext cx="4124325" cy="38973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6" name="图片 21505" descr="C:\Users\Administrator\Desktop\20070909230031275.jpg2007090923003127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0388" y="1273175"/>
            <a:ext cx="3751262" cy="4749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7" name="图片 21506" descr="C:\Users\Administrator\Desktop\资源\pictures\人物\QQ图片20141011145207.jpgQQ图片2014101114520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6138" y="212725"/>
            <a:ext cx="4025900" cy="38973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标题 1"/>
          <p:cNvSpPr>
            <a:spLocks noGrp="1"/>
          </p:cNvSpPr>
          <p:nvPr>
            <p:ph type="ctrTitle" idx="4294967295"/>
          </p:nvPr>
        </p:nvSpPr>
        <p:spPr>
          <a:xfrm>
            <a:off x="4022725" y="982663"/>
            <a:ext cx="4832350" cy="2540000"/>
          </a:xfrm>
        </p:spPr>
        <p:txBody>
          <a:bodyPr vert="horz" wrap="square" anchor="ctr" anchorCtr="0"/>
          <a:lstStyle>
            <a:lvl1pPr lvl="0">
              <a:buClrTx/>
              <a:buSzTx/>
              <a:buFontTx/>
              <a:defRPr/>
            </a:lvl1pPr>
          </a:lstStyle>
          <a:p>
            <a:pPr lvl="0"/>
            <a:r>
              <a:rPr lang="en-US" altLang="zh-CN" sz="6000" dirty="0">
                <a:solidFill>
                  <a:srgbClr val="FF0000"/>
                </a:solidFill>
                <a:latin typeface="Jokerman" panose="04090605060D06020702" pitchFamily="2" charset="0"/>
              </a:rPr>
              <a:t>Let’s </a:t>
            </a:r>
            <a:br>
              <a:rPr lang="en-US" altLang="zh-CN" sz="6000" dirty="0">
                <a:solidFill>
                  <a:srgbClr val="FF0000"/>
                </a:solidFill>
                <a:latin typeface="Jokerman" panose="04090605060D06020702" pitchFamily="2" charset="0"/>
              </a:rPr>
            </a:br>
            <a:r>
              <a:rPr lang="en-US" altLang="zh-CN" sz="6000" dirty="0">
                <a:solidFill>
                  <a:srgbClr val="FF0000"/>
                </a:solidFill>
                <a:latin typeface="Jokerman" panose="04090605060D06020702" pitchFamily="2" charset="0"/>
              </a:rPr>
              <a:t>learn!</a:t>
            </a:r>
            <a:endParaRPr lang="zh-CN" altLang="en-US" sz="6000" dirty="0">
              <a:solidFill>
                <a:srgbClr val="FF0000"/>
              </a:solidFill>
              <a:latin typeface="Jokerman" panose="04090605060D06020702" pitchFamily="2" charset="0"/>
            </a:endParaRPr>
          </a:p>
        </p:txBody>
      </p:sp>
      <p:pic>
        <p:nvPicPr>
          <p:cNvPr id="4099" name="图片 4098" descr="20071226192556320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7937" y="-4762"/>
            <a:ext cx="4619625" cy="32305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标题 1"/>
          <p:cNvSpPr>
            <a:spLocks noGrp="1"/>
          </p:cNvSpPr>
          <p:nvPr>
            <p:ph type="ctrTitle" idx="4294967295"/>
          </p:nvPr>
        </p:nvSpPr>
        <p:spPr>
          <a:xfrm>
            <a:off x="523875" y="252413"/>
            <a:ext cx="7772400" cy="1470025"/>
          </a:xfrm>
        </p:spPr>
        <p:txBody>
          <a:bodyPr vert="horz" wrap="square" anchor="ctr" anchorCtr="0"/>
          <a:lstStyle>
            <a:lvl1pPr lvl="0">
              <a:buClrTx/>
              <a:buSzTx/>
              <a:buFontTx/>
              <a:defRPr/>
            </a:lvl1pPr>
          </a:lstStyle>
          <a:p>
            <a:pPr lvl="0"/>
            <a:r>
              <a:rPr lang="zh-CN" altLang="en-US" sz="6600" dirty="0">
                <a:solidFill>
                  <a:srgbClr val="FF0000"/>
                </a:solidFill>
                <a:latin typeface="Jokerman" panose="04090605060D06020702" pitchFamily="2" charset="0"/>
              </a:rPr>
              <a:t>Homework</a:t>
            </a:r>
            <a:endParaRPr lang="zh-CN" altLang="en-US" sz="6600" dirty="0">
              <a:solidFill>
                <a:srgbClr val="FF0000"/>
              </a:solidFill>
              <a:latin typeface="Jokerman" panose="04090605060D06020702" pitchFamily="2" charset="0"/>
            </a:endParaRPr>
          </a:p>
        </p:txBody>
      </p:sp>
      <p:sp>
        <p:nvSpPr>
          <p:cNvPr id="22531" name="文本框 22530"/>
          <p:cNvSpPr txBox="1"/>
          <p:nvPr/>
        </p:nvSpPr>
        <p:spPr>
          <a:xfrm>
            <a:off x="400050" y="2052638"/>
            <a:ext cx="7197725" cy="1311275"/>
          </a:xfrm>
          <a:prstGeom prst="rect">
            <a:avLst/>
          </a:prstGeom>
          <a:solidFill>
            <a:srgbClr val="00FF00">
              <a:alpha val="100000"/>
            </a:srgbClr>
          </a:solidFill>
          <a:ln w="9525">
            <a:noFill/>
          </a:ln>
        </p:spPr>
        <p:txBody>
          <a:bodyPr vert="horz" wrap="square" anchor="t" anchorCtr="0">
            <a:spAutoFit/>
          </a:bodyPr>
          <a:p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1. 学习新单词。</a:t>
            </a: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2. 使用本课重点句型造句。</a:t>
            </a: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blinds dir="vert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标题 1"/>
          <p:cNvSpPr>
            <a:spLocks noGrp="1"/>
          </p:cNvSpPr>
          <p:nvPr>
            <p:ph type="ctrTitle" idx="4294967295"/>
          </p:nvPr>
        </p:nvSpPr>
        <p:spPr>
          <a:xfrm>
            <a:off x="390525" y="1655763"/>
            <a:ext cx="7772400" cy="1470025"/>
          </a:xfrm>
        </p:spPr>
        <p:txBody>
          <a:bodyPr vert="horz" wrap="square" anchor="ctr" anchorCtr="0"/>
          <a:lstStyle>
            <a:lvl1pPr lvl="0">
              <a:buClrTx/>
              <a:buSzTx/>
              <a:buFontTx/>
              <a:defRPr/>
            </a:lvl1pPr>
          </a:lstStyle>
          <a:p>
            <a:pPr lvl="0"/>
            <a:r>
              <a:rPr lang="en-US" altLang="zh-CN" sz="6600">
                <a:solidFill>
                  <a:srgbClr val="FF0000"/>
                </a:solidFill>
                <a:latin typeface="Jokerman" panose="04090605060D06020702" pitchFamily="2" charset="0"/>
              </a:rPr>
              <a:t>See you!</a:t>
            </a:r>
            <a:endParaRPr lang="en-US" altLang="zh-CN"/>
          </a:p>
        </p:txBody>
      </p:sp>
    </p:spTree>
  </p:cSld>
  <p:clrMapOvr>
    <a:masterClrMapping/>
  </p:clrMapOvr>
  <p:transition>
    <p:blinds dir="vert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标题 1"/>
          <p:cNvSpPr>
            <a:spLocks noGrp="1"/>
          </p:cNvSpPr>
          <p:nvPr>
            <p:ph type="ctrTitle" idx="4294967295"/>
          </p:nvPr>
        </p:nvSpPr>
        <p:spPr>
          <a:xfrm>
            <a:off x="252413" y="5070475"/>
            <a:ext cx="5256212" cy="1470025"/>
          </a:xfrm>
          <a:solidFill>
            <a:schemeClr val="accent1"/>
          </a:solidFill>
        </p:spPr>
        <p:txBody>
          <a:bodyPr vert="horz" wrap="square" anchor="ctr" anchorCtr="0"/>
          <a:lstStyle>
            <a:lvl1pPr lvl="0">
              <a:buClrTx/>
              <a:buSzTx/>
              <a:buFontTx/>
              <a:defRPr/>
            </a:lvl1pPr>
          </a:lstStyle>
          <a:p>
            <a:pPr lvl="0"/>
            <a:r>
              <a:rPr lang="en-US" altLang="zh-CN" sz="6600" dirty="0"/>
              <a:t>do homework</a:t>
            </a:r>
            <a:endParaRPr lang="zh-CN" altLang="en-US" sz="6600" dirty="0"/>
          </a:p>
        </p:txBody>
      </p:sp>
      <p:pic>
        <p:nvPicPr>
          <p:cNvPr id="5123" name="图片 5122" descr="do homework (7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2725" y="238125"/>
            <a:ext cx="6107113" cy="4581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hecker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标题 1"/>
          <p:cNvSpPr>
            <a:spLocks noGrp="1"/>
          </p:cNvSpPr>
          <p:nvPr>
            <p:ph type="ctrTitle" idx="4294967295"/>
          </p:nvPr>
        </p:nvSpPr>
        <p:spPr>
          <a:xfrm>
            <a:off x="4702175" y="1733550"/>
            <a:ext cx="4067175" cy="1814513"/>
          </a:xfrm>
          <a:solidFill>
            <a:schemeClr val="accent1"/>
          </a:solidFill>
        </p:spPr>
        <p:txBody>
          <a:bodyPr vert="horz" wrap="square" anchor="ctr" anchorCtr="0"/>
          <a:lstStyle>
            <a:lvl1pPr lvl="0">
              <a:buClrTx/>
              <a:buSzTx/>
              <a:buFontTx/>
              <a:defRPr/>
            </a:lvl1pPr>
          </a:lstStyle>
          <a:p>
            <a:pPr lvl="0"/>
            <a:r>
              <a:rPr lang="en-US" altLang="zh-CN" sz="6000" dirty="0"/>
              <a:t>clean the </a:t>
            </a:r>
            <a:br>
              <a:rPr lang="en-US" altLang="zh-CN" sz="6000" dirty="0"/>
            </a:br>
            <a:r>
              <a:rPr lang="en-US" altLang="zh-CN" sz="6000" dirty="0"/>
              <a:t>floor</a:t>
            </a:r>
            <a:endParaRPr lang="en-US" altLang="zh-CN" sz="6000" dirty="0"/>
          </a:p>
        </p:txBody>
      </p:sp>
      <p:pic>
        <p:nvPicPr>
          <p:cNvPr id="6147" name="图片 6146" descr="C:\Users\Administrator\Desktop\af287b5egd7a608bfca6a.jpgaf287b5egd7a608bfca6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-461962" y="1150938"/>
            <a:ext cx="5499100" cy="41036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标题 1"/>
          <p:cNvSpPr>
            <a:spLocks noGrp="1"/>
          </p:cNvSpPr>
          <p:nvPr>
            <p:ph type="ctrTitle" idx="4294967295"/>
          </p:nvPr>
        </p:nvSpPr>
        <p:spPr>
          <a:xfrm>
            <a:off x="252413" y="5070475"/>
            <a:ext cx="5256212" cy="1470025"/>
          </a:xfrm>
          <a:solidFill>
            <a:schemeClr val="accent1"/>
          </a:solidFill>
        </p:spPr>
        <p:txBody>
          <a:bodyPr vert="horz" wrap="square" anchor="ctr" anchorCtr="0"/>
          <a:lstStyle>
            <a:lvl1pPr lvl="0">
              <a:buClrTx/>
              <a:buSzTx/>
              <a:buFontTx/>
              <a:defRPr/>
            </a:lvl1pPr>
          </a:lstStyle>
          <a:p>
            <a:pPr lvl="0"/>
            <a:r>
              <a:rPr lang="en-US" altLang="zh-CN" sz="6600" dirty="0"/>
              <a:t>ride a bike</a:t>
            </a:r>
            <a:endParaRPr lang="en-US" altLang="zh-CN" sz="6600" dirty="0"/>
          </a:p>
        </p:txBody>
      </p:sp>
      <p:pic>
        <p:nvPicPr>
          <p:cNvPr id="7171" name="图片 7170" descr="ride a bike (6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9713" y="288925"/>
            <a:ext cx="6021387" cy="45164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1"/>
          <p:cNvSpPr>
            <a:spLocks noGrp="1"/>
          </p:cNvSpPr>
          <p:nvPr>
            <p:ph type="ctrTitle" idx="4294967295"/>
          </p:nvPr>
        </p:nvSpPr>
        <p:spPr>
          <a:xfrm>
            <a:off x="4965700" y="1390650"/>
            <a:ext cx="3876675" cy="1827213"/>
          </a:xfrm>
          <a:solidFill>
            <a:schemeClr val="accent1"/>
          </a:solidFill>
        </p:spPr>
        <p:txBody>
          <a:bodyPr vert="horz" wrap="square" anchor="ctr" anchorCtr="0"/>
          <a:lstStyle>
            <a:lvl1pPr lvl="0">
              <a:buClrTx/>
              <a:buSzTx/>
              <a:buFontTx/>
              <a:defRPr/>
            </a:lvl1pPr>
          </a:lstStyle>
          <a:p>
            <a:pPr lvl="0"/>
            <a:r>
              <a:rPr lang="en-US" altLang="zh-CN" sz="6000" dirty="0"/>
              <a:t>wear a </a:t>
            </a:r>
            <a:br>
              <a:rPr lang="en-US" altLang="zh-CN" sz="6000" dirty="0"/>
            </a:br>
            <a:r>
              <a:rPr lang="en-US" altLang="zh-CN" sz="6000" dirty="0"/>
              <a:t>dress</a:t>
            </a:r>
            <a:endParaRPr lang="en-US" altLang="zh-CN" sz="6000" dirty="0"/>
          </a:p>
        </p:txBody>
      </p:sp>
      <p:pic>
        <p:nvPicPr>
          <p:cNvPr id="8195" name="图片 8194" descr="C:\Users\Administrator\Desktop\2774-12032520125586.jpg2774-1203252012558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313" y="465138"/>
            <a:ext cx="4706937" cy="5505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图片 9217" descr="C:\Users\Administrator\Desktop\20071226192556320_2.gif20071226192556320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7462" y="-20637"/>
            <a:ext cx="4545012" cy="31765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标题 1"/>
          <p:cNvSpPr>
            <a:spLocks noGrp="1"/>
          </p:cNvSpPr>
          <p:nvPr>
            <p:ph type="ctrTitle" idx="4294967295"/>
          </p:nvPr>
        </p:nvSpPr>
        <p:spPr>
          <a:xfrm>
            <a:off x="3271838" y="346075"/>
            <a:ext cx="5546725" cy="3730625"/>
          </a:xfrm>
        </p:spPr>
        <p:txBody>
          <a:bodyPr vert="horz" wrap="square" anchor="ctr" anchorCtr="0"/>
          <a:lstStyle>
            <a:lvl1pPr lvl="0">
              <a:buClrTx/>
              <a:buSzTx/>
              <a:buFontTx/>
              <a:defRPr/>
            </a:lvl1pPr>
          </a:lstStyle>
          <a:p>
            <a:pPr lvl="0"/>
            <a:r>
              <a:rPr lang="en-US" altLang="zh-CN" sz="6000" dirty="0">
                <a:solidFill>
                  <a:srgbClr val="FF0000"/>
                </a:solidFill>
                <a:latin typeface="Jokerman" panose="04090605060D06020702" pitchFamily="2" charset="0"/>
              </a:rPr>
              <a:t>Learn</a:t>
            </a:r>
            <a:r>
              <a:rPr lang="zh-CN" altLang="en-US" sz="6000" dirty="0">
                <a:solidFill>
                  <a:srgbClr val="FF0000"/>
                </a:solidFill>
                <a:latin typeface="Jokerman" panose="04090605060D06020702" pitchFamily="2" charset="0"/>
              </a:rPr>
              <a:t> </a:t>
            </a:r>
            <a:br>
              <a:rPr lang="zh-CN" altLang="en-US" sz="6000" dirty="0">
                <a:solidFill>
                  <a:srgbClr val="FF0000"/>
                </a:solidFill>
                <a:latin typeface="Jokerman" panose="04090605060D06020702" pitchFamily="2" charset="0"/>
              </a:rPr>
            </a:br>
            <a:r>
              <a:rPr lang="zh-CN" altLang="en-US" sz="6000" dirty="0">
                <a:solidFill>
                  <a:srgbClr val="FF0000"/>
                </a:solidFill>
                <a:latin typeface="Jokerman" panose="04090605060D06020702" pitchFamily="2" charset="0"/>
              </a:rPr>
              <a:t>to say</a:t>
            </a:r>
            <a:endParaRPr lang="zh-CN" altLang="en-US" sz="6000" dirty="0">
              <a:solidFill>
                <a:srgbClr val="FF0000"/>
              </a:solidFill>
              <a:latin typeface="Jokerman" panose="04090605060D06020702" pitchFamily="2" charset="0"/>
            </a:endParaRPr>
          </a:p>
        </p:txBody>
      </p:sp>
    </p:spTree>
  </p:cSld>
  <p:clrMapOvr>
    <a:masterClrMapping/>
  </p:clrMapOvr>
  <p:transition>
    <p:checker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0242" name="表格 10241"/>
          <p:cNvGraphicFramePr/>
          <p:nvPr/>
        </p:nvGraphicFramePr>
        <p:xfrm>
          <a:off x="107950" y="44450"/>
          <a:ext cx="8928100" cy="2124075"/>
        </p:xfrm>
        <a:graphic>
          <a:graphicData uri="http://schemas.openxmlformats.org/drawingml/2006/table">
            <a:tbl>
              <a:tblPr/>
              <a:tblGrid>
                <a:gridCol w="1196975"/>
                <a:gridCol w="2009775"/>
                <a:gridCol w="1984375"/>
                <a:gridCol w="1762125"/>
                <a:gridCol w="1974850"/>
              </a:tblGrid>
              <a:tr h="1068388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800" b="1">
                          <a:solidFill>
                            <a:srgbClr val="FFFFFF"/>
                          </a:solidFill>
                        </a:rPr>
                        <a:t>do your homework</a:t>
                      </a:r>
                      <a:endParaRPr lang="zh-CN" altLang="en-US" sz="28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800" b="1">
                          <a:solidFill>
                            <a:srgbClr val="FFFFFF"/>
                          </a:solidFill>
                        </a:rPr>
                        <a:t>help your mother</a:t>
                      </a:r>
                      <a:endParaRPr lang="zh-CN" altLang="en-US" sz="28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800" b="1">
                          <a:solidFill>
                            <a:srgbClr val="FFFFFF"/>
                          </a:solidFill>
                        </a:rPr>
                        <a:t>walk to school</a:t>
                      </a:r>
                      <a:endParaRPr lang="zh-CN" altLang="en-US" sz="28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3200" b="1">
                          <a:solidFill>
                            <a:srgbClr val="FFFFFF"/>
                          </a:solidFill>
                        </a:rPr>
                        <a:t>wear dresses</a:t>
                      </a:r>
                      <a:endParaRPr lang="zh-CN" altLang="en-US" sz="32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</a:tr>
              <a:tr h="579437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800">
                          <a:solidFill>
                            <a:srgbClr val="000000"/>
                          </a:solidFill>
                        </a:rPr>
                        <a:t>Simon</a:t>
                      </a: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3200">
                          <a:solidFill>
                            <a:srgbClr val="FF0066"/>
                          </a:solidFill>
                        </a:rPr>
                        <a:t>A</a:t>
                      </a:r>
                      <a:endParaRPr lang="zh-CN" altLang="en-US" sz="3200">
                        <a:solidFill>
                          <a:srgbClr val="FF0066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</a:tr>
              <a:tr h="476250">
                <a:tc gridSpan="5"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</a:rPr>
                        <a:t>A: always                  O: often                    S: sometimes                    N: never</a:t>
                      </a:r>
                      <a:endParaRPr lang="zh-CN" altLang="en-US" sz="20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284" name="图片 10283" descr="C:\Users\Administrator\Desktop\QQ图片20141108155755.jpgQQ图片2014110815575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2750" y="2654300"/>
            <a:ext cx="3313113" cy="3840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85" name="圆角矩形标注 10284"/>
          <p:cNvSpPr/>
          <p:nvPr/>
        </p:nvSpPr>
        <p:spPr>
          <a:xfrm>
            <a:off x="4486275" y="2471738"/>
            <a:ext cx="4257675" cy="1128712"/>
          </a:xfrm>
          <a:prstGeom prst="wedgeRoundRectCallout">
            <a:avLst>
              <a:gd name="adj1" fmla="val -4329"/>
              <a:gd name="adj2" fmla="val 85269"/>
              <a:gd name="adj3" fmla="val 16667"/>
            </a:avLst>
          </a:prstGeom>
          <a:solidFill>
            <a:srgbClr val="00FF00">
              <a:alpha val="10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Simon always 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does his homework.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zoom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1266" name="表格 11265"/>
          <p:cNvGraphicFramePr/>
          <p:nvPr/>
        </p:nvGraphicFramePr>
        <p:xfrm>
          <a:off x="107950" y="44450"/>
          <a:ext cx="8928100" cy="2124075"/>
        </p:xfrm>
        <a:graphic>
          <a:graphicData uri="http://schemas.openxmlformats.org/drawingml/2006/table">
            <a:tbl>
              <a:tblPr/>
              <a:tblGrid>
                <a:gridCol w="1196975"/>
                <a:gridCol w="2009775"/>
                <a:gridCol w="1984375"/>
                <a:gridCol w="1762125"/>
                <a:gridCol w="1974850"/>
              </a:tblGrid>
              <a:tr h="1068388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800" b="1">
                          <a:solidFill>
                            <a:srgbClr val="FFFFFF"/>
                          </a:solidFill>
                        </a:rPr>
                        <a:t>do your homework</a:t>
                      </a:r>
                      <a:endParaRPr lang="zh-CN" altLang="en-US" sz="28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800" b="1">
                          <a:solidFill>
                            <a:srgbClr val="FFFFFF"/>
                          </a:solidFill>
                        </a:rPr>
                        <a:t>help your mother</a:t>
                      </a:r>
                      <a:endParaRPr lang="zh-CN" altLang="en-US" sz="28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800" b="1">
                          <a:solidFill>
                            <a:srgbClr val="FFFFFF"/>
                          </a:solidFill>
                        </a:rPr>
                        <a:t>walk to school</a:t>
                      </a:r>
                      <a:endParaRPr lang="zh-CN" altLang="en-US" sz="28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3200" b="1">
                          <a:solidFill>
                            <a:srgbClr val="FFFFFF"/>
                          </a:solidFill>
                        </a:rPr>
                        <a:t>wear dresses</a:t>
                      </a:r>
                      <a:endParaRPr lang="zh-CN" altLang="en-US" sz="32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</a:tr>
              <a:tr h="579437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800">
                          <a:solidFill>
                            <a:srgbClr val="000000"/>
                          </a:solidFill>
                        </a:rPr>
                        <a:t>Bella </a:t>
                      </a: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3200">
                          <a:solidFill>
                            <a:srgbClr val="FF0066"/>
                          </a:solidFill>
                        </a:rPr>
                        <a:t>O</a:t>
                      </a:r>
                      <a:endParaRPr lang="zh-CN" altLang="en-US" sz="3200">
                        <a:solidFill>
                          <a:srgbClr val="FF0066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</a:tr>
              <a:tr h="476250">
                <a:tc gridSpan="5"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</a:rPr>
                        <a:t>A: always                  O: often                    S: sometimes                    N: never</a:t>
                      </a:r>
                      <a:endParaRPr lang="zh-CN" altLang="en-US" sz="20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1308" name="图片 11307" descr="C:\Users\Administrator\Desktop\hn02005703.jpghn020057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0713" y="2349500"/>
            <a:ext cx="2913062" cy="4368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309" name="圆角矩形标注 11308"/>
          <p:cNvSpPr/>
          <p:nvPr/>
        </p:nvSpPr>
        <p:spPr>
          <a:xfrm>
            <a:off x="3849688" y="2349500"/>
            <a:ext cx="4103687" cy="1296988"/>
          </a:xfrm>
          <a:prstGeom prst="wedgeRoundRectCallout">
            <a:avLst>
              <a:gd name="adj1" fmla="val -9"/>
              <a:gd name="adj2" fmla="val 74083"/>
              <a:gd name="adj3" fmla="val 16667"/>
            </a:avLst>
          </a:prstGeom>
          <a:solidFill>
            <a:srgbClr val="00FF00">
              <a:alpha val="10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Bella often 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helps her mother.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omb/>
  </p:transition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FDEF3"/>
      </a:accent1>
      <a:accent2>
        <a:srgbClr val="333399"/>
      </a:accent2>
      <a:accent3>
        <a:srgbClr val="FFFFFF"/>
      </a:accent3>
      <a:accent4>
        <a:srgbClr val="000000"/>
      </a:accent4>
      <a:accent5>
        <a:srgbClr val="E3EBF8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3EBF8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4859</Words>
  <Application>WPS 演示</Application>
  <PresentationFormat>在屏幕上显示</PresentationFormat>
  <Paragraphs>243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5" baseType="lpstr">
      <vt:lpstr>Arial</vt:lpstr>
      <vt:lpstr>宋体</vt:lpstr>
      <vt:lpstr>Wingdings</vt:lpstr>
      <vt:lpstr>Calibri</vt:lpstr>
      <vt:lpstr>Jokerman</vt:lpstr>
      <vt:lpstr>微软雅黑</vt:lpstr>
      <vt:lpstr>Arial Unicode MS</vt:lpstr>
      <vt:lpstr>Cambria</vt:lpstr>
      <vt:lpstr>黑体</vt:lpstr>
      <vt:lpstr>Arial</vt:lpstr>
      <vt:lpstr>等线</vt:lpstr>
      <vt:lpstr>默认设计模板</vt:lpstr>
      <vt:lpstr>自定义设计方案</vt:lpstr>
      <vt:lpstr>Unit 2 Lesson 11  Always Do Your Homework!</vt:lpstr>
      <vt:lpstr>Let’s  learn!</vt:lpstr>
      <vt:lpstr>do homework</vt:lpstr>
      <vt:lpstr>clean the  floor</vt:lpstr>
      <vt:lpstr>ride a bike</vt:lpstr>
      <vt:lpstr>wear a  dress</vt:lpstr>
      <vt:lpstr>Learn  to say</vt:lpstr>
      <vt:lpstr>PowerPoint 演示文稿</vt:lpstr>
      <vt:lpstr>PowerPoint 演示文稿</vt:lpstr>
      <vt:lpstr>PowerPoint 演示文稿</vt:lpstr>
      <vt:lpstr>PowerPoint 演示文稿</vt:lpstr>
      <vt:lpstr>Pair  work</vt:lpstr>
      <vt:lpstr>PowerPoint 演示文稿</vt:lpstr>
      <vt:lpstr>PowerPoint 演示文稿</vt:lpstr>
      <vt:lpstr>PowerPoint 演示文稿</vt:lpstr>
      <vt:lpstr>PowerPoint 演示文稿</vt:lpstr>
      <vt:lpstr>Let's practice!</vt:lpstr>
      <vt:lpstr>PowerPoint 演示文稿</vt:lpstr>
      <vt:lpstr>PowerPoint 演示文稿</vt:lpstr>
      <vt:lpstr>Homework</vt:lpstr>
      <vt:lpstr>See you!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上帝掷骰子吗</cp:lastModifiedBy>
  <cp:revision>6</cp:revision>
  <dcterms:created xsi:type="dcterms:W3CDTF">2013-01-25T01:44:00Z</dcterms:created>
  <dcterms:modified xsi:type="dcterms:W3CDTF">2023-09-30T12:03:04Z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09354370C74D4C6785792C0B8209B0C7_13</vt:lpwstr>
  </property>
</Properties>
</file>