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33"/>
  </p:notesMasterIdLst>
  <p:handoutMasterIdLst>
    <p:handoutMasterId r:id="rId34"/>
  </p:handoutMasterIdLst>
  <p:sldIdLst>
    <p:sldId id="498" r:id="rId4"/>
    <p:sldId id="569" r:id="rId5"/>
    <p:sldId id="570" r:id="rId6"/>
    <p:sldId id="565" r:id="rId7"/>
    <p:sldId id="519" r:id="rId8"/>
    <p:sldId id="568" r:id="rId9"/>
    <p:sldId id="571" r:id="rId10"/>
    <p:sldId id="572" r:id="rId11"/>
    <p:sldId id="573" r:id="rId12"/>
    <p:sldId id="574" r:id="rId13"/>
    <p:sldId id="575" r:id="rId14"/>
    <p:sldId id="576" r:id="rId15"/>
    <p:sldId id="577" r:id="rId16"/>
    <p:sldId id="581" r:id="rId17"/>
    <p:sldId id="579" r:id="rId18"/>
    <p:sldId id="580" r:id="rId19"/>
    <p:sldId id="578" r:id="rId20"/>
    <p:sldId id="582" r:id="rId21"/>
    <p:sldId id="583" r:id="rId22"/>
    <p:sldId id="584" r:id="rId23"/>
    <p:sldId id="585" r:id="rId24"/>
    <p:sldId id="586" r:id="rId25"/>
    <p:sldId id="587" r:id="rId26"/>
    <p:sldId id="588" r:id="rId27"/>
    <p:sldId id="589" r:id="rId28"/>
    <p:sldId id="590" r:id="rId29"/>
    <p:sldId id="591" r:id="rId30"/>
    <p:sldId id="600" r:id="rId31"/>
    <p:sldId id="601" r:id="rId32"/>
  </p:sldIdLst>
  <p:sldSz cx="9144000" cy="5143500"/>
  <p:notesSz cx="6858000" cy="9144000"/>
  <p:custDataLst>
    <p:tags r:id="rId3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40" autoAdjust="0"/>
    <p:restoredTop sz="96256" autoAdjust="0"/>
  </p:normalViewPr>
  <p:slideViewPr>
    <p:cSldViewPr>
      <p:cViewPr>
        <p:scale>
          <a:sx n="125" d="100"/>
          <a:sy n="125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54BC3D3B-700A-4115-8008-A1781C26C8CF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7CCCE9E7-7585-4DD3-AED6-2CFC3B9E3FFC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3484EE9-62D5-4101-99EA-03BF2DD98BED}" type="datetime">
              <a:rPr lang="zh-CN" altLang="en-US" sz="1200"/>
            </a:fld>
            <a:endParaRPr lang="zh-CN" altLang="en-US" sz="1200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D13C9EB-3AA9-4298-8472-E6ECD31EDD0D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rcRect l="13878" t="2499" r="188" b="21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7" name="矩形 2"/>
          <p:cNvSpPr/>
          <p:nvPr/>
        </p:nvSpPr>
        <p:spPr>
          <a:xfrm>
            <a:off x="0" y="1419225"/>
            <a:ext cx="9144000" cy="1800225"/>
          </a:xfrm>
          <a:prstGeom prst="rect">
            <a:avLst/>
          </a:prstGeom>
          <a:solidFill>
            <a:srgbClr val="FFFFFF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099" name="组合 3"/>
          <p:cNvGrpSpPr/>
          <p:nvPr/>
        </p:nvGrpSpPr>
        <p:grpSpPr>
          <a:xfrm>
            <a:off x="61913" y="88900"/>
            <a:ext cx="9020175" cy="4965700"/>
            <a:chOff x="255981" y="195486"/>
            <a:chExt cx="8632038" cy="4752528"/>
          </a:xfrm>
        </p:grpSpPr>
        <p:sp>
          <p:nvSpPr>
            <p:cNvPr id="4101" name="矩形 3"/>
            <p:cNvSpPr/>
            <p:nvPr/>
          </p:nvSpPr>
          <p:spPr>
            <a:xfrm>
              <a:off x="395746" y="339825"/>
              <a:ext cx="8352507" cy="4392441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4102" name="组合 5"/>
            <p:cNvGrpSpPr/>
            <p:nvPr/>
          </p:nvGrpSpPr>
          <p:grpSpPr>
            <a:xfrm>
              <a:off x="255981" y="195486"/>
              <a:ext cx="8632038" cy="4752528"/>
              <a:chOff x="251520" y="195486"/>
              <a:chExt cx="8632038" cy="4752528"/>
            </a:xfrm>
          </p:grpSpPr>
          <p:pic>
            <p:nvPicPr>
              <p:cNvPr id="4103" name="图片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28124" y="195486"/>
                <a:ext cx="1455434" cy="115212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4104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7428124" y="3795886"/>
                <a:ext cx="1455434" cy="115212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4105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251520" y="195486"/>
                <a:ext cx="1455434" cy="115212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4106" name="图片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 flipV="1">
                <a:off x="251520" y="3795886"/>
                <a:ext cx="1455434" cy="115212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4100" name="图片 10"/>
          <p:cNvPicPr>
            <a:picLocks noChangeAspect="1"/>
          </p:cNvPicPr>
          <p:nvPr/>
        </p:nvPicPr>
        <p:blipFill>
          <a:blip r:embed="rId4"/>
          <a:srcRect l="5487"/>
          <a:stretch>
            <a:fillRect/>
          </a:stretch>
        </p:blipFill>
        <p:spPr>
          <a:xfrm>
            <a:off x="207963" y="3219450"/>
            <a:ext cx="3500437" cy="1296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123" name="组合 3"/>
          <p:cNvGrpSpPr/>
          <p:nvPr/>
        </p:nvGrpSpPr>
        <p:grpSpPr>
          <a:xfrm>
            <a:off x="61913" y="88900"/>
            <a:ext cx="9020175" cy="4965700"/>
            <a:chOff x="255981" y="195486"/>
            <a:chExt cx="8632038" cy="4752528"/>
          </a:xfrm>
        </p:grpSpPr>
        <p:sp>
          <p:nvSpPr>
            <p:cNvPr id="5124" name="矩形 3"/>
            <p:cNvSpPr/>
            <p:nvPr/>
          </p:nvSpPr>
          <p:spPr>
            <a:xfrm>
              <a:off x="395746" y="339825"/>
              <a:ext cx="8352507" cy="4392441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125" name="组合 5"/>
            <p:cNvGrpSpPr/>
            <p:nvPr/>
          </p:nvGrpSpPr>
          <p:grpSpPr>
            <a:xfrm>
              <a:off x="255981" y="195486"/>
              <a:ext cx="8632038" cy="4752528"/>
              <a:chOff x="251520" y="195486"/>
              <a:chExt cx="8632038" cy="4752528"/>
            </a:xfrm>
          </p:grpSpPr>
          <p:pic>
            <p:nvPicPr>
              <p:cNvPr id="5126" name="图片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28124" y="195486"/>
                <a:ext cx="1455434" cy="115212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5127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7428124" y="3795886"/>
                <a:ext cx="1455434" cy="115212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5128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251520" y="195486"/>
                <a:ext cx="1455434" cy="115212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5129" name="图片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 flipV="1">
                <a:off x="251520" y="3795886"/>
                <a:ext cx="1455434" cy="115212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47" name="矩形 2"/>
          <p:cNvSpPr/>
          <p:nvPr/>
        </p:nvSpPr>
        <p:spPr>
          <a:xfrm>
            <a:off x="207963" y="239713"/>
            <a:ext cx="8728075" cy="4589462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14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1263" y="88900"/>
            <a:ext cx="1520825" cy="1203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9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1913" y="88900"/>
            <a:ext cx="1520825" cy="1203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0" name="图片 6"/>
          <p:cNvPicPr>
            <a:picLocks noChangeAspect="1"/>
          </p:cNvPicPr>
          <p:nvPr/>
        </p:nvPicPr>
        <p:blipFill>
          <a:blip r:embed="rId4"/>
          <a:srcRect b="10524"/>
          <a:stretch>
            <a:fillRect/>
          </a:stretch>
        </p:blipFill>
        <p:spPr>
          <a:xfrm>
            <a:off x="207963" y="439738"/>
            <a:ext cx="8728075" cy="4389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1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61913" y="3851275"/>
            <a:ext cx="1520825" cy="1203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2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7561263" y="3851275"/>
            <a:ext cx="1520825" cy="1203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7.GIF"/><Relationship Id="rId3" Type="http://schemas.openxmlformats.org/officeDocument/2006/relationships/hyperlink" Target="&#32736;&#40479;&#25429;&#40060;.wmv" TargetMode="External"/><Relationship Id="rId2" Type="http://schemas.openxmlformats.org/officeDocument/2006/relationships/image" Target="../media/image26.png"/><Relationship Id="rId1" Type="http://schemas.openxmlformats.org/officeDocument/2006/relationships/hyperlink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32736;&#40479;&#25429;&#40060;.wmv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2.emf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2.emf"/><Relationship Id="rId4" Type="http://schemas.openxmlformats.org/officeDocument/2006/relationships/image" Target="../media/image27.GIF"/><Relationship Id="rId3" Type="http://schemas.openxmlformats.org/officeDocument/2006/relationships/hyperlink" Target="&#29483;&#25417;&#32769;&#40736;.mp4" TargetMode="External"/><Relationship Id="rId2" Type="http://schemas.openxmlformats.org/officeDocument/2006/relationships/image" Target="../media/image33.png"/><Relationship Id="rId1" Type="http://schemas.openxmlformats.org/officeDocument/2006/relationships/hyperlink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9483;&#25417;&#32769;&#40736;.mp4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2.emf"/><Relationship Id="rId6" Type="http://schemas.openxmlformats.org/officeDocument/2006/relationships/image" Target="../media/image35.png"/><Relationship Id="rId5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32701;.mp4" TargetMode="External"/><Relationship Id="rId4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32701;.mp4" TargetMode="External"/><Relationship Id="rId3" Type="http://schemas.openxmlformats.org/officeDocument/2006/relationships/image" Target="../media/image34.png"/><Relationship Id="rId2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32736;.mp4" TargetMode="External"/><Relationship Id="rId1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32736;.mp4" TargetMode="Externa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1709;.mp4" TargetMode="External"/><Relationship Id="rId7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1709;.mp4" TargetMode="External"/><Relationship Id="rId6" Type="http://schemas.openxmlformats.org/officeDocument/2006/relationships/image" Target="../media/image37.png"/><Relationship Id="rId5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1862;.mp4" TargetMode="External"/><Relationship Id="rId4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1862;.mp4" TargetMode="External"/><Relationship Id="rId3" Type="http://schemas.openxmlformats.org/officeDocument/2006/relationships/image" Target="../media/image36.png"/><Relationship Id="rId2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2068;.mp4" TargetMode="External"/><Relationship Id="rId13" Type="http://schemas.openxmlformats.org/officeDocument/2006/relationships/slideLayout" Target="../slideLayouts/slideLayout5.xml"/><Relationship Id="rId12" Type="http://schemas.openxmlformats.org/officeDocument/2006/relationships/image" Target="../media/image39.png"/><Relationship Id="rId11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1734;.mp4" TargetMode="External"/><Relationship Id="rId10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1734;.mp4" TargetMode="External"/><Relationship Id="rId1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2068;.mp4" TargetMode="Externa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5429;.mp4" TargetMode="External"/><Relationship Id="rId7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5429;.mp4" TargetMode="External"/><Relationship Id="rId6" Type="http://schemas.openxmlformats.org/officeDocument/2006/relationships/image" Target="../media/image41.png"/><Relationship Id="rId5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4708;.mp4" TargetMode="External"/><Relationship Id="rId4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4708;.mp4" TargetMode="External"/><Relationship Id="rId3" Type="http://schemas.openxmlformats.org/officeDocument/2006/relationships/image" Target="../media/image40.png"/><Relationship Id="rId2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5645;.mp4" TargetMode="External"/><Relationship Id="rId10" Type="http://schemas.openxmlformats.org/officeDocument/2006/relationships/slideLayout" Target="../slideLayouts/slideLayout5.xml"/><Relationship Id="rId1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5645;.mp4" TargetMode="Externa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7801;.mp4" TargetMode="External"/><Relationship Id="rId7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7801;.mp4" TargetMode="External"/><Relationship Id="rId6" Type="http://schemas.openxmlformats.org/officeDocument/2006/relationships/image" Target="../media/image44.png"/><Relationship Id="rId5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9238;.mp4" TargetMode="External"/><Relationship Id="rId4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9238;.mp4" TargetMode="External"/><Relationship Id="rId3" Type="http://schemas.openxmlformats.org/officeDocument/2006/relationships/image" Target="../media/image43.png"/><Relationship Id="rId2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0146;.mp4" TargetMode="External"/><Relationship Id="rId13" Type="http://schemas.openxmlformats.org/officeDocument/2006/relationships/slideLayout" Target="../slideLayouts/slideLayout5.xml"/><Relationship Id="rId12" Type="http://schemas.openxmlformats.org/officeDocument/2006/relationships/image" Target="../media/image46.png"/><Relationship Id="rId11" Type="http://schemas.microsoft.com/office/2007/relationships/media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1534;.mp4" TargetMode="External"/><Relationship Id="rId10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1534;.mp4" TargetMode="External"/><Relationship Id="rId1" Type="http://schemas.openxmlformats.org/officeDocument/2006/relationships/video" Target="file:///\\pc-2\21&#31179;&#23567;&#35821;&#19978;&#35838;&#26657;&#23545;\3&#35821;&#19978;\&#26032;&#25945;&#26696;&#29256;\&#31532;&#20116;&#21333;&#20803;\15%20&#25645;&#33337;&#30340;&#40479;%20&#12304;&#25945;&#26696;&#21305;&#37197;&#29256;&#12305;&#25512;&#33616;&#10084;\&#20146;.mp4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emf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emf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>
            <a:hlinkClick r:id="rId1" action="ppaction://hlinksldjump"/>
          </p:cNvPr>
          <p:cNvSpPr txBox="1"/>
          <p:nvPr/>
        </p:nvSpPr>
        <p:spPr>
          <a:xfrm>
            <a:off x="2214563" y="1925638"/>
            <a:ext cx="2132012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sldjump"/>
              </a:rPr>
              <a:t>1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文本框 2">
            <a:hlinkClick r:id="rId2" action="ppaction://hlinksldjump"/>
          </p:cNvPr>
          <p:cNvSpPr txBox="1"/>
          <p:nvPr/>
        </p:nvSpPr>
        <p:spPr>
          <a:xfrm>
            <a:off x="5292725" y="1925638"/>
            <a:ext cx="213201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hlinkClick r:id="rId2" action="ppaction://hlinksldjump"/>
              </a:rPr>
              <a:t>2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287338" y="555625"/>
            <a:ext cx="8569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作者是怎样描写翠鸟的？朗读第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自然段，画出表示颜色的词语。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18435" name="图片 4"/>
          <p:cNvPicPr>
            <a:picLocks noChangeAspect="1"/>
          </p:cNvPicPr>
          <p:nvPr/>
        </p:nvPicPr>
        <p:blipFill>
          <a:blip r:embed="rId1"/>
          <a:srcRect l="4546" t="31734" r="8499" b="57678"/>
          <a:stretch>
            <a:fillRect/>
          </a:stretch>
        </p:blipFill>
        <p:spPr>
          <a:xfrm>
            <a:off x="1531938" y="1692275"/>
            <a:ext cx="6080125" cy="1044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矩形 5"/>
          <p:cNvSpPr/>
          <p:nvPr/>
        </p:nvSpPr>
        <p:spPr>
          <a:xfrm>
            <a:off x="287338" y="2765425"/>
            <a:ext cx="85693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作者能把翠鸟写得这么美，是因为什么？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437" name="矩形 6"/>
          <p:cNvSpPr/>
          <p:nvPr/>
        </p:nvSpPr>
        <p:spPr>
          <a:xfrm>
            <a:off x="517525" y="3363913"/>
            <a:ext cx="80867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因为作者用自己的眼睛细致地观察了翠鸟身体不同部位的颜色，写出了它与别的鸟的不同。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438" name="直接连接符 8"/>
          <p:cNvCxnSpPr/>
          <p:nvPr/>
        </p:nvCxnSpPr>
        <p:spPr>
          <a:xfrm>
            <a:off x="4716463" y="1995488"/>
            <a:ext cx="4318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18439" name="直接连接符 9"/>
          <p:cNvCxnSpPr/>
          <p:nvPr/>
        </p:nvCxnSpPr>
        <p:spPr>
          <a:xfrm>
            <a:off x="3851275" y="2355850"/>
            <a:ext cx="433388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18440" name="直接连接符 10"/>
          <p:cNvCxnSpPr/>
          <p:nvPr/>
        </p:nvCxnSpPr>
        <p:spPr>
          <a:xfrm>
            <a:off x="6011863" y="2355850"/>
            <a:ext cx="504825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18441" name="直接连接符 12"/>
          <p:cNvCxnSpPr/>
          <p:nvPr/>
        </p:nvCxnSpPr>
        <p:spPr>
          <a:xfrm>
            <a:off x="3741738" y="2736850"/>
            <a:ext cx="503237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287338" y="628650"/>
            <a:ext cx="85693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用表示颜色的词语介绍翠鸟。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517525" y="1347788"/>
            <a:ext cx="80867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这是一只（彩色）的翠鸟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3"/>
          <p:cNvSpPr/>
          <p:nvPr/>
        </p:nvSpPr>
        <p:spPr>
          <a:xfrm>
            <a:off x="287338" y="2284413"/>
            <a:ext cx="8569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    翠鸟的美不仅在于它有着色彩艳丽的羽毛，作者细致观察后，又对翠鸟有了更多更深的了解。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"/>
          <p:cNvSpPr/>
          <p:nvPr/>
        </p:nvSpPr>
        <p:spPr>
          <a:xfrm>
            <a:off x="287338" y="555625"/>
            <a:ext cx="8569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自由读第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自然段，说说课文中翠鸟捕鱼的情形给你留下了怎样的印象。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5694363" y="1922463"/>
            <a:ext cx="26860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动作敏捷。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图片 6"/>
          <p:cNvPicPr>
            <a:picLocks noChangeAspect="1"/>
          </p:cNvPicPr>
          <p:nvPr/>
        </p:nvPicPr>
        <p:blipFill>
          <a:blip r:embed="rId1"/>
          <a:srcRect l="8499" t="8344" r="8499" b="79400"/>
          <a:stretch>
            <a:fillRect/>
          </a:stretch>
        </p:blipFill>
        <p:spPr>
          <a:xfrm>
            <a:off x="611188" y="1751013"/>
            <a:ext cx="5075237" cy="1058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5" name="矩形 7"/>
          <p:cNvSpPr/>
          <p:nvPr/>
        </p:nvSpPr>
        <p:spPr>
          <a:xfrm>
            <a:off x="287338" y="2773363"/>
            <a:ext cx="85693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这一自然段哪些词语体现了翠鸟动作的敏捷？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0486" name="矩形 8"/>
          <p:cNvSpPr/>
          <p:nvPr/>
        </p:nvSpPr>
        <p:spPr>
          <a:xfrm>
            <a:off x="1835150" y="3533775"/>
            <a:ext cx="472122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冲、飞、衔、站、吞。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287338" y="700088"/>
            <a:ext cx="8569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读下面这段话，注意标红的词语，想象翠鸟捕鱼的情景。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412750" y="1831975"/>
            <a:ext cx="8318500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我正想着，它一下子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进水里，不见了。可是，没一会儿，它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起来了，红色的长嘴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着一条小鱼。它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在船头，一口把小鱼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了下去。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3"/>
          <p:cNvSpPr/>
          <p:nvPr/>
        </p:nvSpPr>
        <p:spPr>
          <a:xfrm>
            <a:off x="427038" y="3486150"/>
            <a:ext cx="8289925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读了这一自然段，我们仿佛看到一只漂亮的小鸟在捕鱼吃的场景。这是因为作者进行了细致观察。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翠鸟捕鱼.wmv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39688"/>
            <a:ext cx="5429250" cy="3622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1" name="Picture 4" descr="点击画面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2950" y="3332163"/>
            <a:ext cx="2578100" cy="658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2" name="矩形 4"/>
          <p:cNvSpPr/>
          <p:nvPr/>
        </p:nvSpPr>
        <p:spPr>
          <a:xfrm>
            <a:off x="304800" y="3817938"/>
            <a:ext cx="853440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你观察到了什么？哪些动作和你想象的一样？哪些动作出乎你的意料？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-46037" y="303213"/>
            <a:ext cx="21320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3851275" y="0"/>
            <a:ext cx="16557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6" name="矩形 3"/>
          <p:cNvSpPr/>
          <p:nvPr/>
        </p:nvSpPr>
        <p:spPr>
          <a:xfrm>
            <a:off x="287338" y="1233488"/>
            <a:ext cx="3924300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默读课文，思考：除了翠鸟以外，作者还对哪些事物作了细致的观察？说说你是从哪里知道的。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23557" name="组合 8"/>
          <p:cNvGrpSpPr/>
          <p:nvPr/>
        </p:nvGrpSpPr>
        <p:grpSpPr>
          <a:xfrm>
            <a:off x="4211638" y="987425"/>
            <a:ext cx="4445000" cy="3600450"/>
            <a:chOff x="1115616" y="0"/>
            <a:chExt cx="6912768" cy="5143500"/>
          </a:xfrm>
        </p:grpSpPr>
        <p:pic>
          <p:nvPicPr>
            <p:cNvPr id="23560" name="图片 5"/>
            <p:cNvPicPr>
              <a:picLocks noChangeAspect="1"/>
            </p:cNvPicPr>
            <p:nvPr/>
          </p:nvPicPr>
          <p:blipFill>
            <a:blip r:embed="rId1"/>
            <a:srcRect l="2206" r="2934"/>
            <a:stretch>
              <a:fillRect/>
            </a:stretch>
          </p:blipFill>
          <p:spPr>
            <a:xfrm>
              <a:off x="1115616" y="0"/>
              <a:ext cx="3456384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pic>
          <p:nvPicPr>
            <p:cNvPr id="23561" name="图片 7"/>
            <p:cNvPicPr>
              <a:picLocks noChangeAspect="1"/>
            </p:cNvPicPr>
            <p:nvPr/>
          </p:nvPicPr>
          <p:blipFill>
            <a:blip r:embed="rId2"/>
            <a:srcRect l="2934" r="2206"/>
            <a:stretch>
              <a:fillRect/>
            </a:stretch>
          </p:blipFill>
          <p:spPr>
            <a:xfrm>
              <a:off x="4572000" y="0"/>
              <a:ext cx="3456384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</p:grpSp>
      <p:pic>
        <p:nvPicPr>
          <p:cNvPr id="23558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775" y="0"/>
            <a:ext cx="3313113" cy="608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9" name="文本框 1"/>
          <p:cNvSpPr txBox="1"/>
          <p:nvPr/>
        </p:nvSpPr>
        <p:spPr>
          <a:xfrm>
            <a:off x="3717925" y="14288"/>
            <a:ext cx="17081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学习观察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287338" y="555625"/>
            <a:ext cx="85693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朗读课文第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自然段，思考：这是一次怎样的旅行？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1"/>
          <a:srcRect l="6281" t="18482" r="9870" b="69107"/>
          <a:stretch>
            <a:fillRect/>
          </a:stretch>
        </p:blipFill>
        <p:spPr>
          <a:xfrm>
            <a:off x="298450" y="1274763"/>
            <a:ext cx="4824413" cy="1008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4580" name="直接连接符 3"/>
          <p:cNvCxnSpPr/>
          <p:nvPr/>
        </p:nvCxnSpPr>
        <p:spPr>
          <a:xfrm>
            <a:off x="1187450" y="1995488"/>
            <a:ext cx="936625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4581" name="直接连接符 5"/>
          <p:cNvCxnSpPr/>
          <p:nvPr/>
        </p:nvCxnSpPr>
        <p:spPr>
          <a:xfrm>
            <a:off x="2268538" y="1995488"/>
            <a:ext cx="25908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4582" name="直接连接符 7"/>
          <p:cNvCxnSpPr/>
          <p:nvPr/>
        </p:nvCxnSpPr>
        <p:spPr>
          <a:xfrm>
            <a:off x="4211638" y="1635125"/>
            <a:ext cx="792162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4583" name="直接连接符 10"/>
          <p:cNvCxnSpPr/>
          <p:nvPr/>
        </p:nvCxnSpPr>
        <p:spPr>
          <a:xfrm>
            <a:off x="395288" y="1995488"/>
            <a:ext cx="576262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24584" name="矩形 13"/>
          <p:cNvSpPr/>
          <p:nvPr/>
        </p:nvSpPr>
        <p:spPr>
          <a:xfrm>
            <a:off x="5256213" y="1122363"/>
            <a:ext cx="3409950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这是一次平常的旅途。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5" name="矩形 14"/>
          <p:cNvSpPr/>
          <p:nvPr/>
        </p:nvSpPr>
        <p:spPr>
          <a:xfrm>
            <a:off x="287338" y="2373313"/>
            <a:ext cx="85693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根据课文内容填一填。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4586" name="矩形 15"/>
          <p:cNvSpPr/>
          <p:nvPr/>
        </p:nvSpPr>
        <p:spPr>
          <a:xfrm>
            <a:off x="395288" y="3019425"/>
            <a:ext cx="8348662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在这次极为平常的探亲之旅中，因为留心观察，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的旅途增添了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7" name="矩形 16"/>
          <p:cNvSpPr/>
          <p:nvPr/>
        </p:nvSpPr>
        <p:spPr>
          <a:xfrm>
            <a:off x="1476375" y="3536950"/>
            <a:ext cx="7056438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认识了一位可爱的新朋友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搭船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8" name="矩形 17"/>
          <p:cNvSpPr/>
          <p:nvPr/>
        </p:nvSpPr>
        <p:spPr>
          <a:xfrm>
            <a:off x="595313" y="4041775"/>
            <a:ext cx="102393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翠鸟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9" name="矩形 18"/>
          <p:cNvSpPr/>
          <p:nvPr/>
        </p:nvSpPr>
        <p:spPr>
          <a:xfrm>
            <a:off x="6399213" y="4041775"/>
            <a:ext cx="1655762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许多乐趣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  <p:bldP spid="245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287338" y="915988"/>
            <a:ext cx="8569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浏览课文，这篇文章除了写作者去乡下途中所见的景色，以及翠鸟的外形和动作，还写了什么？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427038" y="2284413"/>
            <a:ext cx="8289925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自然段写了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观察翠鸟时产生的疑问，第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自然段写了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明白翠鸟搭船的原因。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395288" y="555625"/>
            <a:ext cx="85693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朗读第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自然段，你有什么发现？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627" name="图片 2"/>
          <p:cNvPicPr>
            <a:picLocks noChangeAspect="1"/>
          </p:cNvPicPr>
          <p:nvPr/>
        </p:nvPicPr>
        <p:blipFill>
          <a:blip r:embed="rId1"/>
          <a:srcRect l="6281" t="42376" r="9870" b="45919"/>
          <a:stretch>
            <a:fillRect/>
          </a:stretch>
        </p:blipFill>
        <p:spPr>
          <a:xfrm>
            <a:off x="1711325" y="1276350"/>
            <a:ext cx="5937250" cy="1169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8" name="矩形 3"/>
          <p:cNvSpPr/>
          <p:nvPr/>
        </p:nvSpPr>
        <p:spPr>
          <a:xfrm>
            <a:off x="534988" y="2616200"/>
            <a:ext cx="82899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的疑问一个接着一个，这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个疑问体现了翠鸟的突然出现让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感到好奇、惊喜。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9" name="矩形 4"/>
          <p:cNvSpPr/>
          <p:nvPr/>
        </p:nvSpPr>
        <p:spPr>
          <a:xfrm>
            <a:off x="395288" y="3810000"/>
            <a:ext cx="85693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小结：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看来，留心观察能引发我们的思考。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287338" y="700088"/>
            <a:ext cx="8569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朗读第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自然段，思考：这一自然段在文中起什么作用？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755650" y="2800350"/>
            <a:ext cx="85693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小结：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留心观察，能让我们有新的发现。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652" name="图片 3"/>
          <p:cNvPicPr>
            <a:picLocks noChangeAspect="1"/>
          </p:cNvPicPr>
          <p:nvPr/>
        </p:nvPicPr>
        <p:blipFill>
          <a:blip r:embed="rId1"/>
          <a:srcRect l="8264" t="19402" r="6633" b="71472"/>
          <a:stretch>
            <a:fillRect/>
          </a:stretch>
        </p:blipFill>
        <p:spPr>
          <a:xfrm>
            <a:off x="1079500" y="1757363"/>
            <a:ext cx="6985000" cy="1057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rcRect t="21761" b="324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3" name="图片 2"/>
          <p:cNvPicPr>
            <a:picLocks noChangeAspect="1"/>
          </p:cNvPicPr>
          <p:nvPr/>
        </p:nvPicPr>
        <p:blipFill>
          <a:blip r:embed="rId2"/>
          <a:srcRect t="18369" r="9731" b="572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4" name="图片 4"/>
          <p:cNvPicPr>
            <a:picLocks noChangeAspect="1"/>
          </p:cNvPicPr>
          <p:nvPr/>
        </p:nvPicPr>
        <p:blipFill>
          <a:blip r:embed="rId3"/>
          <a:srcRect t="6226" b="940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5" name="图片 5"/>
          <p:cNvPicPr>
            <a:picLocks noChangeAspect="1"/>
          </p:cNvPicPr>
          <p:nvPr/>
        </p:nvPicPr>
        <p:blipFill>
          <a:blip r:embed="rId4"/>
          <a:srcRect l="777" b="2519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6" name="矩形 6"/>
          <p:cNvSpPr/>
          <p:nvPr/>
        </p:nvSpPr>
        <p:spPr>
          <a:xfrm>
            <a:off x="684213" y="3508375"/>
            <a:ext cx="813752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生活中不缺少美，只是缺少发现美的眼睛。</a:t>
            </a:r>
            <a:endParaRPr lang="en-US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1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罗丹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7" name="文本框 8"/>
          <p:cNvSpPr txBox="1"/>
          <p:nvPr/>
        </p:nvSpPr>
        <p:spPr>
          <a:xfrm>
            <a:off x="-180975" y="123825"/>
            <a:ext cx="213201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287338" y="627063"/>
            <a:ext cx="85693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自由朗读全文，学了这一课，你有什么想说的？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287338" y="1419225"/>
            <a:ext cx="8569325" cy="2090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小结：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一次平常的探亲之旅，因为留心观察，作者认识了一个可爱的新朋友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会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搭船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的翠鸟。留心周围的事物，我们就会有新的发现。平时我们也应该像作者这样留心观察，积累习作的素材。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1095375" y="4227513"/>
            <a:ext cx="71659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小猫是什么样子的？它是怎么捉老鼠的？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9699" name="猫捉老鼠.mp4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50" y="700088"/>
            <a:ext cx="4406900" cy="3305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00" name="Picture 4" descr="点击画面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2950" y="3695700"/>
            <a:ext cx="2578100" cy="658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1" name="文本框 2"/>
          <p:cNvSpPr txBox="1"/>
          <p:nvPr/>
        </p:nvSpPr>
        <p:spPr>
          <a:xfrm>
            <a:off x="3851275" y="0"/>
            <a:ext cx="16557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70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775" y="0"/>
            <a:ext cx="3313113" cy="608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3" name="文本框 1"/>
          <p:cNvSpPr txBox="1"/>
          <p:nvPr/>
        </p:nvSpPr>
        <p:spPr>
          <a:xfrm>
            <a:off x="3717925" y="14288"/>
            <a:ext cx="17081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翠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362325" y="877888"/>
            <a:ext cx="2184400" cy="2058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23" name="羽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5025" y="877888"/>
            <a:ext cx="2178050" cy="2082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4" name="矩形 4"/>
          <p:cNvSpPr/>
          <p:nvPr/>
        </p:nvSpPr>
        <p:spPr>
          <a:xfrm>
            <a:off x="287338" y="3030538"/>
            <a:ext cx="85693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这两个字有什么相同和不同的地方？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0725" name="矩形 5"/>
          <p:cNvSpPr/>
          <p:nvPr/>
        </p:nvSpPr>
        <p:spPr>
          <a:xfrm>
            <a:off x="427038" y="3600450"/>
            <a:ext cx="8289925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的上面是变了形的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羽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羽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的部首。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6" name="对话气泡: 圆角矩形 6"/>
          <p:cNvSpPr/>
          <p:nvPr/>
        </p:nvSpPr>
        <p:spPr>
          <a:xfrm>
            <a:off x="5942013" y="1268413"/>
            <a:ext cx="2774950" cy="1692275"/>
          </a:xfrm>
          <a:prstGeom prst="wedgeRoundRectCallout">
            <a:avLst>
              <a:gd name="adj1" fmla="val -59653"/>
              <a:gd name="adj2" fmla="val 3431"/>
              <a:gd name="adj3" fmla="val 16667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400" b="1" spc="0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羽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的钩不见，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卒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字下面的长横托上，竖在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从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下面。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0727" name="文本框 2"/>
          <p:cNvSpPr txBox="1"/>
          <p:nvPr/>
        </p:nvSpPr>
        <p:spPr>
          <a:xfrm>
            <a:off x="3851275" y="0"/>
            <a:ext cx="16557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28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1775" y="0"/>
            <a:ext cx="3313113" cy="608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9" name="文本框 1"/>
          <p:cNvSpPr txBox="1"/>
          <p:nvPr/>
        </p:nvSpPr>
        <p:spPr>
          <a:xfrm>
            <a:off x="3717925" y="14288"/>
            <a:ext cx="17081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书写生字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07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3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0723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307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2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30722"/>
                </p:tgtEl>
              </p:cMediaNode>
            </p:video>
          </p:childTnLst>
        </p:cTn>
      </p:par>
    </p:tnLst>
    <p:bldLst>
      <p:bldP spid="30724" grpId="0"/>
      <p:bldP spid="307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嘴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79463" y="423863"/>
            <a:ext cx="1654175" cy="1579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7" name="啦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46375" y="423863"/>
            <a:ext cx="1654175" cy="1579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8" name="响.mp4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13288" y="423863"/>
            <a:ext cx="1654175" cy="1579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9" name="哦.mp4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683375" y="425450"/>
            <a:ext cx="1654175" cy="1577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50" name="矩形 5"/>
          <p:cNvSpPr/>
          <p:nvPr/>
        </p:nvSpPr>
        <p:spPr>
          <a:xfrm>
            <a:off x="287338" y="3260725"/>
            <a:ext cx="85693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你有什么发现？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1751" name="矩形 6"/>
          <p:cNvSpPr/>
          <p:nvPr/>
        </p:nvSpPr>
        <p:spPr>
          <a:xfrm>
            <a:off x="779463" y="3768725"/>
            <a:ext cx="793750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这些字都是左右结构，左窄右宽；它们都有口字旁，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作为偏旁时写在左上方。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2" name="对话气泡: 圆角矩形 7"/>
          <p:cNvSpPr/>
          <p:nvPr/>
        </p:nvSpPr>
        <p:spPr>
          <a:xfrm>
            <a:off x="779463" y="2325688"/>
            <a:ext cx="7561262" cy="935037"/>
          </a:xfrm>
          <a:prstGeom prst="wedgeRoundRectCallout">
            <a:avLst>
              <a:gd name="adj1" fmla="val -35028"/>
              <a:gd name="adj2" fmla="val -61051"/>
              <a:gd name="adj3" fmla="val 16667"/>
            </a:avLst>
          </a:prstGeom>
          <a:solidFill>
            <a:schemeClr val="bg1"/>
          </a:solidFill>
          <a:ln w="12700">
            <a:solidFill>
              <a:srgbClr val="4472C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4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止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的第一笔竖写在竖中线上，最后一笔变成提；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匕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的竖弯钩起笔稍高；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角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写得稍扁。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7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17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6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1746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7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317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7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31747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7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317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8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31748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7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317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9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31749"/>
                </p:tgtEl>
              </p:cMediaNode>
            </p:video>
          </p:childTnLst>
        </p:cTn>
      </p:par>
    </p:tnLst>
    <p:bldLst>
      <p:bldP spid="31750" grpId="0"/>
      <p:bldP spid="3175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搭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38250" y="692150"/>
            <a:ext cx="1803400" cy="1720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1" name="悄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60775" y="688975"/>
            <a:ext cx="1803400" cy="1720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2" name="捕.mp4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81713" y="688975"/>
            <a:ext cx="1803400" cy="1731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3" name="矩形 4"/>
          <p:cNvSpPr/>
          <p:nvPr/>
        </p:nvSpPr>
        <p:spPr>
          <a:xfrm>
            <a:off x="287338" y="2716213"/>
            <a:ext cx="8569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这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个字也是左窄右宽的字，请仔细观察，要写好它们，需要注意些什么？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2774" name="矩形 5"/>
          <p:cNvSpPr/>
          <p:nvPr/>
        </p:nvSpPr>
        <p:spPr>
          <a:xfrm>
            <a:off x="427038" y="3863975"/>
            <a:ext cx="82899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注意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个字在横中线或竖中线上的笔画。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27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27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0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2770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27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327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1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32771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7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327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2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32772"/>
                </p:tgtEl>
              </p:cMediaNode>
            </p:video>
          </p:childTnLst>
        </p:cTn>
      </p:par>
    </p:tnLst>
    <p:bldLst>
      <p:bldP spid="327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亲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54063" y="1422400"/>
            <a:ext cx="1831975" cy="1747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5" name="父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28913" y="1422400"/>
            <a:ext cx="1852612" cy="1747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6" name="沙.mp4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99000" y="1412875"/>
            <a:ext cx="1831975" cy="1757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7" name="吞.mp4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667500" y="1416050"/>
            <a:ext cx="1852613" cy="1751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8" name="对话气泡: 圆角矩形 5"/>
          <p:cNvSpPr/>
          <p:nvPr/>
        </p:nvSpPr>
        <p:spPr>
          <a:xfrm>
            <a:off x="2987675" y="412750"/>
            <a:ext cx="2808288" cy="430213"/>
          </a:xfrm>
          <a:prstGeom prst="wedgeRoundRectCallout">
            <a:avLst>
              <a:gd name="adj1" fmla="val -28468"/>
              <a:gd name="adj2" fmla="val 119278"/>
              <a:gd name="adj3" fmla="val 16667"/>
            </a:avLst>
          </a:prstGeom>
          <a:solidFill>
            <a:schemeClr val="bg1"/>
          </a:solidFill>
          <a:ln w="12700">
            <a:solidFill>
              <a:srgbClr val="4472C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400" b="1" spc="0">
                <a:latin typeface="宋体" panose="02010600030101010101" pitchFamily="2" charset="-122"/>
                <a:ea typeface="Times New Roman" panose="02020603050405020304" pitchFamily="18" charset="0"/>
              </a:rPr>
              <a:t>撇、捺要写得舒展。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3799" name="对话气泡: 圆角矩形 6"/>
          <p:cNvSpPr/>
          <p:nvPr/>
        </p:nvSpPr>
        <p:spPr>
          <a:xfrm>
            <a:off x="754063" y="3454400"/>
            <a:ext cx="2214562" cy="508000"/>
          </a:xfrm>
          <a:prstGeom prst="wedgeRoundRectCallout">
            <a:avLst>
              <a:gd name="adj1" fmla="val -8551"/>
              <a:gd name="adj2" fmla="val -77162"/>
              <a:gd name="adj3" fmla="val 16667"/>
            </a:avLst>
          </a:prstGeom>
          <a:solidFill>
            <a:schemeClr val="bg1"/>
          </a:solidFill>
          <a:ln w="12700">
            <a:solidFill>
              <a:srgbClr val="4472C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400" b="1" spc="0">
                <a:latin typeface="宋体" panose="02010600030101010101" pitchFamily="2" charset="-122"/>
                <a:ea typeface="Times New Roman" panose="02020603050405020304" pitchFamily="18" charset="0"/>
              </a:rPr>
              <a:t>第二横是长横。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3800" name="对话气泡: 圆角矩形 7"/>
          <p:cNvSpPr/>
          <p:nvPr/>
        </p:nvSpPr>
        <p:spPr>
          <a:xfrm>
            <a:off x="5695950" y="3452813"/>
            <a:ext cx="2808288" cy="792162"/>
          </a:xfrm>
          <a:prstGeom prst="wedgeRoundRectCallout">
            <a:avLst>
              <a:gd name="adj1" fmla="val 18153"/>
              <a:gd name="adj2" fmla="val -75866"/>
              <a:gd name="adj3" fmla="val 16667"/>
            </a:avLst>
          </a:prstGeom>
          <a:solidFill>
            <a:schemeClr val="bg1"/>
          </a:solidFill>
          <a:ln w="12700">
            <a:solidFill>
              <a:srgbClr val="4472C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4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撇、捺要舒展，包住下面的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口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。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3801" name="矩形 8"/>
          <p:cNvSpPr/>
          <p:nvPr/>
        </p:nvSpPr>
        <p:spPr>
          <a:xfrm>
            <a:off x="2328863" y="4244975"/>
            <a:ext cx="469106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方法：一看二临三对照。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37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337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4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33794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37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337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5"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33795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37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337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6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33796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37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337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7"/>
                  </p:tgtEl>
                </p:cond>
              </p:nextCondLst>
            </p:seq>
            <p:video>
              <p:cMediaNode vol="80000">
                <p:cTn id="46" fill="hold" display="0">
                  <p:stCondLst>
                    <p:cond delay="indefinite"/>
                  </p:stCondLst>
                </p:cTn>
                <p:tgtEl>
                  <p:spTgt spid="33797"/>
                </p:tgtEl>
              </p:cMediaNode>
            </p:video>
          </p:childTnLst>
        </p:cTn>
      </p:par>
    </p:tnLst>
    <p:bldLst>
      <p:bldP spid="33798" grpId="0" animBg="1"/>
      <p:bldP spid="33799" grpId="0" animBg="1"/>
      <p:bldP spid="3380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701675" y="339725"/>
            <a:ext cx="774065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母亲　外祖父　雨点　船夫　用力　船头　羽毛　翠绿　静悄悄　翠鸟　捕鱼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287338" y="1924050"/>
            <a:ext cx="85693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抄写上面的词语，要求：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4820" name="矩形 3"/>
          <p:cNvSpPr/>
          <p:nvPr/>
        </p:nvSpPr>
        <p:spPr>
          <a:xfrm>
            <a:off x="287338" y="2543175"/>
            <a:ext cx="8569325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    ①以词为单位抄写，看一个词，写一个词，不能看一个字写一个字；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    ②注意写字姿势；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③写完后认真检查一遍。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2"/>
          <p:cNvSpPr/>
          <p:nvPr/>
        </p:nvSpPr>
        <p:spPr>
          <a:xfrm>
            <a:off x="287338" y="700088"/>
            <a:ext cx="8569325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观察身边的一种动物、植物或一处场景，完成下面的记录单。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35843" name="表格 2"/>
          <p:cNvGraphicFramePr>
            <a:graphicFrameLocks noGrp="1"/>
          </p:cNvGraphicFramePr>
          <p:nvPr/>
        </p:nvGraphicFramePr>
        <p:xfrm>
          <a:off x="671512" y="2089150"/>
          <a:ext cx="7800976" cy="2305050"/>
        </p:xfrm>
        <a:graphic>
          <a:graphicData uri="http://schemas.openxmlformats.org/drawingml/2006/table">
            <a:tbl>
              <a:tblPr/>
              <a:tblGrid>
                <a:gridCol w="2605088"/>
                <a:gridCol w="5195888"/>
              </a:tblGrid>
              <a:tr h="576262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观察对象</a:t>
                      </a:r>
                      <a:endParaRPr lang="zh-CN" altLang="en-US" sz="2800" b="1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24" marB="4572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b="1">
                        <a:solidFill>
                          <a:srgbClr val="FFFFFF"/>
                        </a:solidFill>
                      </a:endParaRPr>
                    </a:p>
                  </a:txBody>
                  <a:tcPr marL="91438" marR="91438" marT="45724" marB="4572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</a:tr>
              <a:tr h="576262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观察时间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24" marB="4572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8" marR="91438" marT="45724" marB="4572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576262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观察地点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24" marB="4572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8" marR="91438" marT="45724" marB="4572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576262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观察所得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24" marB="4572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8" marR="91438" marT="45724" marB="4572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  <p:sp>
        <p:nvSpPr>
          <p:cNvPr id="35860" name="矩形 2"/>
          <p:cNvSpPr/>
          <p:nvPr/>
        </p:nvSpPr>
        <p:spPr>
          <a:xfrm>
            <a:off x="3276600" y="1487488"/>
            <a:ext cx="22669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观察记录单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5861" name="文本框 2"/>
          <p:cNvSpPr txBox="1"/>
          <p:nvPr/>
        </p:nvSpPr>
        <p:spPr>
          <a:xfrm>
            <a:off x="3851275" y="0"/>
            <a:ext cx="16557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86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0"/>
            <a:ext cx="3313113" cy="608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63" name="文本框 1"/>
          <p:cNvSpPr txBox="1"/>
          <p:nvPr/>
        </p:nvSpPr>
        <p:spPr>
          <a:xfrm>
            <a:off x="3717925" y="14288"/>
            <a:ext cx="17081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课后观察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4"/>
          <p:cNvSpPr/>
          <p:nvPr/>
        </p:nvSpPr>
        <p:spPr>
          <a:xfrm>
            <a:off x="3124200" y="915988"/>
            <a:ext cx="2895600" cy="67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搭船的鸟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7" name="矩形 1"/>
          <p:cNvSpPr/>
          <p:nvPr/>
        </p:nvSpPr>
        <p:spPr>
          <a:xfrm>
            <a:off x="5586413" y="1722438"/>
            <a:ext cx="9366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尖嘴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矩形 1"/>
          <p:cNvSpPr/>
          <p:nvPr/>
        </p:nvSpPr>
        <p:spPr>
          <a:xfrm>
            <a:off x="5586413" y="2376488"/>
            <a:ext cx="9366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翅膀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9" name="矩形 1"/>
          <p:cNvSpPr/>
          <p:nvPr/>
        </p:nvSpPr>
        <p:spPr>
          <a:xfrm>
            <a:off x="5586413" y="3036888"/>
            <a:ext cx="9366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羽毛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70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2837" b="22020"/>
          <a:stretch>
            <a:fillRect/>
          </a:stretch>
        </p:blipFill>
        <p:spPr>
          <a:xfrm>
            <a:off x="1490663" y="1890713"/>
            <a:ext cx="1874837" cy="16684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36871" name="直接箭头连接符 10"/>
          <p:cNvCxnSpPr/>
          <p:nvPr/>
        </p:nvCxnSpPr>
        <p:spPr>
          <a:xfrm>
            <a:off x="3492500" y="1995488"/>
            <a:ext cx="2093913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36872" name="直接箭头连接符 13"/>
          <p:cNvCxnSpPr/>
          <p:nvPr/>
        </p:nvCxnSpPr>
        <p:spPr>
          <a:xfrm>
            <a:off x="3492500" y="2643188"/>
            <a:ext cx="2093913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36873" name="直接箭头连接符 16"/>
          <p:cNvCxnSpPr/>
          <p:nvPr/>
        </p:nvCxnSpPr>
        <p:spPr>
          <a:xfrm>
            <a:off x="3492500" y="3292475"/>
            <a:ext cx="2093913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/>
          </a:ln>
        </p:spPr>
      </p:cxnSp>
      <p:sp>
        <p:nvSpPr>
          <p:cNvPr id="36874" name="右大括号 17"/>
          <p:cNvSpPr/>
          <p:nvPr/>
        </p:nvSpPr>
        <p:spPr>
          <a:xfrm>
            <a:off x="6523038" y="1982788"/>
            <a:ext cx="209550" cy="1381125"/>
          </a:xfrm>
          <a:prstGeom prst="rightBrace">
            <a:avLst>
              <a:gd name="adj1" fmla="val 36738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6875" name="矩形 1"/>
          <p:cNvSpPr/>
          <p:nvPr/>
        </p:nvSpPr>
        <p:spPr>
          <a:xfrm>
            <a:off x="6961188" y="2411413"/>
            <a:ext cx="9985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6" name="矩形 1"/>
          <p:cNvSpPr/>
          <p:nvPr/>
        </p:nvSpPr>
        <p:spPr>
          <a:xfrm>
            <a:off x="2344738" y="3643313"/>
            <a:ext cx="36798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冲、飞、衔、站、吞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7" name="矩形 1"/>
          <p:cNvSpPr/>
          <p:nvPr/>
        </p:nvSpPr>
        <p:spPr>
          <a:xfrm>
            <a:off x="6961188" y="3643313"/>
            <a:ext cx="99853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8" name="文本框 2"/>
          <p:cNvSpPr txBox="1"/>
          <p:nvPr/>
        </p:nvSpPr>
        <p:spPr>
          <a:xfrm>
            <a:off x="3851275" y="0"/>
            <a:ext cx="16557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79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0"/>
            <a:ext cx="3313113" cy="608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80" name="文本框 1"/>
          <p:cNvSpPr txBox="1"/>
          <p:nvPr/>
        </p:nvSpPr>
        <p:spPr>
          <a:xfrm>
            <a:off x="3717925" y="14288"/>
            <a:ext cx="17081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  <p:bldP spid="36869" grpId="0"/>
      <p:bldP spid="36874" grpId="0" animBg="1"/>
      <p:bldP spid="36875" grpId="0"/>
      <p:bldP spid="36876" grpId="0"/>
      <p:bldP spid="3687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3"/>
          <p:cNvPicPr>
            <a:picLocks noChangeAspect="1"/>
          </p:cNvPicPr>
          <p:nvPr/>
        </p:nvPicPr>
        <p:blipFill>
          <a:blip r:embed="rId1"/>
          <a:srcRect l="2570" t="2400" r="2570" b="3799"/>
          <a:stretch>
            <a:fillRect/>
          </a:stretch>
        </p:blipFill>
        <p:spPr>
          <a:xfrm>
            <a:off x="468313" y="490538"/>
            <a:ext cx="2889250" cy="4032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11267" name="矩形 2"/>
          <p:cNvSpPr/>
          <p:nvPr/>
        </p:nvSpPr>
        <p:spPr>
          <a:xfrm>
            <a:off x="3492500" y="577850"/>
            <a:ext cx="5329238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这一单元我们的任务是什么？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1268" name="矩形 5"/>
          <p:cNvSpPr/>
          <p:nvPr/>
        </p:nvSpPr>
        <p:spPr>
          <a:xfrm>
            <a:off x="1763713" y="3875088"/>
            <a:ext cx="1441450" cy="3587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1269" name="直接箭头连接符 7"/>
          <p:cNvCxnSpPr/>
          <p:nvPr/>
        </p:nvCxnSpPr>
        <p:spPr>
          <a:xfrm flipV="1">
            <a:off x="3205163" y="2784475"/>
            <a:ext cx="287337" cy="1090613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11270" name="矩形 8"/>
          <p:cNvSpPr/>
          <p:nvPr/>
        </p:nvSpPr>
        <p:spPr>
          <a:xfrm>
            <a:off x="3425825" y="1209675"/>
            <a:ext cx="5329238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体会作者是怎样留心观察周围事物的。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仔细观察，把观察所得写下来。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矩形 1"/>
          <p:cNvSpPr/>
          <p:nvPr/>
        </p:nvSpPr>
        <p:spPr>
          <a:xfrm>
            <a:off x="3492500" y="2835275"/>
            <a:ext cx="52927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浏览整个单元，你有什么发现？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1272" name="矩形 10"/>
          <p:cNvSpPr/>
          <p:nvPr/>
        </p:nvSpPr>
        <p:spPr>
          <a:xfrm>
            <a:off x="3502025" y="3465513"/>
            <a:ext cx="52927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这是一个很特殊的单元，叫习作单元。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3"/>
          <p:cNvSpPr/>
          <p:nvPr/>
        </p:nvSpPr>
        <p:spPr>
          <a:xfrm>
            <a:off x="3829050" y="109538"/>
            <a:ext cx="1485900" cy="1246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endParaRPr lang="en-US" altLang="zh-CN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矩形 4"/>
          <p:cNvSpPr/>
          <p:nvPr/>
        </p:nvSpPr>
        <p:spPr>
          <a:xfrm>
            <a:off x="287338" y="1276350"/>
            <a:ext cx="85693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你认识这个字吗？是如何认识的？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2292" name="矩形 5"/>
          <p:cNvSpPr/>
          <p:nvPr/>
        </p:nvSpPr>
        <p:spPr>
          <a:xfrm>
            <a:off x="755650" y="1930400"/>
            <a:ext cx="203835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搭车、搭船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矩形 6"/>
          <p:cNvSpPr/>
          <p:nvPr/>
        </p:nvSpPr>
        <p:spPr>
          <a:xfrm>
            <a:off x="287338" y="2828925"/>
            <a:ext cx="8569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用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搭车、搭船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各说一句完整的话，说说你发现了什么。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2294" name="矩形 7"/>
          <p:cNvSpPr/>
          <p:nvPr/>
        </p:nvSpPr>
        <p:spPr>
          <a:xfrm>
            <a:off x="517525" y="4081463"/>
            <a:ext cx="8447088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我发现无论是搭车还是搭船，主人公一般都是人。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椭圆 4"/>
          <p:cNvSpPr/>
          <p:nvPr/>
        </p:nvSpPr>
        <p:spPr>
          <a:xfrm>
            <a:off x="2987675" y="1250950"/>
            <a:ext cx="720725" cy="720725"/>
          </a:xfrm>
          <a:prstGeom prst="ellipse">
            <a:avLst/>
          </a:prstGeom>
          <a:solidFill>
            <a:srgbClr val="E8333C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15" name="文本框 1"/>
          <p:cNvSpPr txBox="1"/>
          <p:nvPr/>
        </p:nvSpPr>
        <p:spPr>
          <a:xfrm>
            <a:off x="2627313" y="1203325"/>
            <a:ext cx="388937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搭船的鸟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标题 1"/>
          <p:cNvSpPr txBox="1"/>
          <p:nvPr/>
        </p:nvSpPr>
        <p:spPr bwMode="auto">
          <a:xfrm>
            <a:off x="179512" y="123478"/>
            <a:ext cx="237626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三年级语文上册</a:t>
            </a:r>
            <a:endParaRPr kumimoji="0" lang="zh-CN" altLang="en-US" sz="2400" b="1" i="0" u="none" strike="noStrike" kern="1200" cap="none" spc="0" normalizeH="0" baseline="0" noProof="0">
              <a:ln w="6350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317" name="思想气泡: 云 1"/>
          <p:cNvSpPr/>
          <p:nvPr/>
        </p:nvSpPr>
        <p:spPr>
          <a:xfrm>
            <a:off x="3924300" y="123825"/>
            <a:ext cx="3889375" cy="1031875"/>
          </a:xfrm>
          <a:prstGeom prst="cloudCallout">
            <a:avLst>
              <a:gd name="adj1" fmla="val -23675"/>
              <a:gd name="adj2" fmla="val 683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0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这是一只怎样的鸟？它为什么要搭船？</a:t>
            </a:r>
            <a:endParaRPr lang="zh-CN" altLang="en-US" sz="2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2"/>
          <p:cNvSpPr/>
          <p:nvPr/>
        </p:nvSpPr>
        <p:spPr>
          <a:xfrm>
            <a:off x="287338" y="771525"/>
            <a:ext cx="85693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初读课文，读通课文。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468313" y="1419225"/>
            <a:ext cx="8318500" cy="312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自读提示：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0">
              <a:lnSpc>
                <a:spcPct val="120000"/>
              </a:lnSpc>
              <a:buChar char="•"/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碰到不认识的字借助拼音读一读，读通句子。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0">
              <a:lnSpc>
                <a:spcPct val="120000"/>
              </a:lnSpc>
              <a:buChar char="•"/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在文中圈出要认识的字，用以前识记生字的方法自学生字。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0">
              <a:lnSpc>
                <a:spcPct val="120000"/>
              </a:lnSpc>
              <a:buChar char="•"/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再读，标出自然段的序号，想一想：这是一只怎样的鸟？它为什么要搭船？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1434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0"/>
            <a:ext cx="3313113" cy="608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1" name="文本框 1"/>
          <p:cNvSpPr txBox="1"/>
          <p:nvPr/>
        </p:nvSpPr>
        <p:spPr>
          <a:xfrm>
            <a:off x="3717925" y="14288"/>
            <a:ext cx="17081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503238" y="488950"/>
            <a:ext cx="8137525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外祖父  船夫  翠鸟  鹦鹉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静悄悄  沙啦沙啦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文本框 5"/>
          <p:cNvSpPr txBox="1"/>
          <p:nvPr/>
        </p:nvSpPr>
        <p:spPr>
          <a:xfrm>
            <a:off x="3038475" y="333375"/>
            <a:ext cx="585788" cy="449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</a:rPr>
              <a:t>f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</a:rPr>
              <a:t>ù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5364" name="文本框 5"/>
          <p:cNvSpPr txBox="1"/>
          <p:nvPr/>
        </p:nvSpPr>
        <p:spPr>
          <a:xfrm>
            <a:off x="5634038" y="333375"/>
            <a:ext cx="1301750" cy="449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</a:rPr>
              <a:t>yīnɡ wǔ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文本框 5"/>
          <p:cNvSpPr txBox="1"/>
          <p:nvPr/>
        </p:nvSpPr>
        <p:spPr>
          <a:xfrm>
            <a:off x="3287713" y="995363"/>
            <a:ext cx="863600" cy="449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</a:rPr>
              <a:t>qiāo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5366" name="文本框 5"/>
          <p:cNvSpPr txBox="1"/>
          <p:nvPr/>
        </p:nvSpPr>
        <p:spPr>
          <a:xfrm>
            <a:off x="4897438" y="981075"/>
            <a:ext cx="584200" cy="449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</a:rPr>
              <a:t>lā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5367" name="文本框 5"/>
          <p:cNvSpPr txBox="1"/>
          <p:nvPr/>
        </p:nvSpPr>
        <p:spPr>
          <a:xfrm>
            <a:off x="4808538" y="333375"/>
            <a:ext cx="673100" cy="449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</a:rPr>
              <a:t>cu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</a:rPr>
              <a:t>ì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5368" name="矩形 8"/>
          <p:cNvSpPr/>
          <p:nvPr/>
        </p:nvSpPr>
        <p:spPr>
          <a:xfrm>
            <a:off x="530225" y="2187575"/>
            <a:ext cx="5508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9" name="左大括号 9"/>
          <p:cNvSpPr/>
          <p:nvPr/>
        </p:nvSpPr>
        <p:spPr>
          <a:xfrm>
            <a:off x="1258888" y="2208213"/>
            <a:ext cx="142875" cy="604837"/>
          </a:xfrm>
          <a:prstGeom prst="leftBrace">
            <a:avLst>
              <a:gd name="adj1" fmla="val 58267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15370" name="矩形 10"/>
          <p:cNvSpPr/>
          <p:nvPr/>
        </p:nvSpPr>
        <p:spPr>
          <a:xfrm>
            <a:off x="1509713" y="1930400"/>
            <a:ext cx="55245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lā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5371" name="矩形 11"/>
          <p:cNvSpPr/>
          <p:nvPr/>
        </p:nvSpPr>
        <p:spPr>
          <a:xfrm>
            <a:off x="1509713" y="2489200"/>
            <a:ext cx="552450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lɑ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5372" name="矩形 12"/>
          <p:cNvSpPr/>
          <p:nvPr/>
        </p:nvSpPr>
        <p:spPr>
          <a:xfrm>
            <a:off x="2168525" y="1930400"/>
            <a:ext cx="900113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3" name="矩形 13"/>
          <p:cNvSpPr/>
          <p:nvPr/>
        </p:nvSpPr>
        <p:spPr>
          <a:xfrm>
            <a:off x="3175000" y="1930400"/>
            <a:ext cx="900113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矩形 14"/>
          <p:cNvSpPr/>
          <p:nvPr/>
        </p:nvSpPr>
        <p:spPr>
          <a:xfrm>
            <a:off x="4183063" y="1930400"/>
            <a:ext cx="900112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呼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5" name="矩形 15"/>
          <p:cNvSpPr/>
          <p:nvPr/>
        </p:nvSpPr>
        <p:spPr>
          <a:xfrm>
            <a:off x="5189538" y="1930400"/>
            <a:ext cx="900112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哇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6" name="矩形 16"/>
          <p:cNvSpPr/>
          <p:nvPr/>
        </p:nvSpPr>
        <p:spPr>
          <a:xfrm>
            <a:off x="2168525" y="2489200"/>
            <a:ext cx="1466850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他来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7" name="矩形 17"/>
          <p:cNvSpPr/>
          <p:nvPr/>
        </p:nvSpPr>
        <p:spPr>
          <a:xfrm>
            <a:off x="3829050" y="2489200"/>
            <a:ext cx="1822450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你怎么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8" name="矩形 18"/>
          <p:cNvSpPr/>
          <p:nvPr/>
        </p:nvSpPr>
        <p:spPr>
          <a:xfrm>
            <a:off x="287338" y="3144838"/>
            <a:ext cx="85693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再读词语，你发现了什么？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5379" name="矩形 19"/>
          <p:cNvSpPr/>
          <p:nvPr/>
        </p:nvSpPr>
        <p:spPr>
          <a:xfrm>
            <a:off x="517525" y="3690938"/>
            <a:ext cx="80867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我发现第一组词是人或鸟的称呼，第二组词与声音有关。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68" grpId="0"/>
      <p:bldP spid="15369" grpId="0" animBg="1"/>
      <p:bldP spid="15370" grpId="0"/>
      <p:bldP spid="15371" grpId="0"/>
      <p:bldP spid="15372" grpId="0"/>
      <p:bldP spid="15373" grpId="0"/>
      <p:bldP spid="15374" grpId="0"/>
      <p:bldP spid="15375" grpId="0"/>
      <p:bldP spid="15376" grpId="0"/>
      <p:bldP spid="15377" grpId="0"/>
      <p:bldP spid="153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1042988" y="771525"/>
            <a:ext cx="7742237" cy="2678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搭船的鸟是什么鸟？它是一只什么样的鸟？它为什么搭船？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默读课文，思考：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对哪些事物作了细致的观察？你从哪里看出来的？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试着用一两句话说说课文主要讲了什么。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2"/>
          <p:cNvSpPr/>
          <p:nvPr/>
        </p:nvSpPr>
        <p:spPr>
          <a:xfrm>
            <a:off x="287338" y="771525"/>
            <a:ext cx="8569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观察课文插图，填上合适的表示颜色的词，将翠鸟的特点说具体。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7411" name="矩形 3"/>
          <p:cNvSpPr/>
          <p:nvPr/>
        </p:nvSpPr>
        <p:spPr>
          <a:xfrm>
            <a:off x="4356100" y="1717675"/>
            <a:ext cx="4895850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 ）的嘴巴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 ）的羽毛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带着一些（      ）的翅膀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 ）的腹部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4"/>
          <p:cNvSpPr/>
          <p:nvPr/>
        </p:nvSpPr>
        <p:spPr>
          <a:xfrm>
            <a:off x="4932363" y="1720850"/>
            <a:ext cx="95726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红色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3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70" t="58401" r="40119" b="17801"/>
          <a:stretch>
            <a:fillRect/>
          </a:stretch>
        </p:blipFill>
        <p:spPr>
          <a:xfrm>
            <a:off x="201613" y="2000250"/>
            <a:ext cx="4281487" cy="2508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4" name="矩形 7"/>
          <p:cNvSpPr/>
          <p:nvPr/>
        </p:nvSpPr>
        <p:spPr>
          <a:xfrm>
            <a:off x="4932363" y="2249488"/>
            <a:ext cx="957262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翠绿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矩形 8"/>
          <p:cNvSpPr/>
          <p:nvPr/>
        </p:nvSpPr>
        <p:spPr>
          <a:xfrm>
            <a:off x="6324600" y="2728913"/>
            <a:ext cx="95885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矩形 9"/>
          <p:cNvSpPr/>
          <p:nvPr/>
        </p:nvSpPr>
        <p:spPr>
          <a:xfrm>
            <a:off x="4932363" y="3232150"/>
            <a:ext cx="957262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黄色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7" name="矩形 10"/>
          <p:cNvSpPr/>
          <p:nvPr/>
        </p:nvSpPr>
        <p:spPr>
          <a:xfrm>
            <a:off x="3995738" y="3981450"/>
            <a:ext cx="55086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用一段话介绍翠鸟。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17418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0"/>
            <a:ext cx="3313113" cy="608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9" name="文本框 1"/>
          <p:cNvSpPr txBox="1"/>
          <p:nvPr/>
        </p:nvSpPr>
        <p:spPr>
          <a:xfrm>
            <a:off x="3717925" y="14288"/>
            <a:ext cx="17081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指向目标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2103</Words>
  <Application>WPS 演示</Application>
  <PresentationFormat>全屏显示(16:9)</PresentationFormat>
  <Paragraphs>249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楷体</vt:lpstr>
      <vt:lpstr>Times New Roman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ICV">
    <vt:lpwstr>A8D79F76B87045B8B9BAA922BAF04DE3_12</vt:lpwstr>
  </property>
  <property fmtid="{D5CDD505-2E9C-101B-9397-08002B2CF9AE}" pid="4" name="KSOProductBuildVer">
    <vt:lpwstr>2052-12.1.0.15374</vt:lpwstr>
  </property>
</Properties>
</file>