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9"/>
  </p:notesMasterIdLst>
  <p:handoutMasterIdLst>
    <p:handoutMasterId r:id="rId38"/>
  </p:handoutMasterIdLst>
  <p:sldIdLst>
    <p:sldId id="453" r:id="rId4"/>
    <p:sldId id="454" r:id="rId5"/>
    <p:sldId id="455" r:id="rId6"/>
    <p:sldId id="484" r:id="rId7"/>
    <p:sldId id="457" r:id="rId8"/>
    <p:sldId id="256" r:id="rId10"/>
    <p:sldId id="448" r:id="rId11"/>
    <p:sldId id="458" r:id="rId12"/>
    <p:sldId id="485" r:id="rId13"/>
    <p:sldId id="460" r:id="rId14"/>
    <p:sldId id="461" r:id="rId15"/>
    <p:sldId id="486" r:id="rId16"/>
    <p:sldId id="462" r:id="rId17"/>
    <p:sldId id="463" r:id="rId18"/>
    <p:sldId id="483" r:id="rId19"/>
    <p:sldId id="464" r:id="rId20"/>
    <p:sldId id="465" r:id="rId21"/>
    <p:sldId id="487" r:id="rId22"/>
    <p:sldId id="467" r:id="rId23"/>
    <p:sldId id="468" r:id="rId24"/>
    <p:sldId id="474" r:id="rId25"/>
    <p:sldId id="466" r:id="rId26"/>
    <p:sldId id="469" r:id="rId27"/>
    <p:sldId id="470" r:id="rId28"/>
    <p:sldId id="471" r:id="rId29"/>
    <p:sldId id="472" r:id="rId30"/>
    <p:sldId id="473" r:id="rId31"/>
    <p:sldId id="475" r:id="rId32"/>
    <p:sldId id="477" r:id="rId33"/>
    <p:sldId id="488" r:id="rId34"/>
    <p:sldId id="480" r:id="rId35"/>
    <p:sldId id="478" r:id="rId36"/>
    <p:sldId id="513" r:id="rId37"/>
  </p:sldIdLst>
  <p:sldSz cx="9144000" cy="51435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704F7"/>
    <a:srgbClr val="FFFFFF"/>
    <a:srgbClr val="8FD7E5"/>
    <a:srgbClr val="A27948"/>
    <a:srgbClr val="F6F1EB"/>
    <a:srgbClr val="F7F3EA"/>
    <a:srgbClr val="75BF4F"/>
    <a:srgbClr val="3397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3"/>
    <p:restoredTop sz="95531"/>
  </p:normalViewPr>
  <p:slideViewPr>
    <p:cSldViewPr snapToGrid="0" showGuides="1">
      <p:cViewPr>
        <p:scale>
          <a:sx n="161" d="100"/>
          <a:sy n="161" d="100"/>
        </p:scale>
        <p:origin x="-180" y="-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052863-1A2D-428F-A036-96C2FE2B99C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0A89F5-E59E-423A-84D6-E9637F042C8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4198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301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43013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dirty="0">
                <a:latin typeface="宋体" panose="02010600030101010101" pitchFamily="2" charset="-122"/>
              </a:rPr>
              <a:t>状元成才路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l="6677" t="4900" r="5511" b="51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805738" y="0"/>
            <a:ext cx="1338263" cy="625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3"/>
          <a:srcRect l="54906"/>
          <a:stretch>
            <a:fillRect/>
          </a:stretch>
        </p:blipFill>
        <p:spPr>
          <a:xfrm>
            <a:off x="-15875" y="-230187"/>
            <a:ext cx="911225" cy="201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4"/>
          <a:srcRect l="14220" b="32117"/>
          <a:stretch>
            <a:fillRect/>
          </a:stretch>
        </p:blipFill>
        <p:spPr>
          <a:xfrm>
            <a:off x="0" y="4435475"/>
            <a:ext cx="895350" cy="70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5"/>
          <a:srcRect t="49185" b="42667"/>
          <a:stretch>
            <a:fillRect/>
          </a:stretch>
        </p:blipFill>
        <p:spPr>
          <a:xfrm>
            <a:off x="758825" y="4746625"/>
            <a:ext cx="51435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7"/>
          <p:cNvPicPr>
            <a:picLocks noChangeAspect="1"/>
          </p:cNvPicPr>
          <p:nvPr userDrawn="1"/>
        </p:nvPicPr>
        <p:blipFill>
          <a:blip r:embed="rId6"/>
          <a:srcRect r="29024" b="15399"/>
          <a:stretch>
            <a:fillRect/>
          </a:stretch>
        </p:blipFill>
        <p:spPr>
          <a:xfrm>
            <a:off x="8432800" y="4287838"/>
            <a:ext cx="711200" cy="84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25838" y="-509587"/>
            <a:ext cx="2011362" cy="143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6200" y="4122738"/>
            <a:ext cx="1096963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4"/>
          <a:srcRect l="13364" t="14104" r="16280" b="24969"/>
          <a:stretch>
            <a:fillRect/>
          </a:stretch>
        </p:blipFill>
        <p:spPr>
          <a:xfrm>
            <a:off x="8099425" y="4238625"/>
            <a:ext cx="1063625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392" r="12167" b="38725"/>
          <a:stretch>
            <a:fillRect/>
          </a:stretch>
        </p:blipFill>
        <p:spPr>
          <a:xfrm>
            <a:off x="0" y="161063"/>
            <a:ext cx="2667477" cy="592158"/>
          </a:xfrm>
          <a:custGeom>
            <a:avLst/>
            <a:gdLst>
              <a:gd name="connsiteX0" fmla="*/ 814865 w 2855278"/>
              <a:gd name="connsiteY0" fmla="*/ 316924 h 633848"/>
              <a:gd name="connsiteX1" fmla="*/ 814865 w 2855278"/>
              <a:gd name="connsiteY1" fmla="*/ 522723 h 633848"/>
              <a:gd name="connsiteX2" fmla="*/ 2322196 w 2855278"/>
              <a:gd name="connsiteY2" fmla="*/ 522723 h 633848"/>
              <a:gd name="connsiteX3" fmla="*/ 2322196 w 2855278"/>
              <a:gd name="connsiteY3" fmla="*/ 316924 h 633848"/>
              <a:gd name="connsiteX4" fmla="*/ 0 w 2855278"/>
              <a:gd name="connsiteY4" fmla="*/ 0 h 633848"/>
              <a:gd name="connsiteX5" fmla="*/ 2855278 w 2855278"/>
              <a:gd name="connsiteY5" fmla="*/ 0 h 633848"/>
              <a:gd name="connsiteX6" fmla="*/ 2855278 w 2855278"/>
              <a:gd name="connsiteY6" fmla="*/ 633848 h 633848"/>
              <a:gd name="connsiteX7" fmla="*/ 0 w 2855278"/>
              <a:gd name="connsiteY7" fmla="*/ 633848 h 63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5278" h="633848">
                <a:moveTo>
                  <a:pt x="814865" y="316924"/>
                </a:moveTo>
                <a:lnTo>
                  <a:pt x="814865" y="522723"/>
                </a:lnTo>
                <a:lnTo>
                  <a:pt x="2322196" y="522723"/>
                </a:lnTo>
                <a:lnTo>
                  <a:pt x="2322196" y="316924"/>
                </a:lnTo>
                <a:close/>
                <a:moveTo>
                  <a:pt x="0" y="0"/>
                </a:moveTo>
                <a:lnTo>
                  <a:pt x="2855278" y="0"/>
                </a:lnTo>
                <a:lnTo>
                  <a:pt x="2855278" y="633848"/>
                </a:lnTo>
                <a:lnTo>
                  <a:pt x="0" y="633848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6200" y="4122738"/>
            <a:ext cx="1096963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4"/>
          <a:srcRect l="13364" t="14104" r="16280" b="24969"/>
          <a:stretch>
            <a:fillRect/>
          </a:stretch>
        </p:blipFill>
        <p:spPr>
          <a:xfrm>
            <a:off x="8099425" y="4238625"/>
            <a:ext cx="1063625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4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6408;.wmv" TargetMode="External"/><Relationship Id="rId2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6408;.wmv" TargetMode="Externa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1147;.wmv" TargetMode="External"/><Relationship Id="rId2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1147;.wmv" TargetMode="Externa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2303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2303;.wmv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6519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6519;.wmv" TargetMode="Externa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4515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9%20&#26085;&#26376;&#26126;\9%20&#26085;&#26376;&#26126;%20&#12304;&#25945;&#26696;&#21305;&#37197;&#29256;&#12305;&#25512;&#33616;&#10084;\&#24515;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0" y="1692275"/>
            <a:ext cx="9144000" cy="153352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文本框 3">
            <a:hlinkClick r:id="rId1" action="ppaction://hlinksldjump"/>
          </p:cNvPr>
          <p:cNvSpPr txBox="1"/>
          <p:nvPr/>
        </p:nvSpPr>
        <p:spPr>
          <a:xfrm>
            <a:off x="2033588" y="2143125"/>
            <a:ext cx="18065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文本框 6">
            <a:hlinkClick r:id="rId2" action="ppaction://hlinksldjump"/>
          </p:cNvPr>
          <p:cNvSpPr txBox="1"/>
          <p:nvPr/>
        </p:nvSpPr>
        <p:spPr>
          <a:xfrm>
            <a:off x="5221288" y="2143125"/>
            <a:ext cx="18065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20662" y="1143000"/>
            <a:ext cx="7353300" cy="182086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1681163"/>
            <a:ext cx="4551363" cy="1544638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228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7"/>
          <p:cNvGrpSpPr/>
          <p:nvPr/>
        </p:nvGrpSpPr>
        <p:grpSpPr>
          <a:xfrm>
            <a:off x="417513" y="2298700"/>
            <a:ext cx="1511300" cy="1597025"/>
            <a:chOff x="6455816" y="1780015"/>
            <a:chExt cx="852148" cy="857802"/>
          </a:xfrm>
        </p:grpSpPr>
        <p:grpSp>
          <p:nvGrpSpPr>
            <p:cNvPr id="17439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1744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744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4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40" name="TextBox 42"/>
            <p:cNvSpPr txBox="1"/>
            <p:nvPr/>
          </p:nvSpPr>
          <p:spPr>
            <a:xfrm>
              <a:off x="6509455" y="1780015"/>
              <a:ext cx="798509" cy="7764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木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1" name="组合 7"/>
          <p:cNvGrpSpPr/>
          <p:nvPr/>
        </p:nvGrpSpPr>
        <p:grpSpPr>
          <a:xfrm>
            <a:off x="2122488" y="2311400"/>
            <a:ext cx="1458912" cy="1571625"/>
            <a:chOff x="6455816" y="1786917"/>
            <a:chExt cx="847618" cy="850900"/>
          </a:xfrm>
        </p:grpSpPr>
        <p:grpSp>
          <p:nvGrpSpPr>
            <p:cNvPr id="17434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1743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743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3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35" name="TextBox 42"/>
            <p:cNvSpPr txBox="1"/>
            <p:nvPr/>
          </p:nvSpPr>
          <p:spPr>
            <a:xfrm>
              <a:off x="6504925" y="1786917"/>
              <a:ext cx="798509" cy="7825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林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2" name="组合 7"/>
          <p:cNvGrpSpPr/>
          <p:nvPr/>
        </p:nvGrpSpPr>
        <p:grpSpPr>
          <a:xfrm>
            <a:off x="3713163" y="2274888"/>
            <a:ext cx="1665287" cy="1622425"/>
            <a:chOff x="6455816" y="1772885"/>
            <a:chExt cx="866710" cy="864932"/>
          </a:xfrm>
        </p:grpSpPr>
        <p:grpSp>
          <p:nvGrpSpPr>
            <p:cNvPr id="17429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1743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743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3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30" name="TextBox 42"/>
            <p:cNvSpPr txBox="1"/>
            <p:nvPr/>
          </p:nvSpPr>
          <p:spPr>
            <a:xfrm>
              <a:off x="6524017" y="1772885"/>
              <a:ext cx="798509" cy="78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土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3" name="组合 7"/>
          <p:cNvGrpSpPr/>
          <p:nvPr/>
        </p:nvGrpSpPr>
        <p:grpSpPr>
          <a:xfrm>
            <a:off x="5472113" y="2292350"/>
            <a:ext cx="1539875" cy="1585913"/>
            <a:chOff x="6455816" y="1772885"/>
            <a:chExt cx="836613" cy="864932"/>
          </a:xfrm>
        </p:grpSpPr>
        <p:grpSp>
          <p:nvGrpSpPr>
            <p:cNvPr id="17424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1742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742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2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25" name="TextBox 42"/>
            <p:cNvSpPr txBox="1"/>
            <p:nvPr/>
          </p:nvSpPr>
          <p:spPr>
            <a:xfrm>
              <a:off x="6493219" y="1772885"/>
              <a:ext cx="798509" cy="78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力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4" name="组合 7"/>
          <p:cNvGrpSpPr/>
          <p:nvPr/>
        </p:nvGrpSpPr>
        <p:grpSpPr>
          <a:xfrm>
            <a:off x="7196138" y="2317750"/>
            <a:ext cx="1539875" cy="1585913"/>
            <a:chOff x="6455816" y="1772885"/>
            <a:chExt cx="836613" cy="864932"/>
          </a:xfrm>
        </p:grpSpPr>
        <p:grpSp>
          <p:nvGrpSpPr>
            <p:cNvPr id="17419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1742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742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2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20" name="TextBox 42"/>
            <p:cNvSpPr txBox="1"/>
            <p:nvPr/>
          </p:nvSpPr>
          <p:spPr>
            <a:xfrm>
              <a:off x="6493219" y="1772885"/>
              <a:ext cx="798509" cy="78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心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5" name="组合 2"/>
          <p:cNvGrpSpPr/>
          <p:nvPr/>
        </p:nvGrpSpPr>
        <p:grpSpPr>
          <a:xfrm>
            <a:off x="3128963" y="1039813"/>
            <a:ext cx="2489200" cy="974725"/>
            <a:chOff x="1176831" y="20170"/>
            <a:chExt cx="3177939" cy="968152"/>
          </a:xfrm>
        </p:grpSpPr>
        <p:pic>
          <p:nvPicPr>
            <p:cNvPr id="17417" name="Picture 10" descr="http://www.xxjxsj.cn/article/UploadPic/2011-4/20114251218045055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6831" y="20170"/>
              <a:ext cx="1304187" cy="968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" name="TextBox 1"/>
            <p:cNvSpPr txBox="1"/>
            <p:nvPr/>
          </p:nvSpPr>
          <p:spPr>
            <a:xfrm>
              <a:off x="2541343" y="47147"/>
              <a:ext cx="1813427" cy="581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FF00FF"/>
                  </a:solidFill>
                  <a:effectLst>
                    <a:reflection blurRad="6350" stA="60000" endA="900" endPos="58000" dir="5400000" sy="-100000" algn="bl" rotWithShape="0"/>
                  </a:effectLst>
                  <a:latin typeface="+mj-ea"/>
                  <a:ea typeface="+mj-ea"/>
                  <a:cs typeface="+mn-cs"/>
                </a:rPr>
                <a:t>我会写</a:t>
              </a:r>
              <a:endParaRPr kumimoji="0" lang="zh-CN" altLang="en-US" sz="3200" b="1" kern="1200" cap="none" spc="0" normalizeH="0" baseline="0" noProof="0" dirty="0">
                <a:solidFill>
                  <a:srgbClr val="FF00FF"/>
                </a:solidFill>
                <a:effectLst>
                  <a:reflection blurRad="6350" stA="60000" endA="900" endPos="58000" dir="5400000" sy="-100000" algn="bl" rotWithShape="0"/>
                </a:effectLst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7416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755393" y="388144"/>
            <a:ext cx="4032508" cy="584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188" y="438150"/>
            <a:ext cx="339725" cy="62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792288" y="1065213"/>
            <a:ext cx="9382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mù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3788" y="16176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788" y="22844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3150" y="16113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440" name="矩形 8"/>
          <p:cNvSpPr/>
          <p:nvPr/>
        </p:nvSpPr>
        <p:spPr>
          <a:xfrm>
            <a:off x="3633788" y="2805113"/>
            <a:ext cx="482600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横微斜，竖要直；撇有尖，捺有角，撇、捺要舒展，但不超过竖。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木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2038" y="1919288"/>
            <a:ext cx="2181225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"/>
          <p:cNvSpPr/>
          <p:nvPr/>
        </p:nvSpPr>
        <p:spPr>
          <a:xfrm>
            <a:off x="1020763" y="1804988"/>
            <a:ext cx="1666875" cy="1862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15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115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65275" y="2781300"/>
            <a:ext cx="207963" cy="2174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3101975" y="2070100"/>
            <a:ext cx="5038725" cy="142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“木”字旁捺变点，左小右大，有穿插</a:t>
            </a: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9461" name="文本框 7"/>
          <p:cNvSpPr txBox="1"/>
          <p:nvPr/>
        </p:nvSpPr>
        <p:spPr>
          <a:xfrm>
            <a:off x="1103313" y="739775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755393" y="425450"/>
            <a:ext cx="4032508" cy="584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188" y="474663"/>
            <a:ext cx="339725" cy="62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946400" y="1101725"/>
            <a:ext cx="7540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2650" y="258603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2013" y="25812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3" name="力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2025" y="1903413"/>
            <a:ext cx="2182813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62387" y="173057"/>
            <a:ext cx="1810993" cy="64633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1046163" y="1636713"/>
            <a:ext cx="71882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玩游戏，读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，看谁读得又快又准。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60600" y="2800350"/>
            <a:ext cx="4538663" cy="1017588"/>
            <a:chOff x="493939" y="3140271"/>
            <a:chExt cx="4538268" cy="1017588"/>
          </a:xfrm>
        </p:grpSpPr>
        <p:pic>
          <p:nvPicPr>
            <p:cNvPr id="21510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939" y="3140271"/>
              <a:ext cx="838200" cy="10175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1176963" y="3183194"/>
              <a:ext cx="3855244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300" normalizeH="0" baseline="0" noProof="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uLnTx/>
                  <a:uFillTx/>
                  <a:latin typeface="+mn-lt"/>
                  <a:ea typeface="+mn-ea"/>
                  <a:cs typeface="+mn-cs"/>
                </a:rPr>
                <a:t>小青蛙过河</a:t>
              </a:r>
              <a:endParaRPr kumimoji="0" lang="zh-CN" altLang="en-US" sz="54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509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趣读词语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09"/>
          <p:cNvPicPr>
            <a:picLocks noChangeAspect="1"/>
          </p:cNvPicPr>
          <p:nvPr/>
        </p:nvPicPr>
        <p:blipFill>
          <a:blip r:embed="rId1"/>
          <a:srcRect l="17075" t="12714" r="7921" b="55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9750" y="4032250"/>
            <a:ext cx="121285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656138" y="456882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025" y="3190875"/>
            <a:ext cx="1212850" cy="69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821113" y="3754438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8600" y="3979863"/>
            <a:ext cx="1214438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982788" y="3948113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2350" y="4448175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明月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750" y="3836988"/>
            <a:ext cx="1185863" cy="67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0238" y="3279775"/>
            <a:ext cx="1163637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76213" y="484295"/>
            <a:ext cx="31213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青蛙过河</a:t>
            </a:r>
            <a:endParaRPr kumimoji="0" lang="zh-CN" altLang="en-US" sz="5400" b="1" i="0" u="none" strike="noStrike" kern="1200" cap="none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3538" y="457835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4450" y="3232150"/>
            <a:ext cx="121285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5507038" y="383222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375" y="3959225"/>
            <a:ext cx="1214438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6497638" y="4521200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5950" y="3279775"/>
            <a:ext cx="1214438" cy="69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/>
        </p:nvSpPr>
        <p:spPr>
          <a:xfrm>
            <a:off x="7404100" y="381317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8575" y="2178050"/>
            <a:ext cx="838200" cy="1017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06458 -2.22222E-6 C 0.09305 -2.22222E-6 0.12951 0.06698 0.12951 0.12192 L 0.12951 0.24476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51 0.24475 L 0.1434 0.16944 C 0.14774 0.1571 0.1533 0.14105 0.16406 0.13518 C 0.17257 0.12315 0.18403 0.125 0.19201 0.13272 L 0.23524 0.15864 " pathEditMode="relative" rAng="-1153302480" ptsTypes="AAAAA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" y="-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178 0.15803 L 0.27292 0.11142 C 0.28195 0.10093 0.29219 0.09908 0.30087 0.10525 C 0.31042 0.11235 0.3165 0.12655 0.31858 0.14476 L 0.32987 0.23056 " pathEditMode="relative" rAng="1177682400" ptsTypes="AAA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21 0.22963 L 0.32604 0.15247 C 0.32535 0.13581 0.32865 0.12007 0.33507 0.11019 C 0.34219 0.09877 0.3507 0.0963 0.36111 0.1 L 0.40261 0.11544 " pathEditMode="relative" rAng="-1184759760" ptsTypes="AAA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261 0.11544 L 0.48716 0.06852 C 0.50521 0.05895 0.51928 0.06297 0.52674 0.0784 C 0.5349 0.09568 0.53455 0.11976 0.52587 0.15031 L 0.48542 0.29198 " pathEditMode="relative" rAng="1759510500" ptsTypes="AAAAA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559 0.29167 L 0.46615 0.16142 C 0.46268 0.1321 0.46528 0.10926 0.47344 0.0963 C 0.48351 0.07994 0.49618 0.0787 0.51163 0.08858 L 0.58316 0.1358 " pathEditMode="relative" rAng="-1186725840" ptsTypes="AAAAA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36 0.13241 L 0.63941 0.09692 C 0.65035 0.08766 0.66076 0.09043 0.6691 0.09939 C 0.67986 0.11111 0.68542 0.12469 0.68611 0.14661 L 0.69115 0.24074 " pathEditMode="relative" rAng="1444937700" ptsTypes="AAAAA">
                                      <p:cBhvr>
                                        <p:cTn id="1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132 0.24074 L 0.67847 0.13488 C 0.67587 0.11235 0.67882 0.0926 0.68611 0.08179 C 0.69427 0.06945 0.70486 0.0679 0.71736 0.07747 L 0.775 0.1176 " pathEditMode="relative" rAng="-1182793680" ptsTypes="AAAAA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75 0.11759 L 0.80052 0.02561 C 0.80521 0.0074 0.81598 -0.00618 0.82778 -0.0105 C 0.84098 -0.01513 0.85243 -0.00926 0.86198 0.00555 L 0.90747 0.07315 " pathEditMode="relative" rAng="-1125777360" ptsTypes="AAAAA">
                                      <p:cBhvr>
                                        <p:cTn id="1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4" grpId="0"/>
      <p:bldP spid="16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1890713" y="1535113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请选择喜欢的词语说一句话。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3555" name="TextBox 3"/>
          <p:cNvSpPr txBox="1"/>
          <p:nvPr/>
        </p:nvSpPr>
        <p:spPr>
          <a:xfrm>
            <a:off x="3640138" y="414338"/>
            <a:ext cx="20415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1041400" y="2198688"/>
            <a:ext cx="72390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明月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力气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尘土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众人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从前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森林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中心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云形 11"/>
          <p:cNvSpPr/>
          <p:nvPr/>
        </p:nvSpPr>
        <p:spPr>
          <a:xfrm>
            <a:off x="573088" y="395288"/>
            <a:ext cx="1416050" cy="11938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613" y="1879600"/>
            <a:ext cx="4114800" cy="1865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想一想：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为什么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合在一起，就是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男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0" name="Picture 7" descr="http://www.00cf.com/uploads/allimg/121120/093213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248" y="1589383"/>
            <a:ext cx="3648898" cy="2736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矩形 10"/>
          <p:cNvSpPr/>
          <p:nvPr/>
        </p:nvSpPr>
        <p:spPr>
          <a:xfrm>
            <a:off x="906463" y="579438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随文识字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92213" y="1354138"/>
            <a:ext cx="6750050" cy="2455863"/>
          </a:xfrm>
          <a:prstGeom prst="rect">
            <a:avLst/>
          </a:prstGeom>
          <a:ln w="28575">
            <a:solidFill>
              <a:srgbClr val="FFC000"/>
            </a:solidFill>
            <a:prstDash val="dashDot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古时候，在田里面用力气干活的人是男子。女子在家里纺纱、织布。所以古人把田和力的意思合起来，造出上边田、下面力的“男”字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云形 11"/>
          <p:cNvSpPr/>
          <p:nvPr/>
        </p:nvSpPr>
        <p:spPr>
          <a:xfrm>
            <a:off x="901700" y="584200"/>
            <a:ext cx="1177925" cy="963613"/>
          </a:xfrm>
          <a:prstGeom prst="cloud">
            <a:avLst/>
          </a:prstGeom>
          <a:solidFill>
            <a:srgbClr val="F7F3EA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627" name="矩形 10"/>
          <p:cNvSpPr/>
          <p:nvPr/>
        </p:nvSpPr>
        <p:spPr>
          <a:xfrm>
            <a:off x="1146175" y="608013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1475" y="3625850"/>
            <a:ext cx="667067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都是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上小下大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，所以是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尖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8143460">
            <a:off x="1570038" y="1719263"/>
            <a:ext cx="1601787" cy="136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流程图: 接点 15"/>
          <p:cNvSpPr/>
          <p:nvPr/>
        </p:nvSpPr>
        <p:spPr>
          <a:xfrm>
            <a:off x="2147888" y="1373188"/>
            <a:ext cx="447675" cy="473075"/>
          </a:xfrm>
          <a:prstGeom prst="flowChartConnector">
            <a:avLst/>
          </a:prstGeom>
          <a:noFill/>
          <a:ln w="28575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03525" y="211137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笔尖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40520" r="10741" b="44202"/>
          <a:stretch>
            <a:fillRect/>
          </a:stretch>
        </p:blipFill>
        <p:spPr>
          <a:xfrm>
            <a:off x="4078288" y="1666875"/>
            <a:ext cx="2287587" cy="147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流程图: 接点 18"/>
          <p:cNvSpPr/>
          <p:nvPr/>
        </p:nvSpPr>
        <p:spPr>
          <a:xfrm>
            <a:off x="4905375" y="1690688"/>
            <a:ext cx="447675" cy="471488"/>
          </a:xfrm>
          <a:prstGeom prst="flowChartConnector">
            <a:avLst/>
          </a:prstGeom>
          <a:noFill/>
          <a:ln w="28575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30988" y="210820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山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尖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17" grpId="0"/>
      <p:bldP spid="1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868" t="15182"/>
          <a:stretch>
            <a:fillRect/>
          </a:stretch>
        </p:blipFill>
        <p:spPr bwMode="auto">
          <a:xfrm>
            <a:off x="3625850" y="1169988"/>
            <a:ext cx="4325938" cy="2708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矩形 4"/>
          <p:cNvSpPr/>
          <p:nvPr/>
        </p:nvSpPr>
        <p:spPr>
          <a:xfrm>
            <a:off x="1122363" y="1462088"/>
            <a:ext cx="1665287" cy="1862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1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1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4138" y="4046538"/>
            <a:ext cx="38925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太阳发光照亮大地。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07720" y="453210"/>
            <a:ext cx="1810993" cy="64633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云形 11"/>
          <p:cNvSpPr/>
          <p:nvPr/>
        </p:nvSpPr>
        <p:spPr>
          <a:xfrm>
            <a:off x="895350" y="438150"/>
            <a:ext cx="1071563" cy="1031875"/>
          </a:xfrm>
          <a:prstGeom prst="cloud">
            <a:avLst/>
          </a:prstGeom>
          <a:solidFill>
            <a:srgbClr val="F7F3EA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651" name="矩形 10"/>
          <p:cNvSpPr/>
          <p:nvPr/>
        </p:nvSpPr>
        <p:spPr>
          <a:xfrm>
            <a:off x="1055688" y="527050"/>
            <a:ext cx="75088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2800" y="558800"/>
            <a:ext cx="51276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猜一猜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尘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是什么意思。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29" b="35519"/>
          <a:stretch>
            <a:fillRect/>
          </a:stretch>
        </p:blipFill>
        <p:spPr bwMode="auto">
          <a:xfrm>
            <a:off x="2429138" y="1277600"/>
            <a:ext cx="1604963" cy="1584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4" t="34094" r="35535" b="11601"/>
          <a:stretch>
            <a:fillRect/>
          </a:stretch>
        </p:blipFill>
        <p:spPr bwMode="auto">
          <a:xfrm>
            <a:off x="4770700" y="1277600"/>
            <a:ext cx="1870076" cy="1577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2778125" y="3038475"/>
            <a:ext cx="10096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灰尘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7000" y="3038475"/>
            <a:ext cx="10096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尘土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513" name="矩形 21"/>
          <p:cNvSpPr/>
          <p:nvPr/>
        </p:nvSpPr>
        <p:spPr>
          <a:xfrm>
            <a:off x="1176338" y="3798888"/>
            <a:ext cx="71882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飘在空中的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很小很小的土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，就是“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尘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15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0"/>
          <p:cNvSpPr/>
          <p:nvPr/>
        </p:nvSpPr>
        <p:spPr>
          <a:xfrm>
            <a:off x="1358900" y="1460500"/>
            <a:ext cx="1033463" cy="1106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endParaRPr lang="zh-CN" altLang="en-US" sz="66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10"/>
          <p:cNvSpPr/>
          <p:nvPr/>
        </p:nvSpPr>
        <p:spPr>
          <a:xfrm>
            <a:off x="3043238" y="1417638"/>
            <a:ext cx="1033462" cy="1106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66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10"/>
          <p:cNvSpPr/>
          <p:nvPr/>
        </p:nvSpPr>
        <p:spPr>
          <a:xfrm>
            <a:off x="4727575" y="1417638"/>
            <a:ext cx="1033463" cy="1106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66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6411913" y="1417638"/>
            <a:ext cx="1033462" cy="1106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66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TextBox 3"/>
          <p:cNvSpPr txBox="1"/>
          <p:nvPr/>
        </p:nvSpPr>
        <p:spPr>
          <a:xfrm>
            <a:off x="3551238" y="419100"/>
            <a:ext cx="2041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0288" y="2798763"/>
            <a:ext cx="72771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细看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上面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几个字，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说一说你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发现了什么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0288" y="3563938"/>
            <a:ext cx="71882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每个字都是由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几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个相同的字组合成的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云形 11"/>
          <p:cNvSpPr/>
          <p:nvPr/>
        </p:nvSpPr>
        <p:spPr>
          <a:xfrm>
            <a:off x="925513" y="525463"/>
            <a:ext cx="1066800" cy="1047750"/>
          </a:xfrm>
          <a:prstGeom prst="cloud">
            <a:avLst/>
          </a:prstGeom>
          <a:solidFill>
            <a:srgbClr val="F7F3EA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699" name="矩形 10"/>
          <p:cNvSpPr/>
          <p:nvPr/>
        </p:nvSpPr>
        <p:spPr>
          <a:xfrm>
            <a:off x="1101725" y="595313"/>
            <a:ext cx="75088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2313" y="446088"/>
            <a:ext cx="54054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52400" marR="0" lvl="0" indent="-1524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二人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为什么叫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 ?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57738" y="1573213"/>
            <a:ext cx="3244850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后面的人跟着前面的人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就是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，意为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跟从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9702" name="组合 2"/>
          <p:cNvGrpSpPr/>
          <p:nvPr/>
        </p:nvGrpSpPr>
        <p:grpSpPr>
          <a:xfrm>
            <a:off x="2455863" y="1162050"/>
            <a:ext cx="1370012" cy="1638300"/>
            <a:chOff x="2809542" y="1111755"/>
            <a:chExt cx="1369836" cy="1638878"/>
          </a:xfrm>
        </p:grpSpPr>
        <p:pic>
          <p:nvPicPr>
            <p:cNvPr id="29707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412"/>
            <a:stretch>
              <a:fillRect/>
            </a:stretch>
          </p:blipFill>
          <p:spPr>
            <a:xfrm>
              <a:off x="2809542" y="1111756"/>
              <a:ext cx="684918" cy="16388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8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412"/>
            <a:stretch>
              <a:fillRect/>
            </a:stretch>
          </p:blipFill>
          <p:spPr>
            <a:xfrm>
              <a:off x="3494460" y="1111755"/>
              <a:ext cx="684918" cy="16388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矩形 17"/>
          <p:cNvSpPr/>
          <p:nvPr/>
        </p:nvSpPr>
        <p:spPr>
          <a:xfrm>
            <a:off x="1760538" y="2884488"/>
            <a:ext cx="696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43338" y="2878138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475" y="2884488"/>
            <a:ext cx="29972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2538413" y="3303588"/>
            <a:ext cx="14605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cónɡ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从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0.09166 -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0" y="-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93827E-6 L -0.08334 4.93827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835025" y="471488"/>
            <a:ext cx="1025525" cy="903288"/>
          </a:xfrm>
          <a:prstGeom prst="cloud">
            <a:avLst/>
          </a:prstGeom>
          <a:solidFill>
            <a:srgbClr val="F7F3EA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23" name="矩形 10"/>
          <p:cNvSpPr/>
          <p:nvPr/>
        </p:nvSpPr>
        <p:spPr>
          <a:xfrm>
            <a:off x="973138" y="512763"/>
            <a:ext cx="750887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4" name="组合 2"/>
          <p:cNvGrpSpPr/>
          <p:nvPr/>
        </p:nvGrpSpPr>
        <p:grpSpPr>
          <a:xfrm>
            <a:off x="828675" y="1595438"/>
            <a:ext cx="1717675" cy="2520950"/>
            <a:chOff x="3591512" y="280699"/>
            <a:chExt cx="1716675" cy="2520382"/>
          </a:xfrm>
        </p:grpSpPr>
        <p:grpSp>
          <p:nvGrpSpPr>
            <p:cNvPr id="30727" name="组合 3"/>
            <p:cNvGrpSpPr/>
            <p:nvPr/>
          </p:nvGrpSpPr>
          <p:grpSpPr>
            <a:xfrm>
              <a:off x="3591512" y="1162203"/>
              <a:ext cx="1716675" cy="1638878"/>
              <a:chOff x="2607745" y="1111755"/>
              <a:chExt cx="1716675" cy="1638878"/>
            </a:xfrm>
          </p:grpSpPr>
          <p:pic>
            <p:nvPicPr>
              <p:cNvPr id="30729" name="图片 4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412"/>
              <a:stretch>
                <a:fillRect/>
              </a:stretch>
            </p:blipFill>
            <p:spPr>
              <a:xfrm>
                <a:off x="2607745" y="1111756"/>
                <a:ext cx="684918" cy="16388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30" name="图片 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412"/>
              <a:stretch>
                <a:fillRect/>
              </a:stretch>
            </p:blipFill>
            <p:spPr>
              <a:xfrm>
                <a:off x="3639502" y="1111755"/>
                <a:ext cx="684918" cy="163887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728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412"/>
            <a:stretch>
              <a:fillRect/>
            </a:stretch>
          </p:blipFill>
          <p:spPr>
            <a:xfrm>
              <a:off x="4078618" y="280699"/>
              <a:ext cx="684918" cy="16388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25" name="矩形 7"/>
          <p:cNvSpPr/>
          <p:nvPr/>
        </p:nvSpPr>
        <p:spPr>
          <a:xfrm>
            <a:off x="1998663" y="630238"/>
            <a:ext cx="59531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看着“众”字，你想到了什么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675" y="1660525"/>
            <a:ext cx="5173663" cy="2455863"/>
          </a:xfrm>
          <a:prstGeom prst="rect">
            <a:avLst/>
          </a:prstGeom>
          <a:noFill/>
          <a:ln w="28575" cap="flat" cmpd="sng">
            <a:solidFill>
              <a:srgbClr val="A27948"/>
            </a:solidFill>
            <a:prstDash val="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在中国文化里，“三”有时候表示许多的意思，那这里三个人在一起就代表许多人，</a:t>
            </a:r>
            <a:r>
              <a:rPr lang="zh-CN" altLang="zh-CN" sz="3200" b="1" dirty="0">
                <a:solidFill>
                  <a:srgbClr val="FF0000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人多即为“众”</a:t>
            </a:r>
            <a:r>
              <a:rPr lang="zh-CN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ahoma" panose="020B060403050404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云形标注 5"/>
          <p:cNvSpPr/>
          <p:nvPr/>
        </p:nvSpPr>
        <p:spPr>
          <a:xfrm>
            <a:off x="1081088" y="247650"/>
            <a:ext cx="1204913" cy="1158875"/>
          </a:xfrm>
          <a:prstGeom prst="cloudCallout">
            <a:avLst>
              <a:gd name="adj1" fmla="val 136742"/>
              <a:gd name="adj2" fmla="val 58653"/>
            </a:avLst>
          </a:prstGeom>
          <a:solidFill>
            <a:srgbClr val="F6F1EB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10"/>
          <p:cNvSpPr/>
          <p:nvPr/>
        </p:nvSpPr>
        <p:spPr>
          <a:xfrm>
            <a:off x="1312863" y="401638"/>
            <a:ext cx="75088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矩形 2"/>
          <p:cNvSpPr/>
          <p:nvPr/>
        </p:nvSpPr>
        <p:spPr>
          <a:xfrm>
            <a:off x="3160713" y="1820863"/>
            <a:ext cx="2652712" cy="2397125"/>
          </a:xfrm>
          <a:prstGeom prst="rect">
            <a:avLst/>
          </a:prstGeom>
          <a:noFill/>
          <a:ln w="28575" cap="flat" cmpd="sng">
            <a:solidFill>
              <a:srgbClr val="A27948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上看一棵树，</a:t>
            </a:r>
            <a:endParaRPr lang="en-US" altLang="zh-CN" sz="3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下看两棵树，</a:t>
            </a:r>
            <a:endParaRPr lang="en-US" altLang="zh-CN" sz="3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仔细看一看，</a:t>
            </a:r>
            <a:endParaRPr lang="en-US" altLang="zh-CN" sz="3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还有许多树。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1749" name="TextBox 3"/>
          <p:cNvSpPr txBox="1"/>
          <p:nvPr/>
        </p:nvSpPr>
        <p:spPr>
          <a:xfrm>
            <a:off x="3551238" y="401638"/>
            <a:ext cx="20415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猜一猜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136" y="1946653"/>
            <a:ext cx="1365732" cy="10227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763" y="2983677"/>
            <a:ext cx="1365732" cy="10227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453" y="1946653"/>
            <a:ext cx="1365732" cy="10227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059" y="2983677"/>
            <a:ext cx="1365732" cy="10227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772" y="1946653"/>
            <a:ext cx="1365732" cy="10227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896" y="3016075"/>
            <a:ext cx="1365732" cy="102278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69888" y="1362075"/>
            <a:ext cx="2655887" cy="2908300"/>
            <a:chOff x="413531" y="1401405"/>
            <a:chExt cx="2656496" cy="290891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21" r="27694" b="25654"/>
            <a:stretch>
              <a:fillRect/>
            </a:stretch>
          </p:blipFill>
          <p:spPr>
            <a:xfrm>
              <a:off x="689008" y="1401405"/>
              <a:ext cx="2105543" cy="237438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758" name="矩形 18"/>
            <p:cNvSpPr/>
            <p:nvPr/>
          </p:nvSpPr>
          <p:spPr>
            <a:xfrm>
              <a:off x="413531" y="3725546"/>
              <a:ext cx="265649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3200" b="1" dirty="0">
                  <a:latin typeface="宋体" panose="02010600030101010101" pitchFamily="2" charset="-122"/>
                  <a:cs typeface="Times New Roman" panose="02020603050405020304" pitchFamily="18" charset="0"/>
                </a:rPr>
                <a:t>很多很多的树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0"/>
          <p:cNvSpPr/>
          <p:nvPr/>
        </p:nvSpPr>
        <p:spPr>
          <a:xfrm>
            <a:off x="1085850" y="4445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2063" y="3505200"/>
            <a:ext cx="6759575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一棵树连着一棵树，就是一片树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林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</a:t>
            </a:r>
            <a:endParaRPr lang="en-US" altLang="zh-CN" sz="3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一片树林连着一片树林，就是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森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林。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2772" name="矩形 10"/>
          <p:cNvSpPr/>
          <p:nvPr/>
        </p:nvSpPr>
        <p:spPr>
          <a:xfrm>
            <a:off x="2441575" y="4445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文本框 4"/>
          <p:cNvSpPr txBox="1"/>
          <p:nvPr/>
        </p:nvSpPr>
        <p:spPr>
          <a:xfrm>
            <a:off x="3625850" y="700088"/>
            <a:ext cx="4017963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    谁表示的树木多？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72" y="1536774"/>
            <a:ext cx="3172867" cy="198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38"/>
          <a:stretch>
            <a:fillRect/>
          </a:stretch>
        </p:blipFill>
        <p:spPr>
          <a:xfrm>
            <a:off x="4803754" y="1535282"/>
            <a:ext cx="3148372" cy="1980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7" name="直接连接符 16"/>
          <p:cNvCxnSpPr/>
          <p:nvPr/>
        </p:nvCxnSpPr>
        <p:spPr>
          <a:xfrm>
            <a:off x="1855788" y="1824038"/>
            <a:ext cx="2155825" cy="0"/>
          </a:xfrm>
          <a:prstGeom prst="line">
            <a:avLst/>
          </a:prstGeom>
          <a:ln>
            <a:solidFill>
              <a:srgbClr val="339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581275" y="1116013"/>
            <a:ext cx="787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tǔ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33888" y="26019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83250" y="25971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2" name="土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54200" y="1830388"/>
            <a:ext cx="2157413" cy="214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9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209675" y="1058863"/>
            <a:ext cx="9779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lín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87663" y="127635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7663" y="1831975"/>
            <a:ext cx="60833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横微斜，木字旁捺变点，右边的“木”大一点，高一点，双“木”挨着，两横几乎齐平，右横起笔略高于左横，左小右大，有穿插。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7663" y="6667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37025" y="6619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2" name="林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8013" y="1860550"/>
            <a:ext cx="2181225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498600" y="830263"/>
            <a:ext cx="1016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xīn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7063" y="12493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7063" y="19034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6425" y="124460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4050" y="2487613"/>
            <a:ext cx="5614988" cy="127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第二笔的卧钩像弯弯的月牙，不能写得太直。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4" name="心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62013" y="1665288"/>
            <a:ext cx="2165350" cy="2157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862013" y="3822700"/>
            <a:ext cx="2165350" cy="0"/>
          </a:xfrm>
          <a:prstGeom prst="line">
            <a:avLst/>
          </a:prstGeom>
          <a:ln>
            <a:solidFill>
              <a:srgbClr val="75B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Box 3"/>
          <p:cNvSpPr txBox="1"/>
          <p:nvPr/>
        </p:nvSpPr>
        <p:spPr>
          <a:xfrm>
            <a:off x="3797300" y="396875"/>
            <a:ext cx="14208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矩形 4"/>
          <p:cNvSpPr/>
          <p:nvPr/>
        </p:nvSpPr>
        <p:spPr>
          <a:xfrm>
            <a:off x="1762125" y="1728788"/>
            <a:ext cx="62738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泪       休       歪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矩形 15"/>
          <p:cNvSpPr/>
          <p:nvPr/>
        </p:nvSpPr>
        <p:spPr>
          <a:xfrm>
            <a:off x="1003300" y="3167063"/>
            <a:ext cx="2100263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矩形 23"/>
          <p:cNvSpPr/>
          <p:nvPr/>
        </p:nvSpPr>
        <p:spPr>
          <a:xfrm>
            <a:off x="1003300" y="1011238"/>
            <a:ext cx="7289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看看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下面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几个字，说说自己的发现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6870" name="矩形 15"/>
          <p:cNvSpPr/>
          <p:nvPr/>
        </p:nvSpPr>
        <p:spPr>
          <a:xfrm>
            <a:off x="3367088" y="3167063"/>
            <a:ext cx="210185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1" name="矩形 15"/>
          <p:cNvSpPr/>
          <p:nvPr/>
        </p:nvSpPr>
        <p:spPr>
          <a:xfrm>
            <a:off x="5694363" y="3167063"/>
            <a:ext cx="210185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   正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72" name="组合 3"/>
          <p:cNvGrpSpPr/>
          <p:nvPr/>
        </p:nvGrpSpPr>
        <p:grpSpPr>
          <a:xfrm>
            <a:off x="1598613" y="2579688"/>
            <a:ext cx="898525" cy="693737"/>
            <a:chOff x="1513490" y="2818874"/>
            <a:chExt cx="897401" cy="693683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1513490" y="2818874"/>
              <a:ext cx="453457" cy="6936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957434" y="2818874"/>
              <a:ext cx="453457" cy="6936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873" name="组合 32"/>
          <p:cNvGrpSpPr/>
          <p:nvPr/>
        </p:nvGrpSpPr>
        <p:grpSpPr>
          <a:xfrm>
            <a:off x="3943350" y="2579688"/>
            <a:ext cx="898525" cy="693737"/>
            <a:chOff x="1513490" y="2818874"/>
            <a:chExt cx="897401" cy="693683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1513490" y="2818874"/>
              <a:ext cx="453457" cy="6936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957434" y="2818874"/>
              <a:ext cx="453457" cy="6936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874" name="组合 35"/>
          <p:cNvGrpSpPr/>
          <p:nvPr/>
        </p:nvGrpSpPr>
        <p:grpSpPr>
          <a:xfrm>
            <a:off x="6283325" y="2579688"/>
            <a:ext cx="896938" cy="693737"/>
            <a:chOff x="1513490" y="2818874"/>
            <a:chExt cx="897401" cy="693683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1513490" y="2818874"/>
              <a:ext cx="454259" cy="6936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956632" y="2818874"/>
              <a:ext cx="454259" cy="6936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圆角矩形 4"/>
          <p:cNvSpPr/>
          <p:nvPr/>
        </p:nvSpPr>
        <p:spPr>
          <a:xfrm>
            <a:off x="1031875" y="1728788"/>
            <a:ext cx="6951663" cy="2395538"/>
          </a:xfrm>
          <a:prstGeom prst="roundRect">
            <a:avLst/>
          </a:prstGeom>
          <a:noFill/>
          <a:ln w="19050">
            <a:solidFill>
              <a:srgbClr val="FFC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矩形 23"/>
          <p:cNvSpPr/>
          <p:nvPr/>
        </p:nvSpPr>
        <p:spPr>
          <a:xfrm>
            <a:off x="1574800" y="4254500"/>
            <a:ext cx="6078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都是由两个熟悉的部分组成的。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419" t="3566" r="2267" b="3764"/>
          <a:stretch>
            <a:fillRect/>
          </a:stretch>
        </p:blipFill>
        <p:spPr bwMode="auto">
          <a:xfrm>
            <a:off x="3484563" y="708025"/>
            <a:ext cx="4567238" cy="296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81338" y="3900488"/>
            <a:ext cx="55403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黑夜里，一轮明月送来光明。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244" name="矩形 7"/>
          <p:cNvSpPr/>
          <p:nvPr/>
        </p:nvSpPr>
        <p:spPr>
          <a:xfrm>
            <a:off x="1160463" y="1493838"/>
            <a:ext cx="1665287" cy="1862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1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0"/>
          <p:cNvSpPr txBox="1"/>
          <p:nvPr/>
        </p:nvSpPr>
        <p:spPr>
          <a:xfrm>
            <a:off x="952500" y="2220913"/>
            <a:ext cx="7569200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泪（眼睛里面流出的水就是眼泪）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休（人靠在树边歇息）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歪（“不正”的意思就是偏斜）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4"/>
          <p:cNvSpPr/>
          <p:nvPr/>
        </p:nvSpPr>
        <p:spPr>
          <a:xfrm>
            <a:off x="1600200" y="1155700"/>
            <a:ext cx="56134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泪       休       歪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矩形 23"/>
          <p:cNvSpPr/>
          <p:nvPr/>
        </p:nvSpPr>
        <p:spPr>
          <a:xfrm>
            <a:off x="952500" y="620713"/>
            <a:ext cx="7289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猜一猜字的意思。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62088" y="1266825"/>
            <a:ext cx="5588000" cy="865188"/>
          </a:xfrm>
          <a:prstGeom prst="roundRect">
            <a:avLst/>
          </a:prstGeom>
          <a:noFill/>
          <a:ln w="19050">
            <a:solidFill>
              <a:srgbClr val="FFC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23"/>
          <p:cNvSpPr/>
          <p:nvPr/>
        </p:nvSpPr>
        <p:spPr>
          <a:xfrm>
            <a:off x="998538" y="790575"/>
            <a:ext cx="7685087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想一想，说一说：</a:t>
            </a:r>
            <a:r>
              <a:rPr lang="zh-CN" altLang="zh-CN" sz="3200" b="1" dirty="0">
                <a:latin typeface="Arial" panose="020B0604020202020204" pitchFamily="34" charset="0"/>
              </a:rPr>
              <a:t>还有哪些</a:t>
            </a:r>
            <a:r>
              <a:rPr lang="zh-CN" altLang="en-US" sz="3200" b="1" dirty="0">
                <a:latin typeface="Arial" panose="020B0604020202020204" pitchFamily="34" charset="0"/>
              </a:rPr>
              <a:t>字是</a:t>
            </a:r>
            <a:r>
              <a:rPr lang="zh-CN" altLang="zh-CN" sz="3200" b="1" dirty="0">
                <a:latin typeface="Arial" panose="020B0604020202020204" pitchFamily="34" charset="0"/>
              </a:rPr>
              <a:t>会意字</a:t>
            </a:r>
            <a:r>
              <a:rPr lang="zh-CN" altLang="en-US" sz="3200" b="1" dirty="0">
                <a:latin typeface="Arial" panose="020B0604020202020204" pitchFamily="34" charset="0"/>
              </a:rPr>
              <a:t>。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7" name="矩形 2"/>
          <p:cNvSpPr/>
          <p:nvPr/>
        </p:nvSpPr>
        <p:spPr>
          <a:xfrm>
            <a:off x="1746250" y="1528763"/>
            <a:ext cx="5672138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人说话要有信用。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室中失火，酿成火灾。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田间长草，植物幼苗。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手在树上，采摘东西。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7"/>
          <p:cNvSpPr/>
          <p:nvPr/>
        </p:nvSpPr>
        <p:spPr>
          <a:xfrm>
            <a:off x="1417638" y="1785938"/>
            <a:ext cx="40259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和周围同学说一说这节课的收获。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9939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梳理小结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94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8538" y="1341438"/>
            <a:ext cx="2092325" cy="2919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2105025" y="1296988"/>
            <a:ext cx="1665288" cy="1862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1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0013" y="3333750"/>
            <a:ext cx="629602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有日又有月，意思是光明、明亮。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268" name="矩形 4"/>
          <p:cNvSpPr/>
          <p:nvPr/>
        </p:nvSpPr>
        <p:spPr>
          <a:xfrm>
            <a:off x="922338" y="625475"/>
            <a:ext cx="71913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观察“明”字结构，你们发现了什么？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8800" y="1501775"/>
            <a:ext cx="1317625" cy="1446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8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8413" y="1501775"/>
            <a:ext cx="1317625" cy="1446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8800" b="1" dirty="0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加号 8"/>
          <p:cNvSpPr/>
          <p:nvPr/>
        </p:nvSpPr>
        <p:spPr>
          <a:xfrm>
            <a:off x="5632450" y="1889125"/>
            <a:ext cx="769938" cy="769938"/>
          </a:xfrm>
          <a:prstGeom prst="mathPlu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12" t="18777" r="54326" b="28629"/>
          <a:stretch>
            <a:fillRect/>
          </a:stretch>
        </p:blipFill>
        <p:spPr>
          <a:xfrm>
            <a:off x="2532063" y="898525"/>
            <a:ext cx="457200" cy="81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9488" y="731838"/>
            <a:ext cx="860425" cy="126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09613" y="1971675"/>
            <a:ext cx="7762875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在我们学习的汉字中，有许多字是由两个或两个以上的汉字组成的，它的意思就是几个汉字意思的组合，这样的汉字我们就说它是“会意字”。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12" t="18777" r="54326" b="28629"/>
          <a:stretch>
            <a:fillRect/>
          </a:stretch>
        </p:blipFill>
        <p:spPr>
          <a:xfrm>
            <a:off x="2532063" y="898525"/>
            <a:ext cx="457200" cy="81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9488" y="731838"/>
            <a:ext cx="860425" cy="126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加号 4"/>
          <p:cNvSpPr/>
          <p:nvPr/>
        </p:nvSpPr>
        <p:spPr>
          <a:xfrm>
            <a:off x="3049588" y="928688"/>
            <a:ext cx="762000" cy="755650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等号 5"/>
          <p:cNvSpPr/>
          <p:nvPr/>
        </p:nvSpPr>
        <p:spPr>
          <a:xfrm>
            <a:off x="4468813" y="849313"/>
            <a:ext cx="914400" cy="914400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30747 0.000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97531E-6 L 0.22413 0.01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3186113" y="1982788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3238500" y="1925638"/>
            <a:ext cx="357981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日月明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55963" y="2019300"/>
            <a:ext cx="615950" cy="590550"/>
          </a:xfrm>
          <a:prstGeom prst="ellipse">
            <a:avLst/>
          </a:prstGeom>
          <a:noFill/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33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3" y="93663"/>
            <a:ext cx="39084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4"/>
          <p:cNvSpPr txBox="1"/>
          <p:nvPr/>
        </p:nvSpPr>
        <p:spPr>
          <a:xfrm>
            <a:off x="727075" y="1789113"/>
            <a:ext cx="7705725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认真听朗读，注意生字词的读音，试着把课文读通顺，不会读的标出来。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7688" y="1236663"/>
            <a:ext cx="4741863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日月明，田力男。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小大尖，小土尘。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二人从，三人众。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双木林，三木森。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369888" y="1220788"/>
            <a:ext cx="5037138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rì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yuè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mínɡ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tián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lì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nán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441325" y="2100263"/>
            <a:ext cx="5035550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dà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jiān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tǔ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chén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668338" y="2971800"/>
            <a:ext cx="5035550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èr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cónɡ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sān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zhònɡ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20675" y="3843338"/>
            <a:ext cx="5037138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shuānɡ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lín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sān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sēn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0225" y="1220788"/>
            <a:ext cx="3783013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一人不成众，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独木不成林。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众人一条心，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黄土变成金。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5335588" y="1265238"/>
            <a:ext cx="3733800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bù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chénɡ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zhònɡ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5697538" y="2147888"/>
            <a:ext cx="3136900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dú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bù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chénɡ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lín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513388" y="3030538"/>
            <a:ext cx="3060700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zhònɡ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tiáo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xīn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5494338" y="3868738"/>
            <a:ext cx="3289300" cy="349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2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huánɡ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tǔ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biàn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chénɡ</a:t>
            </a:r>
            <a:r>
              <a:rPr kumimoji="0" lang="en-US" altLang="zh-CN" sz="20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kern="1200" cap="none" spc="0" normalizeH="0" baseline="0" noProof="0" dirty="0" err="1">
                <a:latin typeface="+mn-ea"/>
                <a:ea typeface="+mn-ea"/>
                <a:cs typeface="+mn-cs"/>
              </a:rPr>
              <a:t>jīn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59375" y="1346200"/>
            <a:ext cx="0" cy="3432175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705225" y="600075"/>
            <a:ext cx="1882775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日月明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3694113" y="377825"/>
            <a:ext cx="20097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err="1">
                <a:latin typeface="+mn-ea"/>
                <a:ea typeface="+mn-ea"/>
                <a:cs typeface="+mn-cs"/>
              </a:rPr>
              <a:t>rì</a:t>
            </a:r>
            <a:r>
              <a:rPr kumimoji="0" lang="en-US" altLang="zh-CN" sz="24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latin typeface="+mn-ea"/>
                <a:ea typeface="+mn-ea"/>
                <a:cs typeface="+mn-cs"/>
              </a:rPr>
              <a:t>yuè</a:t>
            </a:r>
            <a:r>
              <a:rPr kumimoji="0" lang="en-US" altLang="zh-CN" sz="24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latin typeface="+mn-ea"/>
                <a:ea typeface="+mn-ea"/>
                <a:cs typeface="+mn-cs"/>
              </a:rPr>
              <a:t>mínɡ</a:t>
            </a:r>
            <a:endParaRPr kumimoji="0" lang="en-US" altLang="zh-CN" sz="24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" name="流程图: 接点 17"/>
          <p:cNvSpPr/>
          <p:nvPr/>
        </p:nvSpPr>
        <p:spPr>
          <a:xfrm>
            <a:off x="1692275" y="1514475"/>
            <a:ext cx="563563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流程图: 接点 18"/>
          <p:cNvSpPr/>
          <p:nvPr/>
        </p:nvSpPr>
        <p:spPr>
          <a:xfrm>
            <a:off x="3382963" y="1514475"/>
            <a:ext cx="563563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流程图: 接点 19"/>
          <p:cNvSpPr/>
          <p:nvPr/>
        </p:nvSpPr>
        <p:spPr>
          <a:xfrm>
            <a:off x="3946525" y="2414588"/>
            <a:ext cx="565150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流程图: 接点 20"/>
          <p:cNvSpPr/>
          <p:nvPr/>
        </p:nvSpPr>
        <p:spPr>
          <a:xfrm>
            <a:off x="1685925" y="3270250"/>
            <a:ext cx="563563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流程图: 接点 21"/>
          <p:cNvSpPr/>
          <p:nvPr/>
        </p:nvSpPr>
        <p:spPr>
          <a:xfrm>
            <a:off x="3946525" y="3298825"/>
            <a:ext cx="565150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流程图: 接点 22"/>
          <p:cNvSpPr/>
          <p:nvPr/>
        </p:nvSpPr>
        <p:spPr>
          <a:xfrm>
            <a:off x="547688" y="4162425"/>
            <a:ext cx="563563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流程图: 接点 23"/>
          <p:cNvSpPr/>
          <p:nvPr/>
        </p:nvSpPr>
        <p:spPr>
          <a:xfrm>
            <a:off x="1160463" y="4164013"/>
            <a:ext cx="565150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流程图: 接点 24"/>
          <p:cNvSpPr/>
          <p:nvPr/>
        </p:nvSpPr>
        <p:spPr>
          <a:xfrm>
            <a:off x="1760538" y="4189413"/>
            <a:ext cx="563563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流程图: 接点 25"/>
          <p:cNvSpPr/>
          <p:nvPr/>
        </p:nvSpPr>
        <p:spPr>
          <a:xfrm>
            <a:off x="3946525" y="4191000"/>
            <a:ext cx="565150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流程图: 接点 26"/>
          <p:cNvSpPr/>
          <p:nvPr/>
        </p:nvSpPr>
        <p:spPr>
          <a:xfrm>
            <a:off x="7315200" y="3306763"/>
            <a:ext cx="563563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流程图: 接点 27"/>
          <p:cNvSpPr/>
          <p:nvPr/>
        </p:nvSpPr>
        <p:spPr>
          <a:xfrm>
            <a:off x="7935913" y="3298825"/>
            <a:ext cx="565150" cy="515938"/>
          </a:xfrm>
          <a:prstGeom prst="flowChartConnector">
            <a:avLst/>
          </a:prstGeom>
          <a:noFill/>
          <a:ln w="28575">
            <a:solidFill>
              <a:srgbClr val="0704F7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14"/>
          <p:cNvGrpSpPr/>
          <p:nvPr/>
        </p:nvGrpSpPr>
        <p:grpSpPr>
          <a:xfrm>
            <a:off x="3397250" y="115888"/>
            <a:ext cx="2076450" cy="669925"/>
            <a:chOff x="3635294" y="745625"/>
            <a:chExt cx="2076524" cy="668773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3635294" y="745625"/>
              <a:ext cx="2076524" cy="584797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我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会认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6405" name="图形 13" descr="放大镜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02344" y="751194"/>
              <a:ext cx="663204" cy="6632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矩形 5"/>
          <p:cNvSpPr/>
          <p:nvPr/>
        </p:nvSpPr>
        <p:spPr>
          <a:xfrm>
            <a:off x="784225" y="1025525"/>
            <a:ext cx="68865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）力   木   条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6"/>
          <p:cNvSpPr/>
          <p:nvPr/>
        </p:nvSpPr>
        <p:spPr>
          <a:xfrm>
            <a:off x="784225" y="2179638"/>
            <a:ext cx="68865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）尘   林   森   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7"/>
          <p:cNvSpPr/>
          <p:nvPr/>
        </p:nvSpPr>
        <p:spPr>
          <a:xfrm>
            <a:off x="784225" y="3379788"/>
            <a:ext cx="68865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   双   众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0600" y="785813"/>
            <a:ext cx="6175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7600" y="785813"/>
            <a:ext cx="6159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0450" y="785813"/>
            <a:ext cx="1047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tiáo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7563" y="1938338"/>
            <a:ext cx="1047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30600" y="1938338"/>
            <a:ext cx="831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78400" y="1938338"/>
            <a:ext cx="831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sēn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46825" y="1938338"/>
            <a:ext cx="831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2638" y="3143250"/>
            <a:ext cx="1033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cónɡ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6450" y="3143250"/>
            <a:ext cx="14414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shuānɡ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14888" y="3143250"/>
            <a:ext cx="1241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zhònɡ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02500" y="2457450"/>
            <a:ext cx="1525588" cy="584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前鼻音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05563" y="3611563"/>
            <a:ext cx="1525588" cy="584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后鼻音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1567</Words>
  <Application>WPS 演示</Application>
  <PresentationFormat>全屏显示(16:9)</PresentationFormat>
  <Paragraphs>315</Paragraphs>
  <Slides>33</Slides>
  <Notes>2</Notes>
  <HiddenSlides>0</HiddenSlides>
  <MMClips>5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等线 Light</vt:lpstr>
      <vt:lpstr>Cambria</vt:lpstr>
      <vt:lpstr>黑体</vt:lpstr>
      <vt:lpstr>楷体</vt:lpstr>
      <vt:lpstr>Times New Roman</vt:lpstr>
      <vt:lpstr>微软雅黑</vt:lpstr>
      <vt:lpstr>Arial Unicode MS</vt:lpstr>
      <vt:lpstr>Tahoma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</vt:lpwstr>
  </property>
  <property fmtid="{D5CDD505-2E9C-101B-9397-08002B2CF9AE}" pid="3" name="ICV">
    <vt:lpwstr>6B20E1F736EA4BFBA2B9F7BB9033A1C5_13</vt:lpwstr>
  </property>
  <property fmtid="{D5CDD505-2E9C-101B-9397-08002B2CF9AE}" pid="4" name="KSOProductBuildVer">
    <vt:lpwstr>2052-12.1.0.15374</vt:lpwstr>
  </property>
</Properties>
</file>