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61" r:id="rId19"/>
    <p:sldId id="262" r:id="rId20"/>
    <p:sldId id="280" r:id="rId21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3.GIF"/><Relationship Id="rId1" Type="http://schemas.openxmlformats.org/officeDocument/2006/relationships/image" Target="../media/image4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1" Type="http://schemas.openxmlformats.org/officeDocument/2006/relationships/image" Target="../media/image4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练习十二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/>
        </p:nvSpPr>
        <p:spPr>
          <a:xfrm>
            <a:off x="620576" y="725964"/>
            <a:ext cx="1800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75656" y="1563638"/>
          <a:ext cx="6095999" cy="165618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5520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乘数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700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520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乘数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520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积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3774" y="2840255"/>
            <a:ext cx="1656183" cy="1656183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411760" y="2715766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74923" y="2715764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12252" y="2715764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55716" y="2715764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88199" y="2715765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1019" y="2715764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93456" y="3074090"/>
            <a:ext cx="1986096" cy="1986096"/>
          </a:xfrm>
          <a:prstGeom prst="rect">
            <a:avLst/>
          </a:prstGeom>
        </p:spPr>
      </p:pic>
      <p:sp>
        <p:nvSpPr>
          <p:cNvPr id="57" name="TextBox 2"/>
          <p:cNvSpPr txBox="1"/>
          <p:nvPr/>
        </p:nvSpPr>
        <p:spPr>
          <a:xfrm>
            <a:off x="629174" y="742301"/>
            <a:ext cx="80618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雨燕每小时飞行的距离是野兔每小时奔跑距离的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倍，野兔每小时跑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千米，雨燕每小时飞多少千米？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7452" y="257175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40×4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（千米）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3543918"/>
            <a:ext cx="4695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答：雨燕每小时飞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4"/>
          <p:cNvGrpSpPr/>
          <p:nvPr/>
        </p:nvGrpSpPr>
        <p:grpSpPr bwMode="auto">
          <a:xfrm>
            <a:off x="827584" y="2044349"/>
            <a:ext cx="2812132" cy="1398562"/>
            <a:chOff x="2572275" y="1300514"/>
            <a:chExt cx="2690374" cy="91606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" name="云形标注 82"/>
            <p:cNvSpPr>
              <a:spLocks noChangeArrowheads="1"/>
            </p:cNvSpPr>
            <p:nvPr/>
          </p:nvSpPr>
          <p:spPr bwMode="auto">
            <a:xfrm>
              <a:off x="2572275" y="1300514"/>
              <a:ext cx="2690374" cy="916067"/>
            </a:xfrm>
            <a:prstGeom prst="cloudCallout">
              <a:avLst>
                <a:gd name="adj1" fmla="val -23514"/>
                <a:gd name="adj2" fmla="val 57447"/>
              </a:avLst>
            </a:prstGeom>
            <a:solidFill>
              <a:schemeClr val="bg1"/>
            </a:solidFill>
            <a:ln w="19050" algn="ctr">
              <a:solidFill>
                <a:srgbClr val="3D6C56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4"/>
            <p:cNvSpPr>
              <a:spLocks noChangeArrowheads="1"/>
            </p:cNvSpPr>
            <p:nvPr/>
          </p:nvSpPr>
          <p:spPr bwMode="auto">
            <a:xfrm>
              <a:off x="2935577" y="1366674"/>
              <a:ext cx="2258182" cy="78622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倍是多少就是求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是多少？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2"/>
          <p:cNvSpPr txBox="1"/>
          <p:nvPr/>
        </p:nvSpPr>
        <p:spPr>
          <a:xfrm>
            <a:off x="520118" y="645631"/>
            <a:ext cx="787087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经常献血可提高造血功能，经常按规定期限献血，就可使骨髓保持旺盛的活力，使身体更加健康，不易生病。义务献血者每次献血量一般是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毫升。照这样计算，如果有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人参加义务献血，一共可以采集血液多少毫升？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45380" y="3197956"/>
            <a:ext cx="4163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7×200=1400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（毫升）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38976" y="3974649"/>
            <a:ext cx="6300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答：一共可以采集血液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2"/>
          <p:cNvSpPr txBox="1"/>
          <p:nvPr/>
        </p:nvSpPr>
        <p:spPr>
          <a:xfrm>
            <a:off x="711212" y="771550"/>
            <a:ext cx="78286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整十数乘一位数且积是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的乘法算式，你能写出多少个？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4"/>
          <p:cNvSpPr txBox="1"/>
          <p:nvPr/>
        </p:nvSpPr>
        <p:spPr>
          <a:xfrm>
            <a:off x="1403263" y="1808261"/>
            <a:ext cx="497046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30×8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77864" y="242568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8×30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1375" y="3029792"/>
            <a:ext cx="19928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40×6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55438" y="2742203"/>
            <a:ext cx="1384470" cy="1783386"/>
          </a:xfrm>
          <a:prstGeom prst="rect">
            <a:avLst/>
          </a:prstGeom>
        </p:spPr>
      </p:pic>
      <p:grpSp>
        <p:nvGrpSpPr>
          <p:cNvPr id="11" name="组合 4"/>
          <p:cNvGrpSpPr/>
          <p:nvPr/>
        </p:nvGrpSpPr>
        <p:grpSpPr bwMode="auto">
          <a:xfrm>
            <a:off x="5436096" y="1380931"/>
            <a:ext cx="2996693" cy="1519716"/>
            <a:chOff x="2572275" y="1300514"/>
            <a:chExt cx="2690374" cy="91606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2" name="云形标注 82"/>
            <p:cNvSpPr>
              <a:spLocks noChangeArrowheads="1"/>
            </p:cNvSpPr>
            <p:nvPr/>
          </p:nvSpPr>
          <p:spPr bwMode="auto">
            <a:xfrm>
              <a:off x="2572275" y="1300514"/>
              <a:ext cx="2690374" cy="916067"/>
            </a:xfrm>
            <a:prstGeom prst="cloudCallout">
              <a:avLst>
                <a:gd name="adj1" fmla="val 15325"/>
                <a:gd name="adj2" fmla="val 55177"/>
              </a:avLst>
            </a:prstGeom>
            <a:solidFill>
              <a:schemeClr val="bg1"/>
            </a:solidFill>
            <a:ln w="19050" algn="ctr">
              <a:solidFill>
                <a:srgbClr val="3D6C56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2935577" y="1366674"/>
              <a:ext cx="2258182" cy="78622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想相乘得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的算式，在一个乘数的后面添一个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411375" y="3633896"/>
            <a:ext cx="19928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6×40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4" grpId="0"/>
      <p:bldP spid="6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16033" y="83092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3133" y="2392448"/>
            <a:ext cx="1668667" cy="166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256575" y="2065611"/>
            <a:ext cx="4248473" cy="417526"/>
          </a:xfrm>
          <a:prstGeom prst="wedgeRoundRectCallout">
            <a:avLst>
              <a:gd name="adj1" fmla="val -26519"/>
              <a:gd name="adj2" fmla="val 78517"/>
              <a:gd name="adj3" fmla="val 16667"/>
            </a:avLst>
          </a:prstGeom>
          <a:solidFill>
            <a:schemeClr val="bg1">
              <a:alpha val="28000"/>
            </a:schemeClr>
          </a:solidFill>
          <a:ln w="19050">
            <a:solidFill>
              <a:srgbClr val="3D6C56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整十、整百数乘一位数口算方法。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2771800" y="2977235"/>
            <a:ext cx="4133990" cy="142192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先把整十数、整百数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前面的数与一位数相乘。再看乘数末尾有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，就在积的末尾添上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0899" y="2458910"/>
            <a:ext cx="1421928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094378" y="2054026"/>
            <a:ext cx="3744417" cy="417526"/>
          </a:xfrm>
          <a:prstGeom prst="wedgeRoundRectCallout">
            <a:avLst>
              <a:gd name="adj1" fmla="val -31741"/>
              <a:gd name="adj2" fmla="val 74866"/>
              <a:gd name="adj3" fmla="val 16667"/>
            </a:avLst>
          </a:prstGeom>
          <a:solidFill>
            <a:schemeClr val="bg1">
              <a:alpha val="28000"/>
            </a:schemeClr>
          </a:solidFill>
          <a:ln w="19050">
            <a:solidFill>
              <a:srgbClr val="3D6C56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两位数乘一位数的口算方法。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2771800" y="2977235"/>
            <a:ext cx="4133990" cy="142192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两位数乘一位数，把两位数看成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，分别与一位数相乘，再把所得的积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835696" y="2072354"/>
            <a:ext cx="7038887" cy="2515619"/>
            <a:chOff x="1487684" y="1851669"/>
            <a:chExt cx="7026859" cy="2436762"/>
          </a:xfrm>
        </p:grpSpPr>
        <p:sp>
          <p:nvSpPr>
            <p:cNvPr id="68" name="圆角矩形 67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D6C5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88224" y="1989577"/>
              <a:ext cx="1926319" cy="2295937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1912264" y="2255889"/>
            <a:ext cx="532859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先把整十数、整百数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前面的数与一位数相乘。再看乘数末尾有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，就在积的末尾添上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60100" y="774743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整十、整百数乘一位数口算。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7" descr="9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38" y="905473"/>
            <a:ext cx="3376612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9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75" y="907060"/>
            <a:ext cx="3463925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3703638" y="1126135"/>
            <a:ext cx="9334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3592513" y="1653185"/>
            <a:ext cx="9334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3492500" y="2175473"/>
            <a:ext cx="9334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7175500" y="1116610"/>
            <a:ext cx="9334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7083425" y="1615085"/>
            <a:ext cx="9334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7002463" y="2137373"/>
            <a:ext cx="9334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5400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25"/>
          <p:cNvSpPr>
            <a:spLocks noChangeArrowheads="1"/>
          </p:cNvSpPr>
          <p:nvPr/>
        </p:nvSpPr>
        <p:spPr bwMode="auto">
          <a:xfrm>
            <a:off x="509834" y="805460"/>
            <a:ext cx="5469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1.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186459" y="3219822"/>
            <a:ext cx="3096344" cy="1080120"/>
          </a:xfrm>
          <a:prstGeom prst="wedgeRoundRectCallout">
            <a:avLst>
              <a:gd name="adj1" fmla="val 18681"/>
              <a:gd name="adj2" fmla="val -62369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的末尾有几个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，就在积的末尾添几个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5242268" y="3158135"/>
            <a:ext cx="3171890" cy="1177042"/>
          </a:xfrm>
          <a:prstGeom prst="wedgeRoundRectCallout">
            <a:avLst>
              <a:gd name="adj1" fmla="val 19080"/>
              <a:gd name="adj2" fmla="val -61116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的末尾有几个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，就在积的末尾添几个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40880" y="3038071"/>
            <a:ext cx="1932826" cy="1932826"/>
          </a:xfrm>
          <a:prstGeom prst="rect">
            <a:avLst/>
          </a:prstGeom>
        </p:spPr>
      </p:pic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1331640" y="691991"/>
            <a:ext cx="687487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一共运来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箱苹果，每箱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30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千克，一共运来多少千克苹果？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05359" y="1605927"/>
            <a:ext cx="2901158" cy="1604789"/>
            <a:chOff x="2755995" y="3464402"/>
            <a:chExt cx="3456384" cy="1403481"/>
          </a:xfrm>
        </p:grpSpPr>
        <p:sp>
          <p:nvSpPr>
            <p:cNvPr id="29" name="云形标注 28"/>
            <p:cNvSpPr/>
            <p:nvPr/>
          </p:nvSpPr>
          <p:spPr>
            <a:xfrm>
              <a:off x="2755995" y="3464402"/>
              <a:ext cx="3456384" cy="1211258"/>
            </a:xfrm>
            <a:prstGeom prst="cloudCallout">
              <a:avLst>
                <a:gd name="adj1" fmla="val 32950"/>
                <a:gd name="adj2" fmla="val 70320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021417" y="3656625"/>
              <a:ext cx="3157086" cy="121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是多少，用乘法计算。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1910321" y="3640851"/>
            <a:ext cx="54751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答：一共运来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千克苹果。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64682" y="2515348"/>
            <a:ext cx="38514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30×8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903272" y="745239"/>
            <a:ext cx="6981096" cy="833258"/>
            <a:chOff x="972693" y="2787109"/>
            <a:chExt cx="5180530" cy="833258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693" y="2787109"/>
              <a:ext cx="848222" cy="833258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1770854" y="2918340"/>
              <a:ext cx="43823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两位数乘一位数的口算。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0" y="1732620"/>
            <a:ext cx="7312878" cy="2632871"/>
            <a:chOff x="-340336" y="1738093"/>
            <a:chExt cx="7300382" cy="2550338"/>
          </a:xfrm>
        </p:grpSpPr>
        <p:sp>
          <p:nvSpPr>
            <p:cNvPr id="47" name="圆角矩形 46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D6C5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340336" y="1738093"/>
              <a:ext cx="2553634" cy="2477820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1907717" y="2097820"/>
            <a:ext cx="532859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两位数乘一位数，把两位数看成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，分别与一位数相乘，再把所得的积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971600" y="699542"/>
            <a:ext cx="27093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口算下列各题。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53286" y="1491630"/>
            <a:ext cx="70231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2=            33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2=            31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3=            12×2=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22×3=            42×2=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6735" y="1587484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73766" y="2240698"/>
            <a:ext cx="91598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86735" y="2239111"/>
            <a:ext cx="10255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73766" y="1581457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86735" y="2858185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73766" y="2858185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86735" y="3510467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73766" y="3510467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19672" y="727550"/>
            <a:ext cx="6336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一筒羽毛球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筒一共多少只？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）一只羽毛球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元，一筒共多少元？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43808" y="2212581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87824" y="2770352"/>
            <a:ext cx="2921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筒一共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43808" y="3382131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87824" y="3939902"/>
            <a:ext cx="2921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答：一筒共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812" y="3089910"/>
            <a:ext cx="1788679" cy="1788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矩形 60"/>
          <p:cNvSpPr/>
          <p:nvPr/>
        </p:nvSpPr>
        <p:spPr>
          <a:xfrm>
            <a:off x="605229" y="770571"/>
            <a:ext cx="27093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口算下列各题。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354030" y="1569937"/>
            <a:ext cx="70231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2=            90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3=            12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4=           800×7=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42×2=            22×3=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487479" y="1665791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705218" y="2319005"/>
            <a:ext cx="91598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487479" y="2317418"/>
            <a:ext cx="10255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705218" y="1665791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672547" y="2936492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886357" y="2936492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487479" y="3588774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674510" y="3588774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70" grpId="0"/>
      <p:bldP spid="71" grpId="0"/>
      <p:bldP spid="72" grpId="0"/>
      <p:bldP spid="73" grpId="0"/>
      <p:bldP spid="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859" y="2628705"/>
            <a:ext cx="1802875" cy="206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9" name="Group 19"/>
          <p:cNvGrpSpPr/>
          <p:nvPr/>
        </p:nvGrpSpPr>
        <p:grpSpPr bwMode="auto">
          <a:xfrm>
            <a:off x="1812169" y="695157"/>
            <a:ext cx="5630863" cy="2803524"/>
            <a:chOff x="1011" y="1054"/>
            <a:chExt cx="3547" cy="1766"/>
          </a:xfrm>
        </p:grpSpPr>
        <p:pic>
          <p:nvPicPr>
            <p:cNvPr id="90" name="Picture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1054"/>
              <a:ext cx="2436" cy="1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1" name="Group 18"/>
            <p:cNvGrpSpPr/>
            <p:nvPr/>
          </p:nvGrpSpPr>
          <p:grpSpPr bwMode="auto">
            <a:xfrm>
              <a:off x="1011" y="2236"/>
              <a:ext cx="3547" cy="584"/>
              <a:chOff x="1047" y="2123"/>
              <a:chExt cx="3547" cy="584"/>
            </a:xfrm>
          </p:grpSpPr>
          <p:sp>
            <p:nvSpPr>
              <p:cNvPr id="92" name="Text Box 14"/>
              <p:cNvSpPr txBox="1">
                <a:spLocks noChangeArrowheads="1"/>
              </p:cNvSpPr>
              <p:nvPr/>
            </p:nvSpPr>
            <p:spPr bwMode="auto">
              <a:xfrm>
                <a:off x="1047" y="2253"/>
                <a:ext cx="3547" cy="3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买</a:t>
                </a:r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24</a:t>
                </a:r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瓶   需要多少钱？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93" name="Picture 1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95" y="2123"/>
                <a:ext cx="584" cy="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94" name="Rectangle 29"/>
          <p:cNvSpPr>
            <a:spLocks noChangeArrowheads="1"/>
          </p:cNvSpPr>
          <p:nvPr/>
        </p:nvSpPr>
        <p:spPr bwMode="auto">
          <a:xfrm>
            <a:off x="2962299" y="3355975"/>
            <a:ext cx="454600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2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24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48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" name="组合 94"/>
          <p:cNvGrpSpPr/>
          <p:nvPr/>
        </p:nvGrpSpPr>
        <p:grpSpPr bwMode="auto">
          <a:xfrm>
            <a:off x="2146969" y="3897197"/>
            <a:ext cx="4799012" cy="744311"/>
            <a:chOff x="1459230" y="4148586"/>
            <a:chExt cx="4798695" cy="744311"/>
          </a:xfrm>
        </p:grpSpPr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1459230" y="4285524"/>
              <a:ext cx="479869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答：买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瓶    需要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48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元钱。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7" name="Picture 1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1390" y="4148586"/>
              <a:ext cx="744262" cy="7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6235261" y="1320321"/>
            <a:ext cx="1726325" cy="871086"/>
            <a:chOff x="827584" y="1563638"/>
            <a:chExt cx="1981568" cy="504056"/>
          </a:xfrm>
        </p:grpSpPr>
        <p:sp>
          <p:nvSpPr>
            <p:cNvPr id="3" name="圆角矩形标注 2"/>
            <p:cNvSpPr/>
            <p:nvPr/>
          </p:nvSpPr>
          <p:spPr>
            <a:xfrm>
              <a:off x="827584" y="1563638"/>
              <a:ext cx="1981568" cy="504056"/>
            </a:xfrm>
            <a:prstGeom prst="wedgeRoundRectCallout">
              <a:avLst>
                <a:gd name="adj1" fmla="val -78592"/>
                <a:gd name="adj2" fmla="val 12521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每瓶 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8" name="Picture 1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2591" y="1617371"/>
              <a:ext cx="646059" cy="325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1180</Words>
  <Application>WPS 演示</Application>
  <PresentationFormat>全屏显示(16:9)</PresentationFormat>
  <Paragraphs>194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Arial Unicode MS</vt:lpstr>
      <vt:lpstr>Times New Roman</vt:lpstr>
      <vt:lpstr>等线 Light</vt:lpstr>
      <vt:lpstr>微软雅黑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50</cp:revision>
  <dcterms:created xsi:type="dcterms:W3CDTF">2019-09-02T08:53:00Z</dcterms:created>
  <dcterms:modified xsi:type="dcterms:W3CDTF">2023-09-28T13:38:55Z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D39DBD08F9F34B42804401651B3E9045_12</vt:lpwstr>
  </property>
  <property fmtid="{D5CDD505-2E9C-101B-9397-08002B2CF9AE}" pid="3" name="KSOProductBuildVer">
    <vt:lpwstr>2052-12.1.0.15374</vt:lpwstr>
  </property>
</Properties>
</file>