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1"/>
  </p:notesMasterIdLst>
  <p:handoutMasterIdLst>
    <p:handoutMasterId r:id="rId32"/>
  </p:handoutMasterIdLst>
  <p:sldIdLst>
    <p:sldId id="526" r:id="rId4"/>
    <p:sldId id="532" r:id="rId5"/>
    <p:sldId id="529" r:id="rId6"/>
    <p:sldId id="531" r:id="rId7"/>
    <p:sldId id="530" r:id="rId8"/>
    <p:sldId id="533" r:id="rId9"/>
    <p:sldId id="527" r:id="rId10"/>
    <p:sldId id="528" r:id="rId11"/>
    <p:sldId id="534" r:id="rId12"/>
    <p:sldId id="535" r:id="rId13"/>
    <p:sldId id="536" r:id="rId14"/>
    <p:sldId id="537" r:id="rId15"/>
    <p:sldId id="540" r:id="rId16"/>
    <p:sldId id="538" r:id="rId17"/>
    <p:sldId id="539" r:id="rId18"/>
    <p:sldId id="543" r:id="rId19"/>
    <p:sldId id="545" r:id="rId20"/>
    <p:sldId id="541" r:id="rId21"/>
    <p:sldId id="546" r:id="rId22"/>
    <p:sldId id="544" r:id="rId23"/>
    <p:sldId id="547" r:id="rId24"/>
    <p:sldId id="551" r:id="rId25"/>
    <p:sldId id="549" r:id="rId26"/>
    <p:sldId id="553" r:id="rId27"/>
    <p:sldId id="552" r:id="rId28"/>
    <p:sldId id="542" r:id="rId29"/>
    <p:sldId id="557" r:id="rId30"/>
  </p:sldIdLst>
  <p:sldSz cx="9144000" cy="5143500"/>
  <p:notesSz cx="6858000" cy="9144000"/>
  <p:custDataLst>
    <p:tags r:id="rId3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3" autoAdjust="0"/>
    <p:restoredTop sz="95531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4875CA7A-DC33-48DE-8DB9-0C2041B42268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02DA5445-8AFE-44BF-AF8B-CD64CA253431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6746FC8-A3E8-4D58-A09C-DE2DF882E7E1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76D99CF-79D9-47C1-A97F-0AA4232957D4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: 圆角 9"/>
          <p:cNvSpPr/>
          <p:nvPr/>
        </p:nvSpPr>
        <p:spPr>
          <a:xfrm rot="16200000">
            <a:off x="4287043" y="-870743"/>
            <a:ext cx="569913" cy="2381250"/>
          </a:xfrm>
          <a:prstGeom prst="roundRect">
            <a:avLst>
              <a:gd name="adj" fmla="val 40524"/>
            </a:avLst>
          </a:prstGeom>
          <a:solidFill>
            <a:srgbClr val="FFFFFF"/>
          </a:solidFill>
          <a:ln w="38100" cap="rnd">
            <a:solidFill>
              <a:schemeClr val="accent1">
                <a:lumMod val="50000"/>
              </a:scheme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05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163" y="-146050"/>
            <a:ext cx="860425" cy="858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"/>
          <p:cNvSpPr txBox="1"/>
          <p:nvPr/>
        </p:nvSpPr>
        <p:spPr>
          <a:xfrm>
            <a:off x="1995488" y="1455738"/>
            <a:ext cx="515302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语文园地八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713" y="2413000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7"/>
          <p:cNvSpPr/>
          <p:nvPr/>
        </p:nvSpPr>
        <p:spPr>
          <a:xfrm>
            <a:off x="901700" y="811213"/>
            <a:ext cx="7318375" cy="12731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书除了可以比作课本上说的这些，还可以比作什么？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矩形 8"/>
          <p:cNvSpPr/>
          <p:nvPr/>
        </p:nvSpPr>
        <p:spPr>
          <a:xfrm>
            <a:off x="1643063" y="2192338"/>
            <a:ext cx="661987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书是阶梯</a:t>
            </a:r>
            <a:r>
              <a:rPr lang="en-US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助人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攀登知识之峰；</a:t>
            </a:r>
            <a:endParaRPr lang="en-US" altLang="zh-CN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书是火把</a:t>
            </a:r>
            <a:r>
              <a:rPr lang="en-US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能指引前进之路；</a:t>
            </a:r>
            <a:endParaRPr lang="en-US" altLang="zh-CN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书是明灯，能照亮未来道路；</a:t>
            </a:r>
            <a:endParaRPr lang="en-US" altLang="zh-CN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书是雨露，能滋润干枯之心田；</a:t>
            </a:r>
            <a:endParaRPr lang="en-US" altLang="zh-CN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0" name="组合 6"/>
          <p:cNvGrpSpPr/>
          <p:nvPr/>
        </p:nvGrpSpPr>
        <p:grpSpPr>
          <a:xfrm>
            <a:off x="3705225" y="3175"/>
            <a:ext cx="1873250" cy="584200"/>
            <a:chOff x="2833732" y="403137"/>
            <a:chExt cx="1873020" cy="584775"/>
          </a:xfrm>
        </p:grpSpPr>
        <p:pic>
          <p:nvPicPr>
            <p:cNvPr id="14341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3161" y="473183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4342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261CB"/>
                  </a:solidFill>
                </a:rPr>
                <a:t>说一说</a:t>
              </a:r>
              <a:endParaRPr lang="zh-CN" altLang="en-US" sz="3200" b="1">
                <a:solidFill>
                  <a:srgbClr val="0261CB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1166813" y="889000"/>
            <a:ext cx="7159625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3A353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书是春风，能舒坦发困之心；</a:t>
            </a:r>
            <a:endParaRPr lang="zh-CN" altLang="en-US" sz="3200" b="1">
              <a:solidFill>
                <a:srgbClr val="3A353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3A353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书是阳光，能照耀万物之灵；</a:t>
            </a:r>
            <a:endParaRPr lang="en-US" altLang="zh-CN" sz="3200" b="1">
              <a:solidFill>
                <a:srgbClr val="3A353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3A353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书是泥土，能生长万物之精；</a:t>
            </a:r>
            <a:endParaRPr lang="en-US" altLang="zh-CN" sz="3200" b="1">
              <a:solidFill>
                <a:srgbClr val="3A353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3A353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书是利剑，能斩破黑暗之愚；</a:t>
            </a:r>
            <a:endParaRPr lang="en-US" altLang="zh-CN" sz="3200" b="1">
              <a:solidFill>
                <a:srgbClr val="3A353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3A353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书是明灯，能打开黑夜之门；</a:t>
            </a:r>
            <a:endParaRPr lang="en-US" altLang="zh-CN" sz="3200" b="1">
              <a:solidFill>
                <a:srgbClr val="3A353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solidFill>
                  <a:srgbClr val="3A353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书是道路，帮助人们走向成功的殿堂。</a:t>
            </a:r>
            <a:endParaRPr lang="zh-CN" altLang="en-US" sz="3200" b="1">
              <a:solidFill>
                <a:srgbClr val="3A353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7"/>
          <p:cNvSpPr/>
          <p:nvPr/>
        </p:nvSpPr>
        <p:spPr>
          <a:xfrm>
            <a:off x="722313" y="1403350"/>
            <a:ext cx="7650162" cy="24558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下面这段话是叶圣陶先生对于</a:t>
            </a:r>
            <a:r>
              <a:rPr lang="zh-CN" altLang="zh-CN" sz="3200" b="1" spc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阅读和习作关系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的叙述，但是顺序被打乱了，那么原有的顺序是怎样的？可以联系实际来排序。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>
            <a:off x="3705225" y="3175"/>
            <a:ext cx="1873250" cy="584200"/>
            <a:chOff x="2833732" y="403137"/>
            <a:chExt cx="1873020" cy="584775"/>
          </a:xfrm>
        </p:grpSpPr>
        <p:pic>
          <p:nvPicPr>
            <p:cNvPr id="16388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3161" y="473183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6389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261CB"/>
                  </a:solidFill>
                </a:rPr>
                <a:t>说一说</a:t>
              </a:r>
              <a:endParaRPr lang="zh-CN" altLang="en-US" sz="3200" b="1">
                <a:solidFill>
                  <a:srgbClr val="0261CB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1292225" y="538163"/>
            <a:ext cx="7737475" cy="435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阅读是什么？是吸收。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把脑子里的东西拿出来，让人家知道，或者用嘴说，或者用笔写。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好像每天吃饭吸收营养一样，阅读就是吸收精神上的营养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阅读和写作，吸收和表达，一个是进，从外到内；一个是出，从内到外。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写作是什么？是表达。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95250" y="549275"/>
            <a:ext cx="1455738" cy="4425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371475" y="522288"/>
            <a:ext cx="8450263" cy="435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1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阅读是什么？是吸收。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1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好像每天吃饭吸收营养一样，阅读就是吸收精神上的营养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1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写作是什么？是表达。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1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把脑子里的东西拿出来，让人家知道，或者用嘴说，或者用笔写。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1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阅读和写作，吸收和表达，一个是进，从外到内；一个是出，从内到外。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3"/>
          <p:cNvSpPr/>
          <p:nvPr/>
        </p:nvSpPr>
        <p:spPr bwMode="auto">
          <a:xfrm>
            <a:off x="3655989" y="0"/>
            <a:ext cx="18320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261CB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书写提示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261CB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919163"/>
            <a:ext cx="7143750" cy="3962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矩形 5"/>
          <p:cNvSpPr/>
          <p:nvPr/>
        </p:nvSpPr>
        <p:spPr>
          <a:xfrm>
            <a:off x="6731000" y="1566863"/>
            <a:ext cx="14160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欧阳询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779463" y="1525588"/>
            <a:ext cx="5753100" cy="24558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欧阳询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557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—</a:t>
            </a: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641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，字信本，汉族，唐朝潭州临湘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今湖南长沙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人，唐朝著名书法家，楷书四大家之一。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2563" y="1525588"/>
            <a:ext cx="1385887" cy="2362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矩形 2"/>
          <p:cNvSpPr/>
          <p:nvPr/>
        </p:nvSpPr>
        <p:spPr>
          <a:xfrm>
            <a:off x="3656013" y="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261CB"/>
                </a:solidFill>
              </a:rPr>
              <a:t>知识备查</a:t>
            </a:r>
            <a:endParaRPr lang="zh-CN" altLang="en-US" sz="3200" b="1">
              <a:solidFill>
                <a:srgbClr val="0261CB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圆角矩形标注 11"/>
          <p:cNvSpPr/>
          <p:nvPr/>
        </p:nvSpPr>
        <p:spPr>
          <a:xfrm>
            <a:off x="4824413" y="1955800"/>
            <a:ext cx="3984625" cy="2073275"/>
          </a:xfrm>
          <a:prstGeom prst="wedgeRoundRectCallout">
            <a:avLst>
              <a:gd name="adj1" fmla="val -64310"/>
              <a:gd name="adj2" fmla="val -31440"/>
              <a:gd name="adj3" fmla="val 16667"/>
            </a:avLst>
          </a:prstGeom>
          <a:solidFill>
            <a:srgbClr val="E1EDF9"/>
          </a:solidFill>
          <a:ln w="6350">
            <a:solidFill>
              <a:srgbClr val="2E75B6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7"/>
          <p:cNvSpPr/>
          <p:nvPr/>
        </p:nvSpPr>
        <p:spPr>
          <a:xfrm>
            <a:off x="541338" y="1166813"/>
            <a:ext cx="80121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latin typeface="宋体" panose="02010600030101010101" pitchFamily="2" charset="-122"/>
              </a:rPr>
              <a:t>仔细观察一下这幅字帖，他的字有何特点？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2150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771650"/>
            <a:ext cx="4435475" cy="2459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矩形 9"/>
          <p:cNvSpPr/>
          <p:nvPr/>
        </p:nvSpPr>
        <p:spPr>
          <a:xfrm>
            <a:off x="4824413" y="2017713"/>
            <a:ext cx="398462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字形竖长，字体端正，点画的起、收及转折一丝不苟。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10" name="组合 6"/>
          <p:cNvGrpSpPr/>
          <p:nvPr/>
        </p:nvGrpSpPr>
        <p:grpSpPr>
          <a:xfrm>
            <a:off x="3705225" y="3175"/>
            <a:ext cx="1873250" cy="584200"/>
            <a:chOff x="2833732" y="403137"/>
            <a:chExt cx="1873020" cy="584775"/>
          </a:xfrm>
        </p:grpSpPr>
        <p:pic>
          <p:nvPicPr>
            <p:cNvPr id="21511" name="Group 23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853161" y="473183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12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261CB"/>
                  </a:solidFill>
                </a:rPr>
                <a:t>说一说</a:t>
              </a:r>
              <a:endParaRPr lang="zh-CN" altLang="en-US" sz="3200" b="1">
                <a:solidFill>
                  <a:srgbClr val="0261CB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 bwMode="auto">
          <a:xfrm>
            <a:off x="3755977" y="0"/>
            <a:ext cx="1832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261CB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日积月累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261CB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831850" y="785813"/>
            <a:ext cx="7015163" cy="3786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观书有感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半亩方塘一鉴开，天光云影共徘徊。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问渠那得清如许？为有源头活水来。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图片 1"/>
          <p:cNvPicPr>
            <a:picLocks noChangeAspect="1"/>
          </p:cNvPicPr>
          <p:nvPr/>
        </p:nvPicPr>
        <p:blipFill>
          <a:blip r:embed="rId1"/>
          <a:srcRect l="2300" t="2676" r="3014" b="4784"/>
          <a:stretch>
            <a:fillRect/>
          </a:stretch>
        </p:blipFill>
        <p:spPr>
          <a:xfrm>
            <a:off x="5883275" y="1100138"/>
            <a:ext cx="2503488" cy="1835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rcRect l="3336" t="4012" r="3098" b="4765"/>
          <a:stretch>
            <a:fillRect/>
          </a:stretch>
        </p:blipFill>
        <p:spPr>
          <a:xfrm>
            <a:off x="5026025" y="863600"/>
            <a:ext cx="2346325" cy="3351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5" name="矩形 1"/>
          <p:cNvSpPr/>
          <p:nvPr/>
        </p:nvSpPr>
        <p:spPr>
          <a:xfrm>
            <a:off x="633413" y="704850"/>
            <a:ext cx="4165600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其二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昨夜江边春水生，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蒙冲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巨舰一毛轻。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向来枉费推移力，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此日中流自在行。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3"/>
          <p:cNvSpPr/>
          <p:nvPr/>
        </p:nvSpPr>
        <p:spPr bwMode="auto">
          <a:xfrm>
            <a:off x="3727531" y="0"/>
            <a:ext cx="1833482" cy="584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261CB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温故知新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261CB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矩形 5"/>
          <p:cNvSpPr/>
          <p:nvPr/>
        </p:nvSpPr>
        <p:spPr>
          <a:xfrm>
            <a:off x="1016000" y="1649413"/>
            <a:ext cx="6867525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本</a:t>
            </a:r>
            <a:r>
              <a:rPr lang="zh-CN" altLang="zh-CN" sz="3200" b="1">
                <a:latin typeface="宋体" panose="02010600030101010101" pitchFamily="2" charset="-122"/>
              </a:rPr>
              <a:t>单元</a:t>
            </a:r>
            <a:r>
              <a:rPr lang="zh-CN" altLang="en-US" sz="3200" b="1">
                <a:latin typeface="宋体" panose="02010600030101010101" pitchFamily="2" charset="-122"/>
              </a:rPr>
              <a:t>有许多</a:t>
            </a:r>
            <a:r>
              <a:rPr lang="zh-CN" altLang="zh-CN" sz="3200" b="1">
                <a:latin typeface="宋体" panose="02010600030101010101" pitchFamily="2" charset="-122"/>
              </a:rPr>
              <a:t>关于读书的文章，</a:t>
            </a:r>
            <a:r>
              <a:rPr lang="zh-CN" altLang="en-US" sz="3200" b="1">
                <a:latin typeface="宋体" panose="02010600030101010101" pitchFamily="2" charset="-122"/>
              </a:rPr>
              <a:t>选出</a:t>
            </a:r>
            <a:r>
              <a:rPr lang="zh-CN" altLang="zh-CN" sz="3200" b="1">
                <a:latin typeface="宋体" panose="02010600030101010101" pitchFamily="2" charset="-122"/>
              </a:rPr>
              <a:t>最喜欢</a:t>
            </a:r>
            <a:r>
              <a:rPr lang="zh-CN" altLang="en-US" sz="3200" b="1">
                <a:latin typeface="宋体" panose="02010600030101010101" pitchFamily="2" charset="-122"/>
              </a:rPr>
              <a:t>的</a:t>
            </a:r>
            <a:r>
              <a:rPr lang="zh-CN" altLang="zh-CN" sz="3200" b="1">
                <a:latin typeface="宋体" panose="02010600030101010101" pitchFamily="2" charset="-122"/>
              </a:rPr>
              <a:t>一篇</a:t>
            </a:r>
            <a:r>
              <a:rPr lang="zh-CN" altLang="en-US" sz="3200" b="1">
                <a:latin typeface="宋体" panose="02010600030101010101" pitchFamily="2" charset="-122"/>
              </a:rPr>
              <a:t>，说说原因。</a:t>
            </a:r>
            <a:endParaRPr lang="zh-CN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"/>
          <p:cNvSpPr/>
          <p:nvPr/>
        </p:nvSpPr>
        <p:spPr>
          <a:xfrm>
            <a:off x="3743325" y="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261CB"/>
                </a:solidFill>
              </a:rPr>
              <a:t>知识备查</a:t>
            </a:r>
            <a:endParaRPr lang="zh-CN" altLang="en-US" sz="3200" b="1">
              <a:solidFill>
                <a:srgbClr val="0261CB"/>
              </a:solidFill>
            </a:endParaRPr>
          </a:p>
        </p:txBody>
      </p:sp>
      <p:sp>
        <p:nvSpPr>
          <p:cNvPr id="24579" name="矩形 4"/>
          <p:cNvSpPr/>
          <p:nvPr/>
        </p:nvSpPr>
        <p:spPr>
          <a:xfrm>
            <a:off x="582613" y="1638300"/>
            <a:ext cx="5918200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字元晦，又字仲晦，号晦庵。宋朝著名的理学家、思想家、哲学家、教育家、诗人。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7938" y="1079500"/>
            <a:ext cx="2401887" cy="2986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7"/>
          <p:cNvSpPr/>
          <p:nvPr/>
        </p:nvSpPr>
        <p:spPr>
          <a:xfrm>
            <a:off x="636588" y="754063"/>
            <a:ext cx="7958137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读一下这两首诗，跟小组同学交流一下说说这两首诗的大概意思。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3" name="矩形 8"/>
          <p:cNvSpPr/>
          <p:nvPr/>
        </p:nvSpPr>
        <p:spPr>
          <a:xfrm>
            <a:off x="636588" y="1885950"/>
            <a:ext cx="8002587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第一首诗的意思是：半亩大的方形池塘像一面镜子一样打开，清澈明净，天光、云影在水面上闪耀浮动。要问池塘里的水为何这样清澈呢？是因为有永不枯竭的源头</a:t>
            </a:r>
            <a:r>
              <a:rPr lang="zh-CN" altLang="en-US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源源不断地为它输送活水。</a:t>
            </a:r>
            <a:endParaRPr lang="zh-CN" altLang="zh-CN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422275" y="1347788"/>
            <a:ext cx="8135938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第二首诗的意思是：昨天夜晚江边的春水大涨，那艘庞大的战船就像一根羽毛一样轻。以往花费许多力量都不能推动它，今天却能在水中自在地移动。</a:t>
            </a:r>
            <a:endParaRPr lang="zh-CN" altLang="zh-CN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1495425" y="763588"/>
            <a:ext cx="5538788" cy="5857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这两首诗蕴含了怎样的哲理？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665163" y="1506538"/>
            <a:ext cx="7753350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这两首诗都表达了诗人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观书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的感受，借助生动的形象揭示深刻的哲理。第一首诗借助池塘水因有活水注入而清澈的现象，比喻要不断接受新事物，才能保持思想的活跃与进步；第二首诗借助描写巨</a:t>
            </a:r>
            <a:endParaRPr lang="zh-CN" altLang="en-US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652463" y="1538288"/>
            <a:ext cx="7753350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zh-CN" sz="3200" b="1">
                <a:solidFill>
                  <a:srgbClr val="0261C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舰无人推动却能自由航行在水中，阐述艺术创作需要灵感的道理。全诗寓哲理于生动形象的比喻之中，富于理趣，一直为人传诵。</a:t>
            </a:r>
            <a:endParaRPr lang="zh-CN" altLang="en-US" sz="3200" b="1">
              <a:solidFill>
                <a:srgbClr val="0261C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4"/>
          <p:cNvSpPr/>
          <p:nvPr/>
        </p:nvSpPr>
        <p:spPr>
          <a:xfrm>
            <a:off x="790575" y="1636713"/>
            <a:ext cx="3965575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半亩方塘一鉴开，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天光云影共徘徊。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问渠那得清如许？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为有源头活水来。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4"/>
          <p:cNvSpPr/>
          <p:nvPr/>
        </p:nvSpPr>
        <p:spPr>
          <a:xfrm>
            <a:off x="2178050" y="690563"/>
            <a:ext cx="4786313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/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观书有感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矩形 1"/>
          <p:cNvSpPr/>
          <p:nvPr/>
        </p:nvSpPr>
        <p:spPr>
          <a:xfrm>
            <a:off x="4813300" y="1636713"/>
            <a:ext cx="3608388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其二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昨夜江边春水生，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蒙冲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巨舰一毛轻。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向来枉费推移力，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algn="ctr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此日中流自在行。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701" name="直接连接符 5"/>
          <p:cNvCxnSpPr/>
          <p:nvPr/>
        </p:nvCxnSpPr>
        <p:spPr>
          <a:xfrm flipH="1">
            <a:off x="4570413" y="1768475"/>
            <a:ext cx="23812" cy="3162300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Dot"/>
            <a:miter lim="800000"/>
          </a:ln>
        </p:spPr>
      </p:cxnSp>
      <p:grpSp>
        <p:nvGrpSpPr>
          <p:cNvPr id="29702" name="组合 6"/>
          <p:cNvGrpSpPr/>
          <p:nvPr/>
        </p:nvGrpSpPr>
        <p:grpSpPr>
          <a:xfrm>
            <a:off x="3705225" y="3175"/>
            <a:ext cx="1873250" cy="584200"/>
            <a:chOff x="2833732" y="403137"/>
            <a:chExt cx="1873020" cy="584775"/>
          </a:xfrm>
        </p:grpSpPr>
        <p:pic>
          <p:nvPicPr>
            <p:cNvPr id="29703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3161" y="473183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9704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261CB"/>
                  </a:solidFill>
                </a:rPr>
                <a:t>背一背</a:t>
              </a:r>
              <a:endParaRPr lang="zh-CN" altLang="en-US" sz="3200" b="1">
                <a:solidFill>
                  <a:srgbClr val="0261CB"/>
                </a:solidFill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"/>
          <p:cNvSpPr/>
          <p:nvPr/>
        </p:nvSpPr>
        <p:spPr bwMode="auto">
          <a:xfrm>
            <a:off x="3765502" y="0"/>
            <a:ext cx="1832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261CB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作业设计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261CB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3" name="矩形 4"/>
          <p:cNvSpPr/>
          <p:nvPr/>
        </p:nvSpPr>
        <p:spPr>
          <a:xfrm>
            <a:off x="890588" y="1414463"/>
            <a:ext cx="7580312" cy="23082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1.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整理书单。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2.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抄写排好顺序的叶圣陶先生的一段话。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3.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背诵《观书有感》。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3"/>
          <p:cNvSpPr/>
          <p:nvPr/>
        </p:nvSpPr>
        <p:spPr bwMode="auto">
          <a:xfrm>
            <a:off x="3727544" y="0"/>
            <a:ext cx="1827118" cy="584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261CB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交流平台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261CB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1" name="组合 7"/>
          <p:cNvGrpSpPr/>
          <p:nvPr/>
        </p:nvGrpSpPr>
        <p:grpSpPr>
          <a:xfrm>
            <a:off x="681038" y="1065213"/>
            <a:ext cx="6748462" cy="3178175"/>
            <a:chOff x="2017988" y="1065749"/>
            <a:chExt cx="6747641" cy="3178328"/>
          </a:xfrm>
        </p:grpSpPr>
        <p:sp>
          <p:nvSpPr>
            <p:cNvPr id="7173" name="矩形标注 6"/>
            <p:cNvSpPr/>
            <p:nvPr/>
          </p:nvSpPr>
          <p:spPr>
            <a:xfrm>
              <a:off x="2017988" y="1065749"/>
              <a:ext cx="6628593" cy="3178328"/>
            </a:xfrm>
            <a:prstGeom prst="wedgeRectCallout">
              <a:avLst>
                <a:gd name="adj1" fmla="val 57000"/>
                <a:gd name="adj2" fmla="val -6944"/>
              </a:avLst>
            </a:prstGeom>
            <a:solidFill>
              <a:srgbClr val="E1EDF9"/>
            </a:solidFill>
            <a:ln w="6350">
              <a:solidFill>
                <a:srgbClr val="2E75B6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74" name="矩形 4"/>
            <p:cNvSpPr/>
            <p:nvPr/>
          </p:nvSpPr>
          <p:spPr>
            <a:xfrm>
              <a:off x="2112580" y="1131419"/>
              <a:ext cx="6653049" cy="30469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关于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读书好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多读书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都容易做到，而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读好书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就不是那么容易了，因为市场上的书琳琅满目，良莠不齐，我们应该如何选择呢？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2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00" y="1544638"/>
            <a:ext cx="1154113" cy="2220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圆角矩形标注 4"/>
          <p:cNvSpPr/>
          <p:nvPr/>
        </p:nvSpPr>
        <p:spPr>
          <a:xfrm>
            <a:off x="284163" y="893763"/>
            <a:ext cx="6904037" cy="3246437"/>
          </a:xfrm>
          <a:prstGeom prst="wedgeRoundRectCallout">
            <a:avLst>
              <a:gd name="adj1" fmla="val 56171"/>
              <a:gd name="adj2" fmla="val 750"/>
              <a:gd name="adj3" fmla="val 16667"/>
            </a:avLst>
          </a:prstGeom>
          <a:solidFill>
            <a:srgbClr val="C0B99D"/>
          </a:solidFill>
          <a:ln w="6350">
            <a:solidFill>
              <a:srgbClr val="3A353C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0" y="1719263"/>
            <a:ext cx="1730375" cy="1441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矩形 3"/>
          <p:cNvSpPr/>
          <p:nvPr/>
        </p:nvSpPr>
        <p:spPr>
          <a:xfrm>
            <a:off x="371475" y="915988"/>
            <a:ext cx="7088188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我读的课外书，主要是与课文有关的，如四年级学的《冰项链》选自《青铜葵花》，我就把整本小说找来看了。学了《美丽的鹿角》，我又去读了《伊索寓言》。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圆角矩形标注 3"/>
          <p:cNvSpPr/>
          <p:nvPr/>
        </p:nvSpPr>
        <p:spPr>
          <a:xfrm>
            <a:off x="2289175" y="1292225"/>
            <a:ext cx="6161088" cy="2535238"/>
          </a:xfrm>
          <a:prstGeom prst="wedgeRoundRectCallout">
            <a:avLst>
              <a:gd name="adj1" fmla="val -61019"/>
              <a:gd name="adj2" fmla="val -4528"/>
              <a:gd name="adj3" fmla="val 16667"/>
            </a:avLst>
          </a:prstGeom>
          <a:solidFill>
            <a:srgbClr val="C0B99D"/>
          </a:solidFill>
          <a:ln w="6350">
            <a:solidFill>
              <a:srgbClr val="3A353C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1878013"/>
            <a:ext cx="1368425" cy="1441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0" name="矩形 2"/>
          <p:cNvSpPr/>
          <p:nvPr/>
        </p:nvSpPr>
        <p:spPr>
          <a:xfrm>
            <a:off x="2474913" y="1370013"/>
            <a:ext cx="6070600" cy="245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读了法布尔的《昆虫记》，我对与动物有关的书很感兴趣，就又读了布封的《动物素描》和比安基的《森林报》。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6"/>
          <p:cNvGrpSpPr/>
          <p:nvPr/>
        </p:nvGrpSpPr>
        <p:grpSpPr>
          <a:xfrm>
            <a:off x="3705225" y="3175"/>
            <a:ext cx="1873250" cy="584200"/>
            <a:chOff x="2833732" y="403137"/>
            <a:chExt cx="1873020" cy="584775"/>
          </a:xfrm>
        </p:grpSpPr>
        <p:pic>
          <p:nvPicPr>
            <p:cNvPr id="10246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3161" y="473183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0247" name="矩形 5"/>
            <p:cNvSpPr/>
            <p:nvPr/>
          </p:nvSpPr>
          <p:spPr>
            <a:xfrm>
              <a:off x="3286170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261CB"/>
                  </a:solidFill>
                </a:rPr>
                <a:t>说一说</a:t>
              </a:r>
              <a:endParaRPr lang="zh-CN" altLang="en-US" sz="3200" b="1">
                <a:solidFill>
                  <a:srgbClr val="0261CB"/>
                </a:solidFill>
              </a:endParaRPr>
            </a:p>
          </p:txBody>
        </p:sp>
      </p:grpSp>
      <p:sp>
        <p:nvSpPr>
          <p:cNvPr id="10243" name="矩形 7"/>
          <p:cNvSpPr/>
          <p:nvPr/>
        </p:nvSpPr>
        <p:spPr>
          <a:xfrm>
            <a:off x="536575" y="1096963"/>
            <a:ext cx="8348663" cy="29321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上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面提到了两种选择方法，是哪两种呢？</a:t>
            </a:r>
            <a:endParaRPr lang="en-US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还有没有其他的方法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吗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？和同桌互相交流。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全班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交流。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0244" name="矩形 8"/>
          <p:cNvSpPr/>
          <p:nvPr/>
        </p:nvSpPr>
        <p:spPr>
          <a:xfrm>
            <a:off x="928688" y="1927225"/>
            <a:ext cx="3214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与课文有关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矩形 9"/>
          <p:cNvSpPr/>
          <p:nvPr/>
        </p:nvSpPr>
        <p:spPr>
          <a:xfrm>
            <a:off x="4641850" y="1927225"/>
            <a:ext cx="35337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同一系列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圆角矩形标注 3"/>
          <p:cNvSpPr/>
          <p:nvPr/>
        </p:nvSpPr>
        <p:spPr>
          <a:xfrm>
            <a:off x="460375" y="752475"/>
            <a:ext cx="7302500" cy="3578225"/>
          </a:xfrm>
          <a:prstGeom prst="wedgeRoundRectCallout">
            <a:avLst>
              <a:gd name="adj1" fmla="val 55259"/>
              <a:gd name="adj2" fmla="val -5968"/>
              <a:gd name="adj3" fmla="val 16667"/>
            </a:avLst>
          </a:prstGeom>
          <a:solidFill>
            <a:srgbClr val="C0B99D"/>
          </a:solidFill>
          <a:ln w="6350">
            <a:solidFill>
              <a:srgbClr val="3A353C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0" y="2017713"/>
            <a:ext cx="771525" cy="1938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矩形 2"/>
          <p:cNvSpPr/>
          <p:nvPr/>
        </p:nvSpPr>
        <p:spPr>
          <a:xfrm>
            <a:off x="541338" y="752475"/>
            <a:ext cx="7264400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选取书的方法有很多，除了书中说的，还有同学们说的，还可以通过专业的教育网站找一些推荐的书目，都是不错的选择。同学们可以试着整理一下自己读过的书，整理成自己的书单，与其他同学交流一下。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3"/>
          <p:cNvSpPr/>
          <p:nvPr/>
        </p:nvSpPr>
        <p:spPr bwMode="auto">
          <a:xfrm>
            <a:off x="3547962" y="0"/>
            <a:ext cx="2244827" cy="584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261CB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词句段运用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261CB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矩形 4"/>
          <p:cNvSpPr/>
          <p:nvPr/>
        </p:nvSpPr>
        <p:spPr>
          <a:xfrm>
            <a:off x="966788" y="1620838"/>
            <a:ext cx="7143750" cy="19224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许多人把书比作其他物品，书的重要性经过这样一种比喻变得更加地生动，下面这些句子，分别把书比作了什么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347663" y="793750"/>
            <a:ext cx="82613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书，被人们称为人类文明的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长生果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347663" y="1876425"/>
            <a:ext cx="87963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莎士比亚说：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书籍是全世界的营养品。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3"/>
          <p:cNvSpPr/>
          <p:nvPr/>
        </p:nvSpPr>
        <p:spPr>
          <a:xfrm>
            <a:off x="296863" y="3055938"/>
            <a:ext cx="8651875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一本你喜爱的书就是一位朋友，也是一处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你随时想去就去的故地。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矩形 4"/>
          <p:cNvSpPr/>
          <p:nvPr/>
        </p:nvSpPr>
        <p:spPr>
          <a:xfrm>
            <a:off x="3459163" y="1296988"/>
            <a:ext cx="2244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长生果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5"/>
          <p:cNvSpPr/>
          <p:nvPr/>
        </p:nvSpPr>
        <p:spPr>
          <a:xfrm>
            <a:off x="2428875" y="2455863"/>
            <a:ext cx="3892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全世界的营养品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矩形 6"/>
          <p:cNvSpPr/>
          <p:nvPr/>
        </p:nvSpPr>
        <p:spPr>
          <a:xfrm>
            <a:off x="2635250" y="4191000"/>
            <a:ext cx="3892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故地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1769</Words>
  <Application>WPS 演示</Application>
  <PresentationFormat>全屏显示(16:9)</PresentationFormat>
  <Paragraphs>156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楷体</vt:lpstr>
      <vt:lpstr>Times New Roman</vt:lpstr>
      <vt:lpstr>微软雅黑</vt:lpstr>
      <vt:lpstr>Arial Unicode MS</vt:lpstr>
      <vt:lpstr>等线</vt:lpstr>
      <vt:lpstr>Cambria</vt:lpstr>
      <vt:lpstr>黑体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527</cp:revision>
  <dcterms:created xsi:type="dcterms:W3CDTF">2016-01-14T07:05:00Z</dcterms:created>
  <dcterms:modified xsi:type="dcterms:W3CDTF">2023-09-25T17:20:16Z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KSOProductBuildVer">
    <vt:lpwstr>2052-12.1.0.15374</vt:lpwstr>
  </property>
  <property fmtid="{D5CDD505-2E9C-101B-9397-08002B2CF9AE}" pid="4" name="ICV">
    <vt:lpwstr>083EC2E0ADE04B6CB18D6DA5D2C396AE_12</vt:lpwstr>
  </property>
</Properties>
</file>