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5" r:id="rId4"/>
    <p:sldMasterId id="2147483657" r:id="rId5"/>
  </p:sldMasterIdLst>
  <p:notesMasterIdLst>
    <p:notesMasterId r:id="rId7"/>
  </p:notesMasterIdLst>
  <p:handoutMasterIdLst>
    <p:handoutMasterId r:id="rId18"/>
  </p:handoutMasterIdLst>
  <p:sldIdLst>
    <p:sldId id="280" r:id="rId6"/>
    <p:sldId id="310" r:id="rId8"/>
    <p:sldId id="311" r:id="rId9"/>
    <p:sldId id="321" r:id="rId10"/>
    <p:sldId id="322" r:id="rId11"/>
    <p:sldId id="317" r:id="rId12"/>
    <p:sldId id="323" r:id="rId13"/>
    <p:sldId id="324" r:id="rId14"/>
    <p:sldId id="299" r:id="rId15"/>
    <p:sldId id="268" r:id="rId16"/>
    <p:sldId id="328" r:id="rId17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50" d="100"/>
          <a:sy n="50" d="100"/>
        </p:scale>
        <p:origin x="156" y="42"/>
      </p:cViewPr>
      <p:guideLst>
        <p:guide orient="horz" pos="2160"/>
        <p:guide pos="384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Masters/_rels/slideMaster4.xml.rels><?xml version="1.0" encoding="UTF-8" standalone="yes"?>
<Relationships xmlns="http://schemas.openxmlformats.org/package/2006/relationships"><Relationship Id="rId7" Type="http://schemas.openxmlformats.org/officeDocument/2006/relationships/theme" Target="../theme/theme4.xml"/><Relationship Id="rId6" Type="http://schemas.openxmlformats.org/officeDocument/2006/relationships/image" Target="../media/image10.jpeg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14"/>
          <p:cNvSpPr>
            <a:spLocks noChangeArrowheads="1"/>
          </p:cNvSpPr>
          <p:nvPr userDrawn="1"/>
        </p:nvSpPr>
        <p:spPr bwMode="auto">
          <a:xfrm rot="10800000">
            <a:off x="-1" y="869694"/>
            <a:ext cx="8144452" cy="3740406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28"/>
          <p:cNvPicPr>
            <a:picLocks noChangeAspect="1"/>
          </p:cNvPicPr>
          <p:nvPr userDrawn="1"/>
        </p:nvPicPr>
        <p:blipFill>
          <a:blip r:embed="rId2"/>
          <a:srcRect l="368" t="9363" r="29749" b="-82"/>
          <a:stretch>
            <a:fillRect/>
          </a:stretch>
        </p:blipFill>
        <p:spPr>
          <a:xfrm>
            <a:off x="-12700" y="895350"/>
            <a:ext cx="8140700" cy="370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14"/>
          <p:cNvSpPr>
            <a:spLocks noChangeArrowheads="1"/>
          </p:cNvSpPr>
          <p:nvPr userDrawn="1"/>
        </p:nvSpPr>
        <p:spPr bwMode="auto">
          <a:xfrm>
            <a:off x="0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93475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 userDrawn="1"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河北教育出版社 四年级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上册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 userDrawn="1"/>
        </p:nvSpPr>
        <p:spPr bwMode="auto">
          <a:xfrm>
            <a:off x="0" y="171611"/>
            <a:ext cx="12192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3" name="图片 21"/>
          <p:cNvPicPr>
            <a:picLocks noChangeAspect="1"/>
          </p:cNvPicPr>
          <p:nvPr userDrawn="1"/>
        </p:nvPicPr>
        <p:blipFill>
          <a:blip r:embed="rId5"/>
          <a:srcRect t="11633" r="14514" b="75572"/>
          <a:stretch>
            <a:fillRect/>
          </a:stretch>
        </p:blipFill>
        <p:spPr>
          <a:xfrm>
            <a:off x="2233613" y="190500"/>
            <a:ext cx="9958387" cy="52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 userDrawn="1"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河北教育出版社 四年级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上册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9" name="图片 28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</p:sldLayoutIdLst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146" name="矩形 14"/>
          <p:cNvSpPr>
            <a:spLocks noChangeArrowheads="1"/>
          </p:cNvSpPr>
          <p:nvPr userDrawn="1"/>
        </p:nvSpPr>
        <p:spPr bwMode="auto">
          <a:xfrm>
            <a:off x="0" y="840303"/>
            <a:ext cx="12192000" cy="3120789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47" name="图片 28"/>
          <p:cNvPicPr>
            <a:picLocks noChangeAspect="1"/>
          </p:cNvPicPr>
          <p:nvPr userDrawn="1"/>
        </p:nvPicPr>
        <p:blipFill>
          <a:blip r:embed="rId2"/>
          <a:srcRect t="9363" b="14136"/>
          <a:stretch>
            <a:fillRect/>
          </a:stretch>
        </p:blipFill>
        <p:spPr>
          <a:xfrm>
            <a:off x="271463" y="839788"/>
            <a:ext cx="11649075" cy="312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4"/>
          <p:cNvSpPr>
            <a:spLocks noChangeArrowheads="1"/>
          </p:cNvSpPr>
          <p:nvPr userDrawn="1"/>
        </p:nvSpPr>
        <p:spPr bwMode="auto">
          <a:xfrm>
            <a:off x="0" y="2214575"/>
            <a:ext cx="12192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2646363" y="2373313"/>
            <a:ext cx="7770813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80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93475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83" name="组合 8"/>
          <p:cNvGrpSpPr/>
          <p:nvPr/>
        </p:nvGrpSpPr>
        <p:grpSpPr>
          <a:xfrm>
            <a:off x="-1" y="2030956"/>
            <a:ext cx="8199033" cy="1257563"/>
            <a:chOff x="1200323" y="2105678"/>
            <a:chExt cx="3548062" cy="1257394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553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Module</a:t>
              </a:r>
              <a:r>
                <a:rPr kumimoji="0" lang="en-US" altLang="zh-CN" sz="2000" b="1" i="0" u="none" strike="noStrike" kern="1200" cap="none" spc="0" normalizeH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 3 Unit 6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200323" y="2533238"/>
              <a:ext cx="3548062" cy="829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800" b="1" i="0" u="none" strike="noStrike" kern="1200" cap="none" spc="30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Lost in </a:t>
              </a:r>
              <a:r>
                <a:rPr lang="en-US" altLang="zh-CN" sz="48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the</a:t>
              </a:r>
              <a:r>
                <a:rPr lang="zh-CN" altLang="en-US" sz="48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48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City</a:t>
              </a:r>
              <a:endParaRPr kumimoji="0" lang="zh-CN" altLang="en-US" sz="4800" b="1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图片 2" descr="F:\1 ENGLISH\1封面.jpg1封面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148367" y="1543866"/>
            <a:ext cx="3755390" cy="5314133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 bwMode="auto">
          <a:xfrm>
            <a:off x="209550" y="1281112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1995" y="1140644"/>
            <a:ext cx="3952875" cy="544967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543470" y="2113117"/>
            <a:ext cx="27072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977597" y="1784065"/>
            <a:ext cx="3663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交通信号灯</a:t>
            </a:r>
            <a:endParaRPr lang="zh-CN" altLang="en-US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04684" y="3786968"/>
            <a:ext cx="32428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 is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204684" y="4597867"/>
            <a:ext cx="32428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Yellow is</a:t>
            </a:r>
            <a:endParaRPr lang="zh-CN" altLang="en-US" sz="36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04684" y="5333683"/>
            <a:ext cx="32428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Green is</a:t>
            </a:r>
            <a:endParaRPr lang="zh-CN" altLang="en-US" sz="36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419100" y="1122833"/>
            <a:ext cx="209391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Warm-up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22612" y="378696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30701" y="4597867"/>
            <a:ext cx="11464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wait.</a:t>
            </a: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88139" y="5333683"/>
            <a:ext cx="7617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go.</a:t>
            </a: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20516" y="2647017"/>
            <a:ext cx="43014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Traffic lights</a:t>
            </a:r>
            <a:endParaRPr lang="zh-CN" altLang="en-US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4" grpId="0"/>
      <p:bldP spid="5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 bwMode="auto">
          <a:xfrm>
            <a:off x="209550" y="1281112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91633" y="2609117"/>
            <a:ext cx="396935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6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Story time</a:t>
            </a:r>
            <a:endParaRPr lang="zh-CN" altLang="en-US" sz="6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98983" y="4117405"/>
            <a:ext cx="29546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故事时间</a:t>
            </a:r>
            <a:endParaRPr lang="zh-CN" altLang="en-US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 bwMode="auto">
          <a:xfrm>
            <a:off x="209550" y="1281112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232" y="1586157"/>
            <a:ext cx="3925870" cy="482001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903904" y="2196445"/>
            <a:ext cx="613999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华文琥珀" panose="02010800040101010101" pitchFamily="2" charset="-122"/>
                <a:cs typeface="Times New Roman" panose="02020603050405020304" pitchFamily="18" charset="0"/>
              </a:rPr>
              <a:t>I have a sister. Her name is Kitty. She lives in the city. I miss her very much. Today, I am going to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华文琥珀" panose="02010800040101010101" pitchFamily="2" charset="-122"/>
                <a:cs typeface="Times New Roman" panose="02020603050405020304" pitchFamily="18" charset="0"/>
              </a:rPr>
              <a:t>visit</a:t>
            </a:r>
            <a:r>
              <a:rPr lang="en-US" altLang="zh-CN" sz="2800" dirty="0">
                <a:latin typeface="Times New Roman" panose="02020603050405020304" pitchFamily="18" charset="0"/>
                <a:ea typeface="华文琥珀" panose="02010800040101010101" pitchFamily="2" charset="-122"/>
                <a:cs typeface="Times New Roman" panose="02020603050405020304" pitchFamily="18" charset="0"/>
              </a:rPr>
              <a:t> her.</a:t>
            </a:r>
            <a:endParaRPr lang="zh-CN" altLang="en-US" sz="2800" dirty="0">
              <a:latin typeface="Times New Roman" panose="02020603050405020304" pitchFamily="18" charset="0"/>
              <a:ea typeface="华文琥珀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03902" y="4189918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我有一个姐姐，她叫Kitty，她住在这个城市。我非常想念她。今天，我要去拜访她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7" t="1733" r="1733"/>
          <a:stretch>
            <a:fillRect/>
          </a:stretch>
        </p:blipFill>
        <p:spPr>
          <a:xfrm>
            <a:off x="254524" y="1574276"/>
            <a:ext cx="3874416" cy="474168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92132" y="2064470"/>
            <a:ext cx="50904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are many new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streets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the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city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Where is my sister’s home?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92133" y="3945117"/>
            <a:ext cx="50904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这个城市有许多新的街道。 我姐姐的家在哪里？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1" y="1531751"/>
            <a:ext cx="6342078" cy="464708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202078" y="1519125"/>
            <a:ext cx="3101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C:Excuse me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95951" y="1888457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C: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打扰一下。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95951" y="2257789"/>
            <a:ext cx="8857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D:Yes?</a:t>
            </a:r>
            <a:endParaRPr lang="zh-CN" altLang="en-US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95951" y="2627121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D: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怎么了？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95951" y="2923822"/>
            <a:ext cx="37006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C:I’m lost. Where is the NICE house?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95951" y="3293154"/>
            <a:ext cx="37369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D: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我迷路了。NICE的房子在哪里？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195951" y="3855293"/>
            <a:ext cx="47674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meet a nice dog. The dog says,” Look! Go straight and turn left.” 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195950" y="5310373"/>
            <a:ext cx="499604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我遇到一只漂亮的狗。 狗说，“看！ 直行并向左转。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0" y="993775"/>
            <a:ext cx="272351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Questions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209550" y="116522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61757" y="2065984"/>
            <a:ext cx="64548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How many animals can you see from this story?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98831" y="1835151"/>
            <a:ext cx="12618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endParaRPr lang="zh-CN" alt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61757" y="2967335"/>
            <a:ext cx="35982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What are they looking at?</a:t>
            </a:r>
            <a:endParaRPr lang="zh-CN" altLang="en-US" sz="2400" b="1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98831" y="2678634"/>
            <a:ext cx="201208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map</a:t>
            </a:r>
            <a:endParaRPr lang="zh-CN" altLang="en-US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61757" y="3868686"/>
            <a:ext cx="35445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Who is the cat talking to?</a:t>
            </a:r>
            <a:endParaRPr lang="zh-CN" altLang="en-US" sz="2400" b="1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98831" y="3579841"/>
            <a:ext cx="235833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dog</a:t>
            </a:r>
            <a:endParaRPr lang="zh-CN" altLang="en-US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61757" y="4770037"/>
            <a:ext cx="44791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Can the cat see the NICE house?</a:t>
            </a:r>
            <a:endParaRPr lang="zh-CN" altLang="en-US" sz="2400" b="1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98831" y="4481048"/>
            <a:ext cx="371451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No, it can’t</a:t>
            </a:r>
            <a:endParaRPr lang="zh-CN" altLang="en-US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2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-21865" y="1111874"/>
            <a:ext cx="202576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Summarizes</a:t>
            </a:r>
            <a:endParaRPr 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5"/>
          <p:cNvSpPr/>
          <p:nvPr/>
        </p:nvSpPr>
        <p:spPr bwMode="auto">
          <a:xfrm>
            <a:off x="209550" y="1291771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2425700" y="2131559"/>
            <a:ext cx="8915400" cy="479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95400" indent="-3810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ts val="1000"/>
              </a:spcBef>
            </a:pPr>
            <a:endParaRPr lang="en-US" altLang="zh-CN" sz="32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9365" y="2967335"/>
            <a:ext cx="11465899" cy="923330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What did you learn in this lesson?</a:t>
            </a:r>
            <a:endParaRPr lang="zh-CN" altLang="en-US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39864" y="4946572"/>
            <a:ext cx="38202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New words?</a:t>
            </a:r>
            <a:endParaRPr lang="zh-CN" alt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73387" y="4946572"/>
            <a:ext cx="451277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 sentence?</a:t>
            </a:r>
            <a:endParaRPr lang="zh-CN" altLang="en-US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9"/>
          <p:cNvSpPr>
            <a:spLocks noChangeArrowheads="1"/>
          </p:cNvSpPr>
          <p:nvPr/>
        </p:nvSpPr>
        <p:spPr bwMode="auto">
          <a:xfrm>
            <a:off x="1562100" y="3065463"/>
            <a:ext cx="9937750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742950" indent="-742950">
              <a:buAutoNum type="arabicPeriod"/>
            </a:pPr>
            <a:r>
              <a:rPr lang="en-US" altLang="zh-CN" sz="3600" b="1" dirty="0" smtClean="0">
                <a:latin typeface="Times New Roman" panose="02020603050405020304" pitchFamily="18" charset="0"/>
              </a:rPr>
              <a:t>Copy </a:t>
            </a:r>
            <a:r>
              <a:rPr lang="en-US" altLang="zh-CN" sz="3600" b="1" dirty="0">
                <a:latin typeface="Times New Roman" panose="02020603050405020304" pitchFamily="18" charset="0"/>
              </a:rPr>
              <a:t>the story</a:t>
            </a:r>
            <a:r>
              <a:rPr lang="en-US" altLang="zh-CN" sz="3600" b="1" dirty="0" smtClean="0">
                <a:latin typeface="Times New Roman" panose="02020603050405020304" pitchFamily="18" charset="0"/>
              </a:rPr>
              <a:t>.</a:t>
            </a:r>
            <a:endParaRPr lang="en-US" altLang="zh-CN" sz="3600" b="1" dirty="0" smtClean="0">
              <a:latin typeface="Times New Roman" panose="02020603050405020304" pitchFamily="18" charset="0"/>
            </a:endParaRPr>
          </a:p>
          <a:p>
            <a:pPr marL="742950" indent="-742950">
              <a:buAutoNum type="arabicPeriod"/>
            </a:pPr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2. Recite the text well and practice the words.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0" y="1219200"/>
            <a:ext cx="191611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Homework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90650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878</Words>
  <Application>WPS 演示</Application>
  <PresentationFormat>宽屏</PresentationFormat>
  <Paragraphs>86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Calibri Light</vt:lpstr>
      <vt:lpstr>Calibri</vt:lpstr>
      <vt:lpstr>Times New Roman</vt:lpstr>
      <vt:lpstr>华文琥珀</vt:lpstr>
      <vt:lpstr>Arial Unicode MS</vt:lpstr>
      <vt:lpstr>Cambria</vt:lpstr>
      <vt:lpstr>黑体</vt:lpstr>
      <vt:lpstr>Arial</vt:lpstr>
      <vt:lpstr>等线</vt:lpstr>
      <vt:lpstr>自定义设计方案</vt:lpstr>
      <vt:lpstr>Office 主题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陈志磊</dc:creator>
  <cp:lastModifiedBy>上帝掷骰子吗</cp:lastModifiedBy>
  <cp:revision>458</cp:revision>
  <dcterms:created xsi:type="dcterms:W3CDTF">2013-07-01T03:05:00Z</dcterms:created>
  <dcterms:modified xsi:type="dcterms:W3CDTF">2023-09-30T16:02:07Z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AD33EDA424A24C9A8C840FC879B8D1C6_12</vt:lpwstr>
  </property>
</Properties>
</file>