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7" r:id="rId26"/>
    <p:sldId id="280" r:id="rId27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dirty="0"/>
              <a:t>Unit 2 Lesson 11 </a:t>
            </a:r>
            <a:br>
              <a:rPr lang="en-US" altLang="zh-CN" dirty="0"/>
            </a:br>
            <a:r>
              <a:rPr lang="en-US" altLang="zh-CN" dirty="0"/>
              <a:t>Always Do Your Homework!</a:t>
            </a:r>
            <a:endParaRPr lang="zh-CN" altLang="en-US" dirty="0"/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John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S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32" name="图片 12331" descr="C:\Users\Administrator\Desktop\QQ图片20141108151930.jpgQQ图片20141108151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9400" y="3286125"/>
            <a:ext cx="3389313" cy="331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3" name="圆角矩形标注 12332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John sometimes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walks to school.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Jane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N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56" name="图片 13355" descr="C:\Users\Administrator\Desktop\5159e8375b9c7e49d94b10966afc_800_800_c1.jpg5159e8375b9c7e49d94b10966afc_800_800_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2492375"/>
            <a:ext cx="3965575" cy="396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7" name="圆角矩形标注 13356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Jane never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wears dresses. 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Ask and answer</a:t>
            </a:r>
            <a:endParaRPr lang="en-US" altLang="zh-CN" sz="660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pic>
        <p:nvPicPr>
          <p:cNvPr id="14339" name="图片 14338" descr="QQ图片20141108150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2901950"/>
            <a:ext cx="3556000" cy="391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 draw pictures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Lina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95" name="图片 15394" descr="C:\Users\Administrator\Desktop\资源\pictures\人物\QQ图片20141011144355.jpgQQ图片201410111443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2781300"/>
            <a:ext cx="3965575" cy="394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6" name="圆角矩形标注 15395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Lina,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draw pictures?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97" name="圆角矩形标注 15396"/>
          <p:cNvSpPr/>
          <p:nvPr/>
        </p:nvSpPr>
        <p:spPr>
          <a:xfrm>
            <a:off x="2124075" y="2852738"/>
            <a:ext cx="2520950" cy="792162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always!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6" name="表格 16385"/>
          <p:cNvGraphicFramePr/>
          <p:nvPr/>
        </p:nvGraphicFramePr>
        <p:xfrm>
          <a:off x="107950" y="44450"/>
          <a:ext cx="8928100" cy="2482850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68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swim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016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Ken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14375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419" name="图片 16418" descr="C:\Users\Administrator\Desktop\资源\pictures\人物\QQ图片20141011141938.jpgQQ图片201410111419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3490913"/>
            <a:ext cx="3965575" cy="252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20" name="圆角矩形标注 16419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Ken,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swim?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6421" name="圆角矩形标注 16420"/>
          <p:cNvSpPr/>
          <p:nvPr/>
        </p:nvSpPr>
        <p:spPr>
          <a:xfrm>
            <a:off x="2195513" y="3070225"/>
            <a:ext cx="2520950" cy="792163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always!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10" name="表格 17409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 dance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Alina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O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43" name="图片 17442" descr="C:\Users\Administrator\Desktop\资源\pictures\人物\QQ图片20141011144305.jpgQQ图片20141011144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2852738"/>
            <a:ext cx="2881313" cy="375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4" name="圆角矩形标注 17443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Alina,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dance?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45" name="圆角矩形标注 17444"/>
          <p:cNvSpPr/>
          <p:nvPr/>
        </p:nvSpPr>
        <p:spPr>
          <a:xfrm>
            <a:off x="2555875" y="3357563"/>
            <a:ext cx="2520950" cy="792162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often.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4" name="表格 18433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play baskerball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Tim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O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67" name="图片 18466" descr="C:\Users\Administrator\Desktop\资源\pictures\人物\3191022_161250942000_2.jpg3191022_161250942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3122613"/>
            <a:ext cx="3097213" cy="345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68" name="圆角矩形标注 18467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Tim,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play baskerball?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8469" name="圆角矩形标注 18468"/>
          <p:cNvSpPr/>
          <p:nvPr/>
        </p:nvSpPr>
        <p:spPr>
          <a:xfrm>
            <a:off x="2555875" y="3357563"/>
            <a:ext cx="2520950" cy="792162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often.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8" name="表格 19457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422400"/>
                <a:gridCol w="1784350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play football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William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S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91" name="图片 19490" descr="C:\Users\Administrator\Desktop\资源\pictures\人物\QQ图片20141105143755.jpgQQ图片20141105143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3357563"/>
            <a:ext cx="3457575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92" name="圆角矩形标注 19491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William,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play football?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9493" name="圆角矩形标注 19492"/>
          <p:cNvSpPr/>
          <p:nvPr/>
        </p:nvSpPr>
        <p:spPr>
          <a:xfrm>
            <a:off x="2555875" y="2997200"/>
            <a:ext cx="2520950" cy="1152525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sometimes.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2" name="表格 20481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422400"/>
                <a:gridCol w="1784350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sing songs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Cherry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000">
                          <a:solidFill>
                            <a:srgbClr val="FF0066"/>
                          </a:solidFill>
                        </a:rPr>
                        <a:t>S</a:t>
                      </a: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15" name="图片 20514" descr="C:\Users\Administrator\Desktop\QQ图片20141108154124.jpgQQ图片20141108154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2852738"/>
            <a:ext cx="2670175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6" name="圆角矩形标注 20515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Cherry,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sing songs?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0517" name="圆角矩形标注 20516"/>
          <p:cNvSpPr/>
          <p:nvPr/>
        </p:nvSpPr>
        <p:spPr>
          <a:xfrm>
            <a:off x="3276600" y="3070225"/>
            <a:ext cx="2519363" cy="1152525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Yes,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sometimes.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表格 21505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422400"/>
                <a:gridCol w="1784350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play the guitar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Terry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N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39" name="图片 21538" descr="C:\Users\Administrator\Desktop\QQ图片20141108154411.jpgQQ图片20141108154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3213100"/>
            <a:ext cx="3311525" cy="348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40" name="圆角矩形标注 21539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Terry,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play the guitar?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1541" name="圆角矩形标注 21540"/>
          <p:cNvSpPr/>
          <p:nvPr/>
        </p:nvSpPr>
        <p:spPr>
          <a:xfrm>
            <a:off x="1331913" y="2997200"/>
            <a:ext cx="3744912" cy="1295400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No! I never play 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the guitar! I often play 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the piano.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>
                <a:solidFill>
                  <a:srgbClr val="FF0000"/>
                </a:solidFill>
                <a:latin typeface="Jokerman" panose="04090605060D06020702" pitchFamily="2" charset="0"/>
              </a:rPr>
              <a:t>Let’s learn!</a:t>
            </a:r>
            <a:endParaRPr lang="zh-CN" altLang="en-US" sz="66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pic>
        <p:nvPicPr>
          <p:cNvPr id="4099" name="图片 4098" descr="QQ图片20141108150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709863"/>
            <a:ext cx="3773487" cy="4156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30" name="表格 22529"/>
          <p:cNvGraphicFramePr/>
          <p:nvPr/>
        </p:nvGraphicFramePr>
        <p:xfrm>
          <a:off x="107950" y="44450"/>
          <a:ext cx="8929688" cy="2592388"/>
        </p:xfrm>
        <a:graphic>
          <a:graphicData uri="http://schemas.openxmlformats.org/drawingml/2006/table">
            <a:tbl>
              <a:tblPr/>
              <a:tblGrid>
                <a:gridCol w="1422400"/>
                <a:gridCol w="1784350"/>
                <a:gridCol w="1985963"/>
                <a:gridCol w="1763712"/>
                <a:gridCol w="1973263"/>
              </a:tblGrid>
              <a:tr h="11144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gridSpan="4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4400" b="1">
                          <a:solidFill>
                            <a:srgbClr val="FFFFFF"/>
                          </a:solidFill>
                        </a:rPr>
                        <a:t>play the piano</a:t>
                      </a:r>
                      <a:endParaRPr lang="zh-CN" altLang="en-US" sz="44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02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Eva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0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N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747713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63" name="图片 22562" descr="C:\Users\Administrator\Desktop\QQ图片20141108154707.jpgQQ图片20141108154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997200"/>
            <a:ext cx="3535362" cy="343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64" name="圆角矩形标注 22563"/>
          <p:cNvSpPr/>
          <p:nvPr/>
        </p:nvSpPr>
        <p:spPr>
          <a:xfrm>
            <a:off x="1619250" y="4870450"/>
            <a:ext cx="3313113" cy="1655763"/>
          </a:xfrm>
          <a:prstGeom prst="wedgeRoundRectCallout">
            <a:avLst>
              <a:gd name="adj1" fmla="val -61648"/>
              <a:gd name="adj2" fmla="val -46398"/>
              <a:gd name="adj3" fmla="val 16667"/>
            </a:avLst>
          </a:prstGeom>
          <a:solidFill>
            <a:srgbClr val="FFCCCC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Eva, do you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play the piano?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22565" name="圆角矩形标注 22564"/>
          <p:cNvSpPr/>
          <p:nvPr/>
        </p:nvSpPr>
        <p:spPr>
          <a:xfrm>
            <a:off x="1331913" y="2997200"/>
            <a:ext cx="3744912" cy="1295400"/>
          </a:xfrm>
          <a:prstGeom prst="wedgeRoundRectCallout">
            <a:avLst>
              <a:gd name="adj1" fmla="val 62926"/>
              <a:gd name="adj2" fmla="val 8485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 anchorCtr="0"/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No! I never play 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the piano! I often play </a:t>
            </a:r>
            <a:endParaRPr lang="zh-CN" altLang="en-US" sz="28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latin typeface="Calibri" panose="020F0502020204030204" pitchFamily="2" charset="0"/>
                <a:ea typeface="宋体" panose="02010600030101010101" pitchFamily="2" charset="-122"/>
              </a:rPr>
              <a:t>the guitar.</a:t>
            </a:r>
            <a:endParaRPr lang="zh-CN" altLang="en-US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Let's practice!</a:t>
            </a:r>
            <a:endParaRPr lang="en-US" altLang="zh-CN"/>
          </a:p>
        </p:txBody>
      </p:sp>
      <p:sp>
        <p:nvSpPr>
          <p:cNvPr id="23555" name="文本框 23554"/>
          <p:cNvSpPr txBox="1"/>
          <p:nvPr/>
        </p:nvSpPr>
        <p:spPr>
          <a:xfrm>
            <a:off x="1908175" y="2925763"/>
            <a:ext cx="6624638" cy="1919287"/>
          </a:xfrm>
          <a:prstGeom prst="rect">
            <a:avLst/>
          </a:prstGeom>
          <a:solidFill>
            <a:srgbClr val="00FF00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dirty="0">
                <a:latin typeface="Calibri" panose="020F0502020204030204" pitchFamily="2" charset="0"/>
                <a:ea typeface="宋体" panose="02010600030101010101" pitchFamily="2" charset="-122"/>
              </a:rPr>
              <a:t>Do you ...?</a:t>
            </a:r>
            <a:endParaRPr lang="zh-CN" altLang="en-US" sz="40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Calibri" panose="020F0502020204030204" pitchFamily="2" charset="0"/>
                <a:ea typeface="宋体" panose="02010600030101010101" pitchFamily="2" charset="-122"/>
              </a:rPr>
              <a:t>Yes, always. /Yes,sometimes.</a:t>
            </a:r>
            <a:endParaRPr lang="zh-CN" altLang="en-US" sz="40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r>
              <a:rPr lang="zh-CN" altLang="en-US" sz="4000" dirty="0">
                <a:latin typeface="Calibri" panose="020F0502020204030204" pitchFamily="2" charset="0"/>
                <a:ea typeface="宋体" panose="02010600030101010101" pitchFamily="2" charset="-122"/>
              </a:rPr>
              <a:t>/Yes, often./No! I never ...</a:t>
            </a:r>
            <a:endParaRPr lang="zh-CN" altLang="en-US" sz="40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QQ图片20141108154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2117725"/>
            <a:ext cx="3752850" cy="440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24578" descr="QQ图片20141105142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188913"/>
            <a:ext cx="3816350" cy="436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>
                <a:solidFill>
                  <a:srgbClr val="FF0000"/>
                </a:solidFill>
                <a:latin typeface="Jokerman" panose="04090605060D06020702" pitchFamily="2" charset="0"/>
              </a:rPr>
              <a:t>See you!</a:t>
            </a:r>
            <a:endParaRPr lang="en-US" altLang="zh-CN"/>
          </a:p>
        </p:txBody>
      </p:sp>
      <p:pic>
        <p:nvPicPr>
          <p:cNvPr id="25603" name="图片 25602" descr="QQ图片20141108150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2901950"/>
            <a:ext cx="3556000" cy="391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323850" y="476250"/>
            <a:ext cx="5256213" cy="1470025"/>
          </a:xfrm>
          <a:solidFill>
            <a:schemeClr val="bg2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/>
              <a:t>do homework</a:t>
            </a:r>
            <a:endParaRPr lang="zh-CN" altLang="en-US" sz="6600" dirty="0"/>
          </a:p>
        </p:txBody>
      </p:sp>
      <p:pic>
        <p:nvPicPr>
          <p:cNvPr id="5123" name="图片 5122" descr="homewor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2205038"/>
            <a:ext cx="5580063" cy="418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ctrTitle" idx="4294967295"/>
          </p:nvPr>
        </p:nvSpPr>
        <p:spPr>
          <a:xfrm>
            <a:off x="323850" y="476250"/>
            <a:ext cx="5256213" cy="1470025"/>
          </a:xfrm>
          <a:solidFill>
            <a:schemeClr val="bg2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/>
              <a:t>clean the floor</a:t>
            </a:r>
            <a:endParaRPr lang="en-US" altLang="zh-CN" sz="6600"/>
          </a:p>
        </p:txBody>
      </p:sp>
      <p:pic>
        <p:nvPicPr>
          <p:cNvPr id="6147" name="图片 6146" descr="C:\Users\Administrator\Desktop\QQ图片20141108145129.jpgQQ图片20141108145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2060575"/>
            <a:ext cx="4783138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ctrTitle" idx="4294967295"/>
          </p:nvPr>
        </p:nvSpPr>
        <p:spPr>
          <a:xfrm>
            <a:off x="323850" y="476250"/>
            <a:ext cx="5256213" cy="1470025"/>
          </a:xfrm>
          <a:solidFill>
            <a:schemeClr val="bg2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/>
              <a:t>ride a bike</a:t>
            </a:r>
            <a:endParaRPr lang="en-US" altLang="zh-CN"/>
          </a:p>
        </p:txBody>
      </p:sp>
      <p:pic>
        <p:nvPicPr>
          <p:cNvPr id="7171" name="图片 7170" descr="bike ri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2276475"/>
            <a:ext cx="5940425" cy="445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ctrTitle" idx="4294967295"/>
          </p:nvPr>
        </p:nvSpPr>
        <p:spPr>
          <a:xfrm>
            <a:off x="250825" y="477838"/>
            <a:ext cx="4105275" cy="2016125"/>
          </a:xfrm>
          <a:solidFill>
            <a:schemeClr val="bg2"/>
          </a:solidFill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000"/>
              <a:t>wear a </a:t>
            </a:r>
            <a:br>
              <a:rPr lang="en-US" altLang="zh-CN" sz="6000"/>
            </a:br>
            <a:r>
              <a:rPr lang="en-US" altLang="zh-CN" sz="6000"/>
              <a:t>dress</a:t>
            </a:r>
            <a:endParaRPr lang="en-US" altLang="zh-CN" sz="4000"/>
          </a:p>
        </p:txBody>
      </p:sp>
      <p:pic>
        <p:nvPicPr>
          <p:cNvPr id="8195" name="图片 8194" descr="C:\Users\Administrator\Desktop\20110701230913-780147419.jpg20110701230913-7801474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692150"/>
            <a:ext cx="3690938" cy="5535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ctrTitle" idx="4294967295"/>
          </p:nvPr>
        </p:nvSpPr>
        <p:spPr>
          <a:xfrm>
            <a:off x="827088" y="981075"/>
            <a:ext cx="7772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6600" dirty="0">
                <a:solidFill>
                  <a:srgbClr val="FF0000"/>
                </a:solidFill>
                <a:latin typeface="Jokerman" panose="04090605060D06020702" pitchFamily="2" charset="0"/>
              </a:rPr>
              <a:t>Learn</a:t>
            </a:r>
            <a:r>
              <a:rPr lang="zh-CN" altLang="en-US" sz="6600" dirty="0">
                <a:solidFill>
                  <a:srgbClr val="FF0000"/>
                </a:solidFill>
                <a:latin typeface="Jokerman" panose="04090605060D06020702" pitchFamily="2" charset="0"/>
              </a:rPr>
              <a:t> to say</a:t>
            </a:r>
            <a:endParaRPr lang="zh-CN" altLang="en-US" sz="6600" dirty="0">
              <a:solidFill>
                <a:srgbClr val="FF0000"/>
              </a:solidFill>
              <a:latin typeface="Jokerman" panose="04090605060D06020702" pitchFamily="2" charset="0"/>
            </a:endParaRPr>
          </a:p>
        </p:txBody>
      </p:sp>
      <p:pic>
        <p:nvPicPr>
          <p:cNvPr id="9219" name="图片 9218" descr="QQ图片20141108150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2901950"/>
            <a:ext cx="3556000" cy="391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Lily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A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4" name="图片 10283" descr="QQ图片201410111419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420938"/>
            <a:ext cx="3313112" cy="4125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5" name="圆角矩形标注 10284"/>
          <p:cNvSpPr/>
          <p:nvPr/>
        </p:nvSpPr>
        <p:spPr>
          <a:xfrm>
            <a:off x="1547813" y="5373688"/>
            <a:ext cx="3529012" cy="1223962"/>
          </a:xfrm>
          <a:prstGeom prst="wedgeRoundRectCallout">
            <a:avLst>
              <a:gd name="adj1" fmla="val -54222"/>
              <a:gd name="adj2" fmla="val -87806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Lily always does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her homework.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表格 11265"/>
          <p:cNvGraphicFramePr/>
          <p:nvPr/>
        </p:nvGraphicFramePr>
        <p:xfrm>
          <a:off x="107950" y="44450"/>
          <a:ext cx="8928100" cy="2124075"/>
        </p:xfrm>
        <a:graphic>
          <a:graphicData uri="http://schemas.openxmlformats.org/drawingml/2006/table">
            <a:tbl>
              <a:tblPr/>
              <a:tblGrid>
                <a:gridCol w="1196975"/>
                <a:gridCol w="2009775"/>
                <a:gridCol w="1984375"/>
                <a:gridCol w="1762125"/>
                <a:gridCol w="1974850"/>
              </a:tblGrid>
              <a:tr h="106838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do your homework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help your mother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FF"/>
                          </a:solidFill>
                        </a:rPr>
                        <a:t>walk to school</a:t>
                      </a:r>
                      <a:endParaRPr lang="zh-CN" altLang="en-US" sz="28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rgbClr val="FFFFFF"/>
                          </a:solidFill>
                        </a:rPr>
                        <a:t>wear dresses</a:t>
                      </a:r>
                      <a:endParaRPr lang="zh-CN" altLang="en-US" sz="3200" b="1">
                        <a:solidFill>
                          <a:srgbClr val="FFFFFF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579437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</a:rPr>
                        <a:t>Rose 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>
                          <a:solidFill>
                            <a:srgbClr val="FF0066"/>
                          </a:solidFill>
                        </a:rPr>
                        <a:t>O</a:t>
                      </a:r>
                      <a:endParaRPr lang="zh-CN" altLang="en-US" sz="3200">
                        <a:solidFill>
                          <a:srgbClr val="FF0066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  <a:tr h="476250">
                <a:tc grid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2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</a:rPr>
                        <a:t>A: always                  O: often                    S: sometimes                    N: never</a:t>
                      </a:r>
                      <a:endParaRPr lang="zh-CN" altLang="en-US" sz="2000">
                        <a:solidFill>
                          <a:srgbClr val="000000"/>
                        </a:solidFill>
                      </a:endParaRPr>
                    </a:p>
                  </a:txBody>
                  <a:tcPr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308" name="图片 11307" descr="C:\Users\Administrator\Desktop\cbr003153.jpgcbr003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8763" y="2278063"/>
            <a:ext cx="4548187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09" name="圆角矩形标注 11308"/>
          <p:cNvSpPr/>
          <p:nvPr/>
        </p:nvSpPr>
        <p:spPr>
          <a:xfrm>
            <a:off x="1403350" y="5373688"/>
            <a:ext cx="4105275" cy="1296987"/>
          </a:xfrm>
          <a:prstGeom prst="wedgeRoundRectCallout">
            <a:avLst>
              <a:gd name="adj1" fmla="val -56463"/>
              <a:gd name="adj2" fmla="val -80051"/>
              <a:gd name="adj3" fmla="val 16667"/>
            </a:avLst>
          </a:prstGeom>
          <a:solidFill>
            <a:srgbClr val="00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Rose often 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Calibri" panose="020F0502020204030204" pitchFamily="2" charset="0"/>
                <a:ea typeface="宋体" panose="02010600030101010101" pitchFamily="2" charset="-122"/>
              </a:rPr>
              <a:t>helps her mother.</a:t>
            </a:r>
            <a:endParaRPr lang="zh-CN" altLang="en-US" sz="36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7124</Words>
  <Application>WPS 演示</Application>
  <PresentationFormat/>
  <Paragraphs>350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主题​​</vt:lpstr>
      <vt:lpstr>自定义设计方案</vt:lpstr>
      <vt:lpstr>Unit 2 Lesson 11  Always Do Your Homework!</vt:lpstr>
      <vt:lpstr>Let’s learn!</vt:lpstr>
      <vt:lpstr>do homework</vt:lpstr>
      <vt:lpstr>clean the floor</vt:lpstr>
      <vt:lpstr>ride a bike</vt:lpstr>
      <vt:lpstr>wear a  dress</vt:lpstr>
      <vt:lpstr>Learn to say</vt:lpstr>
      <vt:lpstr>PowerPoint 演示文稿</vt:lpstr>
      <vt:lpstr>PowerPoint 演示文稿</vt:lpstr>
      <vt:lpstr>PowerPoint 演示文稿</vt:lpstr>
      <vt:lpstr>PowerPoint 演示文稿</vt:lpstr>
      <vt:lpstr>Ask and answer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Let's practice!</vt:lpstr>
      <vt:lpstr>PowerPoint 演示文稿</vt:lpstr>
      <vt:lpstr>See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Lesson 11  Always Do Your Homework!</dc:title>
  <dc:creator>Administrator</dc:creator>
  <cp:lastModifiedBy>上帝掷骰子吗</cp:lastModifiedBy>
  <cp:revision>3</cp:revision>
  <dcterms:created xsi:type="dcterms:W3CDTF">2014-11-08T06:38:00Z</dcterms:created>
  <dcterms:modified xsi:type="dcterms:W3CDTF">2023-09-30T12:03:13Z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C4EEDEBD5A4747A3A75FAF05602F60F3_13</vt:lpwstr>
  </property>
</Properties>
</file>