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70"/>
  </p:notesMasterIdLst>
  <p:handoutMasterIdLst>
    <p:handoutMasterId r:id="rId71"/>
  </p:handoutMasterIdLst>
  <p:sldIdLst>
    <p:sldId id="400" r:id="rId4"/>
    <p:sldId id="440" r:id="rId5"/>
    <p:sldId id="441" r:id="rId6"/>
    <p:sldId id="443" r:id="rId7"/>
    <p:sldId id="444" r:id="rId8"/>
    <p:sldId id="439" r:id="rId9"/>
    <p:sldId id="446" r:id="rId10"/>
    <p:sldId id="447" r:id="rId11"/>
    <p:sldId id="448" r:id="rId12"/>
    <p:sldId id="449" r:id="rId13"/>
    <p:sldId id="450" r:id="rId14"/>
    <p:sldId id="451" r:id="rId15"/>
    <p:sldId id="452" r:id="rId16"/>
    <p:sldId id="453" r:id="rId17"/>
    <p:sldId id="454" r:id="rId18"/>
    <p:sldId id="455" r:id="rId19"/>
    <p:sldId id="456" r:id="rId20"/>
    <p:sldId id="457" r:id="rId21"/>
    <p:sldId id="458" r:id="rId22"/>
    <p:sldId id="459" r:id="rId23"/>
    <p:sldId id="460" r:id="rId24"/>
    <p:sldId id="461" r:id="rId25"/>
    <p:sldId id="462" r:id="rId26"/>
    <p:sldId id="463" r:id="rId27"/>
    <p:sldId id="464" r:id="rId28"/>
    <p:sldId id="465" r:id="rId29"/>
    <p:sldId id="466" r:id="rId30"/>
    <p:sldId id="467" r:id="rId31"/>
    <p:sldId id="468" r:id="rId32"/>
    <p:sldId id="469" r:id="rId33"/>
    <p:sldId id="470" r:id="rId34"/>
    <p:sldId id="471" r:id="rId35"/>
    <p:sldId id="472" r:id="rId36"/>
    <p:sldId id="473" r:id="rId37"/>
    <p:sldId id="474" r:id="rId38"/>
    <p:sldId id="475" r:id="rId39"/>
    <p:sldId id="476" r:id="rId40"/>
    <p:sldId id="477" r:id="rId41"/>
    <p:sldId id="478" r:id="rId42"/>
    <p:sldId id="479" r:id="rId43"/>
    <p:sldId id="480" r:id="rId44"/>
    <p:sldId id="481" r:id="rId45"/>
    <p:sldId id="482" r:id="rId46"/>
    <p:sldId id="483" r:id="rId47"/>
    <p:sldId id="484" r:id="rId48"/>
    <p:sldId id="485" r:id="rId49"/>
    <p:sldId id="486" r:id="rId50"/>
    <p:sldId id="487" r:id="rId51"/>
    <p:sldId id="489" r:id="rId52"/>
    <p:sldId id="490" r:id="rId53"/>
    <p:sldId id="491" r:id="rId54"/>
    <p:sldId id="492" r:id="rId55"/>
    <p:sldId id="493" r:id="rId56"/>
    <p:sldId id="494" r:id="rId57"/>
    <p:sldId id="495" r:id="rId58"/>
    <p:sldId id="496" r:id="rId59"/>
    <p:sldId id="497" r:id="rId60"/>
    <p:sldId id="498" r:id="rId61"/>
    <p:sldId id="499" r:id="rId62"/>
    <p:sldId id="500" r:id="rId63"/>
    <p:sldId id="506" r:id="rId64"/>
    <p:sldId id="502" r:id="rId65"/>
    <p:sldId id="503" r:id="rId66"/>
    <p:sldId id="504" r:id="rId67"/>
    <p:sldId id="505" r:id="rId68"/>
    <p:sldId id="511" r:id="rId69"/>
  </p:sldIdLst>
  <p:sldSz cx="9144000" cy="5143500"/>
  <p:notesSz cx="6858000" cy="9144000"/>
  <p:custDataLst>
    <p:tags r:id="rId7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25" autoAdjust="0"/>
    <p:restoredTop sz="96370" autoAdjust="0"/>
  </p:normalViewPr>
  <p:slideViewPr>
    <p:cSldViewPr>
      <p:cViewPr varScale="1">
        <p:scale>
          <a:sx n="138" d="100"/>
          <a:sy n="13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6290FC2-A616-4330-A9E8-744DC932FF8E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8A911828-B13C-491E-ACE8-7044FE71B9D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F87E6A78-088E-40EC-A201-4F04C5B76651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932B4C30-AF0D-4576-AAEA-50955BD62AD4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"/>
          <p:cNvGrpSpPr/>
          <p:nvPr/>
        </p:nvGrpSpPr>
        <p:grpSpPr>
          <a:xfrm>
            <a:off x="0" y="0"/>
            <a:ext cx="9144000" cy="5137150"/>
            <a:chOff x="0" y="-8798"/>
            <a:chExt cx="12192003" cy="6858001"/>
          </a:xfrm>
        </p:grpSpPr>
        <p:pic>
          <p:nvPicPr>
            <p:cNvPr id="2051" name="图片 3"/>
            <p:cNvPicPr>
              <a:picLocks noChangeAspect="1"/>
            </p:cNvPicPr>
            <p:nvPr/>
          </p:nvPicPr>
          <p:blipFill>
            <a:blip r:embed="rId2"/>
            <a:srcRect r="-201" b="964"/>
            <a:stretch>
              <a:fillRect/>
            </a:stretch>
          </p:blipFill>
          <p:spPr>
            <a:xfrm rot="16200000">
              <a:off x="2667002" y="-2675800"/>
              <a:ext cx="6858000" cy="1219200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2" name="图片 4"/>
            <p:cNvPicPr>
              <a:picLocks noChangeAspect="1"/>
            </p:cNvPicPr>
            <p:nvPr/>
          </p:nvPicPr>
          <p:blipFill>
            <a:blip r:embed="rId3"/>
            <a:srcRect t="43386"/>
            <a:stretch>
              <a:fillRect/>
            </a:stretch>
          </p:blipFill>
          <p:spPr>
            <a:xfrm flipH="1">
              <a:off x="2" y="698139"/>
              <a:ext cx="7242629" cy="615106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2"/>
          <p:cNvGrpSpPr/>
          <p:nvPr/>
        </p:nvGrpSpPr>
        <p:grpSpPr>
          <a:xfrm>
            <a:off x="0" y="-6350"/>
            <a:ext cx="9144000" cy="5149850"/>
            <a:chOff x="2" y="-1"/>
            <a:chExt cx="13192638" cy="6849202"/>
          </a:xfrm>
        </p:grpSpPr>
        <p:pic>
          <p:nvPicPr>
            <p:cNvPr id="3075" name="图片 3"/>
            <p:cNvPicPr>
              <a:picLocks noChangeAspect="1"/>
            </p:cNvPicPr>
            <p:nvPr/>
          </p:nvPicPr>
          <p:blipFill>
            <a:blip r:embed="rId2"/>
            <a:srcRect r="-201" b="26130"/>
            <a:stretch>
              <a:fillRect/>
            </a:stretch>
          </p:blipFill>
          <p:spPr>
            <a:xfrm rot="16200000">
              <a:off x="-122601" y="122602"/>
              <a:ext cx="6849201" cy="66039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76" name="图片 4"/>
            <p:cNvPicPr>
              <a:picLocks noChangeAspect="1"/>
            </p:cNvPicPr>
            <p:nvPr/>
          </p:nvPicPr>
          <p:blipFill>
            <a:blip r:embed="rId2"/>
            <a:srcRect r="-201" b="26130"/>
            <a:stretch>
              <a:fillRect/>
            </a:stretch>
          </p:blipFill>
          <p:spPr>
            <a:xfrm rot="16200000">
              <a:off x="6466040" y="122601"/>
              <a:ext cx="6849201" cy="66039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3077" name="图片 5"/>
          <p:cNvPicPr>
            <a:picLocks noChangeAspect="1"/>
          </p:cNvPicPr>
          <p:nvPr/>
        </p:nvPicPr>
        <p:blipFill>
          <a:blip r:embed="rId3"/>
          <a:srcRect r="48972" b="19007"/>
          <a:stretch>
            <a:fillRect/>
          </a:stretch>
        </p:blipFill>
        <p:spPr>
          <a:xfrm>
            <a:off x="7334250" y="1255713"/>
            <a:ext cx="1809750" cy="3887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6"/>
          <p:cNvPicPr>
            <a:picLocks noChangeAspect="1"/>
          </p:cNvPicPr>
          <p:nvPr/>
        </p:nvPicPr>
        <p:blipFill>
          <a:blip r:embed="rId4"/>
          <a:srcRect t="133" r="64829" b="78003"/>
          <a:stretch>
            <a:fillRect/>
          </a:stretch>
        </p:blipFill>
        <p:spPr>
          <a:xfrm>
            <a:off x="0" y="0"/>
            <a:ext cx="981075" cy="915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8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microsoft.com/office/2007/relationships/media" Target="file:///\\dz121\&#19978;&#35838;&#35838;&#20214;&#27719;&#24635;\&#19978;&#35838;&#35838;&#20214;&#12304;&#24453;&#26657;&#23545;&#12305;\&#20154;&#20845;&#35821;&#19978;&#12304;&#26032;&#25945;&#26696;&#29256;&#12305;\&#31532;&#20116;&#21333;&#20803;\15%20&#22799;&#22825;&#37324;&#30340;&#25104;&#38271;&#12304;&#25945;&#26696;&#21305;&#37197;&#29256;&#12305;&#25512;&#33616;&#10084;\&#28689;.mp4" TargetMode="External"/><Relationship Id="rId2" Type="http://schemas.openxmlformats.org/officeDocument/2006/relationships/video" Target="file:///\\dz121\&#19978;&#35838;&#35838;&#20214;&#27719;&#24635;\&#19978;&#35838;&#35838;&#20214;&#12304;&#24453;&#26657;&#23545;&#12305;\&#20154;&#20845;&#35821;&#19978;&#12304;&#26032;&#25945;&#26696;&#29256;&#12305;\&#31532;&#20116;&#21333;&#20803;\15%20&#22799;&#22825;&#37324;&#30340;&#25104;&#38271;&#12304;&#25945;&#26696;&#21305;&#37197;&#29256;&#12305;&#25512;&#33616;&#10084;\&#28689;.mp4" TargetMode="Externa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file:///\\dz121\&#19978;&#35838;&#35838;&#20214;&#27719;&#24635;\&#19978;&#35838;&#35838;&#20214;&#12304;&#24453;&#26657;&#23545;&#12305;\&#20154;&#20845;&#35821;&#19978;&#12304;&#26032;&#25945;&#26696;&#29256;&#12305;\&#31532;&#20116;&#21333;&#20803;\15%20&#22799;&#22825;&#37324;&#30340;&#25104;&#38271;&#12304;&#25945;&#26696;&#21305;&#37197;&#29256;&#12305;&#25512;&#33616;&#10084;\&#32541;.mp4" TargetMode="External"/><Relationship Id="rId2" Type="http://schemas.openxmlformats.org/officeDocument/2006/relationships/video" Target="file:///\\dz121\&#19978;&#35838;&#35838;&#20214;&#27719;&#24635;\&#19978;&#35838;&#35838;&#20214;&#12304;&#24453;&#26657;&#23545;&#12305;\&#20154;&#20845;&#35821;&#19978;&#12304;&#26032;&#25945;&#26696;&#29256;&#12305;\&#31532;&#20116;&#21333;&#20803;\15%20&#22799;&#22825;&#37324;&#30340;&#25104;&#38271;&#12304;&#25945;&#26696;&#21305;&#37197;&#29256;&#12305;&#25512;&#33616;&#10084;\&#32541;.mp4" TargetMode="Externa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>
            <a:hlinkClick r:id="rId1" action="ppaction://hlinksldjump"/>
          </p:cNvPr>
          <p:cNvSpPr txBox="1"/>
          <p:nvPr/>
        </p:nvSpPr>
        <p:spPr>
          <a:xfrm>
            <a:off x="5508625" y="1347788"/>
            <a:ext cx="3024188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0" name="文本框 8">
            <a:hlinkClick r:id="rId2" action="ppaction://hlinksldjump"/>
          </p:cNvPr>
          <p:cNvSpPr txBox="1"/>
          <p:nvPr/>
        </p:nvSpPr>
        <p:spPr>
          <a:xfrm>
            <a:off x="5508625" y="2787650"/>
            <a:ext cx="3024188" cy="779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3"/>
          <p:cNvSpPr txBox="1"/>
          <p:nvPr/>
        </p:nvSpPr>
        <p:spPr>
          <a:xfrm>
            <a:off x="1993900" y="3875088"/>
            <a:ext cx="6192838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右边下面的部件不要写成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16386" name="Picture 2" descr="https://www.51wendang.com/pic/5aacaa4c2bd85b984958ca1dc190bd55f58eac64/2-810-jpg_6-1080-0-0-108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2125" y="1154113"/>
            <a:ext cx="3333750" cy="2498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7" name="瀑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3175" y="1408113"/>
            <a:ext cx="2219325" cy="2203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80" fill="hold"/>
                                        <p:tgtEl>
                                          <p:spTgt spid="16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38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3"/>
          <p:cNvSpPr txBox="1"/>
          <p:nvPr/>
        </p:nvSpPr>
        <p:spPr>
          <a:xfrm>
            <a:off x="1331913" y="3703638"/>
            <a:ext cx="6678612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要注意走之与左右两个部件之间穿插避让，注意正确的笔顺。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pic>
        <p:nvPicPr>
          <p:cNvPr id="17410" name="Picture 2" descr="http://p2.so.qhmsg.com/t01545de2787ccd1f26.jpg"/>
          <p:cNvPicPr>
            <a:picLocks noChangeAspect="1"/>
          </p:cNvPicPr>
          <p:nvPr/>
        </p:nvPicPr>
        <p:blipFill>
          <a:blip r:embed="rId1"/>
          <a:srcRect r="10297" b="9401"/>
          <a:stretch>
            <a:fillRect/>
          </a:stretch>
        </p:blipFill>
        <p:spPr>
          <a:xfrm>
            <a:off x="4211638" y="873125"/>
            <a:ext cx="3938587" cy="2651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1" name="缝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3175" y="1398588"/>
            <a:ext cx="2219325" cy="2212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0" fill="hold"/>
                                        <p:tgtEl>
                                          <p:spTgt spid="17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4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1187450" y="1082675"/>
            <a:ext cx="6913563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默读课文，想想课文围绕哪句话来写的，找出文章的中心句。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1979613" y="3276600"/>
            <a:ext cx="568960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4" descr="https://ss1.bdstatic.com/70cFvXSh_Q1YnxGkpoWK1HF6hhy/it/u=3209287891,216133592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313" y="268288"/>
            <a:ext cx="3357562" cy="4310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8" name="文本框 1"/>
          <p:cNvSpPr txBox="1"/>
          <p:nvPr/>
        </p:nvSpPr>
        <p:spPr>
          <a:xfrm>
            <a:off x="4945063" y="1708150"/>
            <a:ext cx="3240087" cy="2332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①课文分别从哪几个方面具体来写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夏天是万物迅速生长的季节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2282825" y="2103438"/>
            <a:ext cx="458788" cy="284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0" name="Picture 6" descr="http://pic.90sjimg.com/design/00/60/00/31/58ff0c41c6e8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60000">
            <a:off x="3935413" y="465138"/>
            <a:ext cx="1701800" cy="1708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1" name="Picture 6" descr="http://pic.90sjimg.com/design/00/60/00/31/58ff0c41c6e8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400000">
            <a:off x="466725" y="1563688"/>
            <a:ext cx="1701800" cy="1706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2" name="Picture 6" descr="http://pic.90sjimg.com/design/00/60/00/31/58ff0c41c6e8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640000">
            <a:off x="1681957" y="316706"/>
            <a:ext cx="1408112" cy="1412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3" name="文本框 3"/>
          <p:cNvSpPr txBox="1"/>
          <p:nvPr/>
        </p:nvSpPr>
        <p:spPr>
          <a:xfrm rot="19560000">
            <a:off x="525463" y="2209800"/>
            <a:ext cx="15843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有生命的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文本框 9"/>
          <p:cNvSpPr txBox="1"/>
          <p:nvPr/>
        </p:nvSpPr>
        <p:spPr>
          <a:xfrm rot="21360000">
            <a:off x="4152900" y="962025"/>
            <a:ext cx="158432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无生命的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文本框 12"/>
          <p:cNvSpPr txBox="1"/>
          <p:nvPr/>
        </p:nvSpPr>
        <p:spPr>
          <a:xfrm rot="21360000">
            <a:off x="2095500" y="744538"/>
            <a:ext cx="53975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4" descr="https://ss1.bdstatic.com/70cFvXSh_Q1YnxGkpoWK1HF6hhy/it/u=3209287891,216133592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831850"/>
            <a:ext cx="3357563" cy="431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2" name="文本框 1"/>
          <p:cNvSpPr txBox="1"/>
          <p:nvPr/>
        </p:nvSpPr>
        <p:spPr>
          <a:xfrm>
            <a:off x="636588" y="234950"/>
            <a:ext cx="53848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②文中具体写了哪些事物？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4291013" y="2667000"/>
            <a:ext cx="458787" cy="3201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Picture 6" descr="http://pic.90sjimg.com/design/00/60/00/31/58ff0c41c6e8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60000">
            <a:off x="5948363" y="1030288"/>
            <a:ext cx="1701800" cy="1708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5" name="Picture 6" descr="http://pic.90sjimg.com/design/00/60/00/31/58ff0c41c6e8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400000">
            <a:off x="2478088" y="2127250"/>
            <a:ext cx="1701800" cy="1708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6" name="Picture 6" descr="http://pic.90sjimg.com/design/00/60/00/31/58ff0c41c6e8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40000">
            <a:off x="3694113" y="881063"/>
            <a:ext cx="1406525" cy="1412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7" name="文本框 3"/>
          <p:cNvSpPr txBox="1"/>
          <p:nvPr/>
        </p:nvSpPr>
        <p:spPr>
          <a:xfrm rot="19560000">
            <a:off x="2536825" y="2774950"/>
            <a:ext cx="158432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有生命的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文本框 9"/>
          <p:cNvSpPr txBox="1"/>
          <p:nvPr/>
        </p:nvSpPr>
        <p:spPr>
          <a:xfrm rot="21360000">
            <a:off x="6164263" y="1525588"/>
            <a:ext cx="15843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无生命的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文本框 12"/>
          <p:cNvSpPr txBox="1"/>
          <p:nvPr/>
        </p:nvSpPr>
        <p:spPr>
          <a:xfrm rot="21360000">
            <a:off x="4106863" y="1308100"/>
            <a:ext cx="5397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文本框 4"/>
          <p:cNvSpPr txBox="1"/>
          <p:nvPr/>
        </p:nvSpPr>
        <p:spPr>
          <a:xfrm>
            <a:off x="2679700" y="3563938"/>
            <a:ext cx="12858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动植物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文本框 11"/>
          <p:cNvSpPr txBox="1"/>
          <p:nvPr/>
        </p:nvSpPr>
        <p:spPr>
          <a:xfrm>
            <a:off x="6770688" y="2270125"/>
            <a:ext cx="15367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山河大地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  <p:bldP spid="20490" grpId="0"/>
      <p:bldP spid="204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2"/>
          <p:cNvSpPr txBox="1"/>
          <p:nvPr/>
        </p:nvSpPr>
        <p:spPr>
          <a:xfrm>
            <a:off x="827088" y="842963"/>
            <a:ext cx="7561262" cy="3870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火热的夏天里，万物充满生机。尽管有时炽热的太阳会把大地烘烤得蔫头耷脑的，但夏天的雨也很热烈，一场大雨就能把暑热冲刷得干干净净。夏天就是这样一个丰富多彩、充满激情的季节，在这样的季节里万物迅速生长着，唯恐辜负了这个好时节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2"/>
          <p:cNvSpPr txBox="1">
            <a:spLocks noChangeArrowheads="1"/>
          </p:cNvSpPr>
          <p:nvPr/>
        </p:nvSpPr>
        <p:spPr bwMode="auto">
          <a:xfrm>
            <a:off x="487363" y="1203325"/>
            <a:ext cx="8639175" cy="2932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1.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工整规范地抄写本课词语。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3180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活生生  苔藓  草坪  甘蔗  瀑布  增加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31800" lvl="0" indent="0" eaLnBrk="1" hangingPunct="0">
              <a:lnSpc>
                <a:spcPct val="15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缝隙  软绵绵  谚语  棚架  农作物  尽量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2.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摘抄、积累文中自己喜欢的词语和句子。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4" descr="https://ss1.bdstatic.com/70cFvXSh_Q1YnxGkpoWK1HF6hhy/it/u=3209287891,216133592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5438" y="700088"/>
            <a:ext cx="3357562" cy="431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4" name="文本框 3"/>
          <p:cNvSpPr txBox="1"/>
          <p:nvPr/>
        </p:nvSpPr>
        <p:spPr>
          <a:xfrm>
            <a:off x="4183063" y="2508250"/>
            <a:ext cx="458787" cy="3201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Picture 6" descr="http://pic.90sjimg.com/design/00/60/00/31/58ff0c41c6e8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60000">
            <a:off x="5826125" y="898525"/>
            <a:ext cx="1701800" cy="1708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Picture 6" descr="http://pic.90sjimg.com/design/00/60/00/31/58ff0c41c6e8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400000">
            <a:off x="2355850" y="1995488"/>
            <a:ext cx="1701800" cy="1706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7" name="Picture 6" descr="http://pic.90sjimg.com/design/00/60/00/31/58ff0c41c6e8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640000">
            <a:off x="3571082" y="748506"/>
            <a:ext cx="1408112" cy="1412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8" name="文本框 7"/>
          <p:cNvSpPr txBox="1"/>
          <p:nvPr/>
        </p:nvSpPr>
        <p:spPr>
          <a:xfrm rot="19560000">
            <a:off x="2414588" y="2641600"/>
            <a:ext cx="15843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有生命的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文本框 8"/>
          <p:cNvSpPr txBox="1"/>
          <p:nvPr/>
        </p:nvSpPr>
        <p:spPr>
          <a:xfrm rot="21360000">
            <a:off x="6042025" y="1393825"/>
            <a:ext cx="158432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无生命的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文本框 9"/>
          <p:cNvSpPr txBox="1"/>
          <p:nvPr/>
        </p:nvSpPr>
        <p:spPr>
          <a:xfrm rot="21360000">
            <a:off x="3984625" y="1176338"/>
            <a:ext cx="53975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文本框 10"/>
          <p:cNvSpPr txBox="1"/>
          <p:nvPr/>
        </p:nvSpPr>
        <p:spPr>
          <a:xfrm>
            <a:off x="2557463" y="3432175"/>
            <a:ext cx="12858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动植物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2" name="文本框 11"/>
          <p:cNvSpPr txBox="1"/>
          <p:nvPr/>
        </p:nvSpPr>
        <p:spPr>
          <a:xfrm>
            <a:off x="6561138" y="2003425"/>
            <a:ext cx="153828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山河大地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3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  <p:bldP spid="23560" grpId="0"/>
      <p:bldP spid="23561" grpId="0"/>
      <p:bldP spid="235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684213" y="1563688"/>
            <a:ext cx="7416800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这篇课文是围绕什么中心意思来写的？是从哪几个方面把中心意思表达清楚的？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578" name="组合 7"/>
          <p:cNvGrpSpPr/>
          <p:nvPr/>
        </p:nvGrpSpPr>
        <p:grpSpPr>
          <a:xfrm>
            <a:off x="3316288" y="-114300"/>
            <a:ext cx="2808287" cy="709613"/>
            <a:chOff x="3315886" y="-114655"/>
            <a:chExt cx="2808833" cy="710387"/>
          </a:xfrm>
        </p:grpSpPr>
        <p:sp>
          <p:nvSpPr>
            <p:cNvPr id="24579" name="六边形 8"/>
            <p:cNvSpPr/>
            <p:nvPr/>
          </p:nvSpPr>
          <p:spPr>
            <a:xfrm>
              <a:off x="3603279" y="-230"/>
              <a:ext cx="2234047" cy="568945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C3D69B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4580" name="矩形 9"/>
            <p:cNvSpPr/>
            <p:nvPr/>
          </p:nvSpPr>
          <p:spPr bwMode="auto">
            <a:xfrm>
              <a:off x="3558820" y="-114655"/>
              <a:ext cx="2322965" cy="710387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4F622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spc="0">
                  <a:solidFill>
                    <a:srgbClr val="4F622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spc="0">
                  <a:solidFill>
                    <a:srgbClr val="4F622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rgbClr val="4F622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81" name="燕尾形 10"/>
            <p:cNvSpPr/>
            <p:nvPr/>
          </p:nvSpPr>
          <p:spPr>
            <a:xfrm>
              <a:off x="5837326" y="-6587"/>
              <a:ext cx="287393" cy="602319"/>
            </a:xfrm>
            <a:prstGeom prst="chevron">
              <a:avLst>
                <a:gd name="adj" fmla="val 50000"/>
              </a:avLst>
            </a:prstGeom>
            <a:solidFill>
              <a:srgbClr val="77933C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/>
            </a:p>
          </p:txBody>
        </p:sp>
        <p:sp>
          <p:nvSpPr>
            <p:cNvPr id="24582" name="燕尾形 11"/>
            <p:cNvSpPr/>
            <p:nvPr/>
          </p:nvSpPr>
          <p:spPr>
            <a:xfrm flipH="1">
              <a:off x="3315886" y="-6587"/>
              <a:ext cx="287393" cy="602319"/>
            </a:xfrm>
            <a:prstGeom prst="chevron">
              <a:avLst>
                <a:gd name="adj" fmla="val 50000"/>
              </a:avLst>
            </a:prstGeom>
            <a:solidFill>
              <a:srgbClr val="77933C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/>
            </a:p>
          </p:txBody>
        </p:sp>
      </p:grpSp>
      <p:sp>
        <p:nvSpPr>
          <p:cNvPr id="24583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7"/>
          <p:cNvSpPr txBox="1">
            <a:spLocks noChangeArrowheads="1"/>
          </p:cNvSpPr>
          <p:nvPr/>
        </p:nvSpPr>
        <p:spPr bwMode="auto">
          <a:xfrm>
            <a:off x="965200" y="915988"/>
            <a:ext cx="4032250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研读课文，揣摩方法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965200" y="1598613"/>
            <a:ext cx="35274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动植物的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文本框 3"/>
          <p:cNvSpPr txBox="1"/>
          <p:nvPr/>
        </p:nvSpPr>
        <p:spPr>
          <a:xfrm>
            <a:off x="1108075" y="2314575"/>
            <a:ext cx="7489825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默读思考：请同学们默读课文第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自然段，想想这一自然段是围绕哪一句话来写的。画出相应的中心句。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684213" y="1492250"/>
            <a:ext cx="4319587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观察：请认真观察单元篇章页，看看插图画了些什么，自由读上面的文字，说说你有什么发现。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4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989013"/>
            <a:ext cx="2755900" cy="3895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8196" name="组合 3"/>
          <p:cNvGrpSpPr/>
          <p:nvPr/>
        </p:nvGrpSpPr>
        <p:grpSpPr>
          <a:xfrm>
            <a:off x="3316288" y="-114300"/>
            <a:ext cx="2808287" cy="709613"/>
            <a:chOff x="3315886" y="-114655"/>
            <a:chExt cx="2808833" cy="710387"/>
          </a:xfrm>
        </p:grpSpPr>
        <p:sp>
          <p:nvSpPr>
            <p:cNvPr id="8197" name="六边形 1"/>
            <p:cNvSpPr/>
            <p:nvPr/>
          </p:nvSpPr>
          <p:spPr>
            <a:xfrm>
              <a:off x="3603279" y="-230"/>
              <a:ext cx="2234047" cy="568945"/>
            </a:xfrm>
            <a:prstGeom prst="hexagon">
              <a:avLst>
                <a:gd name="adj" fmla="val 24996"/>
                <a:gd name="vf" fmla="val 115470"/>
              </a:avLst>
            </a:prstGeom>
            <a:solidFill>
              <a:srgbClr val="C3D69B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198" name="矩形 5"/>
            <p:cNvSpPr/>
            <p:nvPr/>
          </p:nvSpPr>
          <p:spPr bwMode="auto">
            <a:xfrm>
              <a:off x="3558820" y="-114655"/>
              <a:ext cx="2322965" cy="710387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4F622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spc="0">
                  <a:solidFill>
                    <a:srgbClr val="4F622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spc="0">
                  <a:solidFill>
                    <a:srgbClr val="4F622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rgbClr val="4F622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199" name="燕尾形 2"/>
            <p:cNvSpPr/>
            <p:nvPr/>
          </p:nvSpPr>
          <p:spPr>
            <a:xfrm>
              <a:off x="5837326" y="-6587"/>
              <a:ext cx="287393" cy="602319"/>
            </a:xfrm>
            <a:prstGeom prst="chevron">
              <a:avLst>
                <a:gd name="adj" fmla="val 50000"/>
              </a:avLst>
            </a:prstGeom>
            <a:solidFill>
              <a:srgbClr val="77933C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/>
            </a:p>
          </p:txBody>
        </p:sp>
        <p:sp>
          <p:nvSpPr>
            <p:cNvPr id="8200" name="燕尾形 10"/>
            <p:cNvSpPr/>
            <p:nvPr/>
          </p:nvSpPr>
          <p:spPr>
            <a:xfrm flipH="1">
              <a:off x="3315886" y="-6587"/>
              <a:ext cx="287393" cy="602319"/>
            </a:xfrm>
            <a:prstGeom prst="chevron">
              <a:avLst>
                <a:gd name="adj" fmla="val 50000"/>
              </a:avLst>
            </a:prstGeom>
            <a:solidFill>
              <a:srgbClr val="77933C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/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755650" y="915988"/>
            <a:ext cx="7777163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生物从小到大，本来是天天长的，不过夏天的长是飞快的长，跳跃的长，活生生的看得见的长。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900113" y="3586163"/>
            <a:ext cx="49323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你是怎么理解这句话的？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755650" y="915988"/>
            <a:ext cx="7777163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生物从小到大，本来是天天长的，不过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夏天的长是飞快的长，跳跃的长，活生生的看得见的长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椭圆 4"/>
          <p:cNvSpPr/>
          <p:nvPr/>
        </p:nvSpPr>
        <p:spPr>
          <a:xfrm>
            <a:off x="3276600" y="1635125"/>
            <a:ext cx="1727200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6629" name="椭圆 5"/>
          <p:cNvSpPr/>
          <p:nvPr/>
        </p:nvSpPr>
        <p:spPr>
          <a:xfrm>
            <a:off x="5292725" y="1635125"/>
            <a:ext cx="1727200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6630" name="连接符: 曲线 7"/>
          <p:cNvCxnSpPr/>
          <p:nvPr/>
        </p:nvCxnSpPr>
        <p:spPr>
          <a:xfrm rot="5400000">
            <a:off x="3971131" y="2380456"/>
            <a:ext cx="625475" cy="287338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1" name="文本框 8"/>
          <p:cNvSpPr txBox="1"/>
          <p:nvPr/>
        </p:nvSpPr>
        <p:spPr>
          <a:xfrm>
            <a:off x="2627313" y="2830513"/>
            <a:ext cx="23764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表示长得快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6632" name="连接符: 曲线 9"/>
          <p:cNvCxnSpPr/>
          <p:nvPr/>
        </p:nvCxnSpPr>
        <p:spPr>
          <a:xfrm rot="5400000">
            <a:off x="6059488" y="2379663"/>
            <a:ext cx="625475" cy="288925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3" name="文本框 10"/>
          <p:cNvSpPr txBox="1"/>
          <p:nvPr/>
        </p:nvSpPr>
        <p:spPr>
          <a:xfrm>
            <a:off x="5318125" y="2830513"/>
            <a:ext cx="3276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表示前后变化大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 animBg="1"/>
      <p:bldP spid="26629" grpId="0" animBg="1"/>
      <p:bldP spid="26631" grpId="0"/>
      <p:bldP spid="266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1277938" y="627063"/>
            <a:ext cx="69119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快速浏览，看看这一自然段写了哪些动植物的生长。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7938" y="2068513"/>
            <a:ext cx="6589712" cy="253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 descr="http://5b0988e595225.cdn.sohucs.com/images/20190613/e69d285fb651471880698ce563198f3e.jpeg"/>
          <p:cNvPicPr>
            <a:picLocks noChangeAspect="1"/>
          </p:cNvPicPr>
          <p:nvPr/>
        </p:nvPicPr>
        <p:blipFill>
          <a:blip r:embed="rId1"/>
          <a:srcRect r="9415" b="10800"/>
          <a:stretch>
            <a:fillRect/>
          </a:stretch>
        </p:blipFill>
        <p:spPr>
          <a:xfrm>
            <a:off x="2627313" y="1058863"/>
            <a:ext cx="4140200" cy="2746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4" name="文本框 1"/>
          <p:cNvSpPr txBox="1"/>
          <p:nvPr/>
        </p:nvSpPr>
        <p:spPr>
          <a:xfrm>
            <a:off x="3275013" y="3929063"/>
            <a:ext cx="28448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棚架下的瓜藤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4" descr="http://img01.tooopen.com/downs/images/2011/8/5/sy_20110805144750999039.jpg"/>
          <p:cNvPicPr>
            <a:picLocks noChangeAspect="1"/>
          </p:cNvPicPr>
          <p:nvPr/>
        </p:nvPicPr>
        <p:blipFill>
          <a:blip r:embed="rId1"/>
          <a:srcRect b="5202"/>
          <a:stretch>
            <a:fillRect/>
          </a:stretch>
        </p:blipFill>
        <p:spPr>
          <a:xfrm>
            <a:off x="715963" y="996950"/>
            <a:ext cx="3697287" cy="2746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8" name="文本框 5"/>
          <p:cNvSpPr txBox="1"/>
          <p:nvPr/>
        </p:nvSpPr>
        <p:spPr>
          <a:xfrm>
            <a:off x="1811338" y="3867150"/>
            <a:ext cx="1506537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竹子林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文本框 7"/>
          <p:cNvSpPr txBox="1"/>
          <p:nvPr/>
        </p:nvSpPr>
        <p:spPr>
          <a:xfrm>
            <a:off x="5867400" y="3867150"/>
            <a:ext cx="12239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高 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700" name="Picture 2" descr="https://image.foooooot.com/footprint/2018/07/30/182354_P8QWD.jpg-.gallery"/>
          <p:cNvPicPr>
            <a:picLocks noChangeAspect="1"/>
          </p:cNvPicPr>
          <p:nvPr/>
        </p:nvPicPr>
        <p:blipFill>
          <a:blip r:embed="rId2"/>
          <a:srcRect r="6136" b="9401"/>
          <a:stretch>
            <a:fillRect/>
          </a:stretch>
        </p:blipFill>
        <p:spPr>
          <a:xfrm>
            <a:off x="4572000" y="996950"/>
            <a:ext cx="3816350" cy="2762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5"/>
          <p:cNvSpPr txBox="1"/>
          <p:nvPr/>
        </p:nvSpPr>
        <p:spPr>
          <a:xfrm>
            <a:off x="1179513" y="3559175"/>
            <a:ext cx="1333500" cy="649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苞蕾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2" name="Picture 2" descr="http://meisudci.oss-cn-beijing.aliyuncs.com/no_water/MSBQ11464000067600.JPG?x-oss-process=style/water2_test"/>
          <p:cNvPicPr>
            <a:picLocks noChangeAspect="1"/>
          </p:cNvPicPr>
          <p:nvPr/>
        </p:nvPicPr>
        <p:blipFill>
          <a:blip r:embed="rId1"/>
          <a:srcRect r="24343" b="7665"/>
          <a:stretch>
            <a:fillRect/>
          </a:stretch>
        </p:blipFill>
        <p:spPr>
          <a:xfrm>
            <a:off x="323850" y="1292225"/>
            <a:ext cx="2719388" cy="2211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3" name="文本框 6"/>
          <p:cNvSpPr txBox="1"/>
          <p:nvPr/>
        </p:nvSpPr>
        <p:spPr>
          <a:xfrm>
            <a:off x="4019550" y="3559175"/>
            <a:ext cx="1087438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鲜花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4" name="Picture 8" descr="http://5b0988e595225.cdn.sohucs.com/images/20180621/58fb8362157d487ea4c4383635f6965d.jpeg"/>
          <p:cNvPicPr>
            <a:picLocks noChangeAspect="1"/>
          </p:cNvPicPr>
          <p:nvPr/>
        </p:nvPicPr>
        <p:blipFill>
          <a:blip r:embed="rId2"/>
          <a:srcRect r="22560"/>
          <a:stretch>
            <a:fillRect/>
          </a:stretch>
        </p:blipFill>
        <p:spPr>
          <a:xfrm>
            <a:off x="3203575" y="1276350"/>
            <a:ext cx="2719388" cy="2212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5" name="Picture 12" descr="https://p0.ssl.qhimgs1.com/sdr/400__/t017565b6e5842750d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1276350"/>
            <a:ext cx="2767012" cy="2212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6" name="文本框 13"/>
          <p:cNvSpPr txBox="1"/>
          <p:nvPr/>
        </p:nvSpPr>
        <p:spPr>
          <a:xfrm>
            <a:off x="6613525" y="3559175"/>
            <a:ext cx="1087438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果实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3" grpId="0"/>
      <p:bldP spid="307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4067175" y="4265613"/>
            <a:ext cx="14398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苔 藓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6" name="Picture 4" descr="https://icweiliimg1.pstatp.com/weili/bl/259276919354425599.jpg"/>
          <p:cNvPicPr>
            <a:picLocks noChangeAspect="1"/>
          </p:cNvPicPr>
          <p:nvPr/>
        </p:nvPicPr>
        <p:blipFill>
          <a:blip r:embed="rId1"/>
          <a:srcRect b="5794"/>
          <a:stretch>
            <a:fillRect/>
          </a:stretch>
        </p:blipFill>
        <p:spPr>
          <a:xfrm>
            <a:off x="1619250" y="484188"/>
            <a:ext cx="6019800" cy="3781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2" descr="http://p4.so.qhmsg.com/t01a73ee9dc2f14e400.jpg"/>
          <p:cNvPicPr>
            <a:picLocks noChangeAspect="1"/>
          </p:cNvPicPr>
          <p:nvPr/>
        </p:nvPicPr>
        <p:blipFill>
          <a:blip r:embed="rId1"/>
          <a:srcRect r="16950" b="9401"/>
          <a:stretch>
            <a:fillRect/>
          </a:stretch>
        </p:blipFill>
        <p:spPr>
          <a:xfrm>
            <a:off x="501650" y="1058863"/>
            <a:ext cx="3960813" cy="2881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0" name="文本框 1"/>
          <p:cNvSpPr txBox="1"/>
          <p:nvPr/>
        </p:nvSpPr>
        <p:spPr>
          <a:xfrm>
            <a:off x="1835150" y="4011613"/>
            <a:ext cx="1368425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草 坪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1" name="Picture 4" descr="http://www.52shici.com/upload/works/77267/8119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058863"/>
            <a:ext cx="3841750" cy="2882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2" name="文本框 4"/>
          <p:cNvSpPr txBox="1"/>
          <p:nvPr/>
        </p:nvSpPr>
        <p:spPr>
          <a:xfrm>
            <a:off x="6156325" y="4011613"/>
            <a:ext cx="1368425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菜 畦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6" descr="https://icweiliimg1.pstatp.com/weili/bl/452563753509847122.jpg"/>
          <p:cNvPicPr>
            <a:picLocks noChangeAspect="1"/>
          </p:cNvPicPr>
          <p:nvPr/>
        </p:nvPicPr>
        <p:blipFill>
          <a:blip r:embed="rId1"/>
          <a:srcRect t="10616" b="5202"/>
          <a:stretch>
            <a:fillRect/>
          </a:stretch>
        </p:blipFill>
        <p:spPr>
          <a:xfrm>
            <a:off x="2171700" y="627063"/>
            <a:ext cx="5087938" cy="3425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4" name="文本框 1"/>
          <p:cNvSpPr txBox="1"/>
          <p:nvPr/>
        </p:nvSpPr>
        <p:spPr>
          <a:xfrm>
            <a:off x="3851275" y="4156075"/>
            <a:ext cx="18716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小动物们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4" descr="https://ss1.bdstatic.com/70cFvXSh_Q1YnxGkpoWK1HF6hhy/it/u=3209287891,216133592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4013" y="484188"/>
            <a:ext cx="3355975" cy="431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18" name="文本框 3"/>
          <p:cNvSpPr txBox="1"/>
          <p:nvPr/>
        </p:nvSpPr>
        <p:spPr>
          <a:xfrm>
            <a:off x="4165600" y="2284413"/>
            <a:ext cx="504825" cy="2511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任意多边形: 形状 11"/>
          <p:cNvSpPr/>
          <p:nvPr/>
        </p:nvSpPr>
        <p:spPr>
          <a:xfrm>
            <a:off x="1477963" y="471488"/>
            <a:ext cx="1368425" cy="3944938"/>
          </a:xfrm>
          <a:custGeom>
            <a:avLst/>
            <a:gdLst>
              <a:gd name="connsiteX0" fmla="*/ 1368358 w 1368358"/>
              <a:gd name="connsiteY0" fmla="*/ 831883 h 3944734"/>
              <a:gd name="connsiteX1" fmla="*/ 713362 w 1368358"/>
              <a:gd name="connsiteY1" fmla="*/ 202827 h 3944734"/>
              <a:gd name="connsiteX2" fmla="*/ 0 w 1368358"/>
              <a:gd name="connsiteY2" fmla="*/ 3944734 h 394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8358" h="3944733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4820" name="文本框 12"/>
          <p:cNvSpPr txBox="1"/>
          <p:nvPr/>
        </p:nvSpPr>
        <p:spPr>
          <a:xfrm>
            <a:off x="1082675" y="633413"/>
            <a:ext cx="1079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瓜藤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文本框 13"/>
          <p:cNvSpPr txBox="1"/>
          <p:nvPr/>
        </p:nvSpPr>
        <p:spPr>
          <a:xfrm>
            <a:off x="2017713" y="1300163"/>
            <a:ext cx="108108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2" name="文本框 14"/>
          <p:cNvSpPr txBox="1"/>
          <p:nvPr/>
        </p:nvSpPr>
        <p:spPr>
          <a:xfrm>
            <a:off x="739775" y="1458913"/>
            <a:ext cx="108108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竹子、高粱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3" name="文本框 15"/>
          <p:cNvSpPr txBox="1"/>
          <p:nvPr/>
        </p:nvSpPr>
        <p:spPr>
          <a:xfrm>
            <a:off x="811213" y="2846388"/>
            <a:ext cx="8318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苞蕾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4" name="文本框 16"/>
          <p:cNvSpPr txBox="1"/>
          <p:nvPr/>
        </p:nvSpPr>
        <p:spPr>
          <a:xfrm>
            <a:off x="368300" y="3600450"/>
            <a:ext cx="11652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小动物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5" name="文本框 17"/>
          <p:cNvSpPr txBox="1"/>
          <p:nvPr/>
        </p:nvSpPr>
        <p:spPr>
          <a:xfrm>
            <a:off x="1712913" y="3505200"/>
            <a:ext cx="1690687" cy="985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有生命的（动植物）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6" name="文本框 18"/>
          <p:cNvSpPr txBox="1"/>
          <p:nvPr/>
        </p:nvSpPr>
        <p:spPr>
          <a:xfrm>
            <a:off x="2141538" y="1944688"/>
            <a:ext cx="596900" cy="1758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草坪菜畦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2" grpId="0"/>
      <p:bldP spid="34823" grpId="0"/>
      <p:bldP spid="34824" grpId="0"/>
      <p:bldP spid="34825" grpId="0"/>
      <p:bldP spid="348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: 圆角 4"/>
          <p:cNvSpPr/>
          <p:nvPr/>
        </p:nvSpPr>
        <p:spPr>
          <a:xfrm>
            <a:off x="2079625" y="3724275"/>
            <a:ext cx="5149850" cy="7159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5842" name="文本框 1"/>
          <p:cNvSpPr txBox="1"/>
          <p:nvPr/>
        </p:nvSpPr>
        <p:spPr>
          <a:xfrm>
            <a:off x="1042988" y="1276350"/>
            <a:ext cx="750887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根据树形图，作者围绕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夏天的长是飞快的长，跳跃的长，活生生的看得见的长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这一中心，猜猜从哪些方面进行了描写。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1049338" y="449263"/>
            <a:ext cx="2060575" cy="67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方法总结：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4" name="文本框 3"/>
          <p:cNvSpPr txBox="1"/>
          <p:nvPr/>
        </p:nvSpPr>
        <p:spPr>
          <a:xfrm>
            <a:off x="2162175" y="3724275"/>
            <a:ext cx="51482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围绕中心，从不同方面描写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35842" grpId="0"/>
      <p:bldP spid="358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1"/>
          <p:cNvSpPr txBox="1"/>
          <p:nvPr/>
        </p:nvSpPr>
        <p:spPr>
          <a:xfrm>
            <a:off x="971550" y="614363"/>
            <a:ext cx="763270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推想：想想本单元给我们安排了什么样的学习内容，与其他单元安排的内容有何不同，以及给我们提出了哪些学习要求。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文本框 1"/>
          <p:cNvSpPr txBox="1"/>
          <p:nvPr/>
        </p:nvSpPr>
        <p:spPr>
          <a:xfrm>
            <a:off x="971550" y="2571750"/>
            <a:ext cx="763270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本单元是习作单元，我们要体会文章是怎样围绕中心意思来写的，并且要学会从不同的方面或选取不同的事例，来表达中心意思。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1258888" y="1419225"/>
            <a:ext cx="7094537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讨论体会：作者是怎么写出这些动植物的生长的？请同学们找出关键的语句读一读。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7889" name="表格 1"/>
          <p:cNvGraphicFramePr>
            <a:graphicFrameLocks noGrp="1"/>
          </p:cNvGraphicFramePr>
          <p:nvPr/>
        </p:nvGraphicFramePr>
        <p:xfrm>
          <a:off x="773112" y="700088"/>
          <a:ext cx="7705725" cy="4122740"/>
        </p:xfrm>
        <a:graphic>
          <a:graphicData uri="http://schemas.openxmlformats.org/drawingml/2006/table">
            <a:tbl>
              <a:tblPr/>
              <a:tblGrid>
                <a:gridCol w="3852862"/>
                <a:gridCol w="3852862"/>
              </a:tblGrid>
              <a:tr h="5349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FFFFFF"/>
                          </a:solidFill>
                        </a:rPr>
                        <a:t>生  物</a:t>
                      </a: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FFFFFF"/>
                          </a:solidFill>
                        </a:rPr>
                        <a:t>怎么长</a:t>
                      </a: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4F81BD"/>
                    </a:solidFill>
                  </a:tcPr>
                </a:tc>
              </a:tr>
              <a:tr h="5349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瓜藤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334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竹子、高粱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  <a:tr h="5349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苞蕾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349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苔藓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  <a:tr h="5349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草和菜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9144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小猫小狗小鸡小鸭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en-US" altLang="zh-CN" sz="1800" b="1">
                        <a:solidFill>
                          <a:srgbClr val="000000"/>
                        </a:solidFill>
                      </a:endParaRPr>
                    </a:p>
                    <a:p>
                      <a:pPr lvl="0" algn="ctr" eaLnBrk="1" hangingPunct="1"/>
                      <a:endParaRPr lang="en-US" altLang="zh-CN" sz="1800" b="1">
                        <a:solidFill>
                          <a:srgbClr val="000000"/>
                        </a:solidFill>
                      </a:endParaRPr>
                    </a:p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3" marB="45703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37915" name="文本框 2"/>
          <p:cNvSpPr txBox="1"/>
          <p:nvPr/>
        </p:nvSpPr>
        <p:spPr>
          <a:xfrm>
            <a:off x="4716463" y="1246188"/>
            <a:ext cx="3744912" cy="401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一天可以长出几寸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6" name="文本框 3"/>
          <p:cNvSpPr txBox="1"/>
          <p:nvPr/>
        </p:nvSpPr>
        <p:spPr>
          <a:xfrm>
            <a:off x="4691063" y="1866900"/>
            <a:ext cx="3744912" cy="401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一夜可以多出半节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7" name="文本框 4"/>
          <p:cNvSpPr txBox="1"/>
          <p:nvPr/>
        </p:nvSpPr>
        <p:spPr>
          <a:xfrm>
            <a:off x="4637088" y="2401888"/>
            <a:ext cx="3852862" cy="401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昨天是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今天是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明天是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8" name="文本框 5"/>
          <p:cNvSpPr txBox="1"/>
          <p:nvPr/>
        </p:nvSpPr>
        <p:spPr>
          <a:xfrm>
            <a:off x="4637088" y="2881313"/>
            <a:ext cx="385286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几天不见，就长满了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9" name="文本框 6"/>
          <p:cNvSpPr txBox="1"/>
          <p:nvPr/>
        </p:nvSpPr>
        <p:spPr>
          <a:xfrm>
            <a:off x="4637088" y="3373438"/>
            <a:ext cx="3852862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几天不见，就变成了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20" name="文本框 7"/>
          <p:cNvSpPr txBox="1"/>
          <p:nvPr/>
        </p:nvSpPr>
        <p:spPr>
          <a:xfrm>
            <a:off x="4716463" y="4011613"/>
            <a:ext cx="385286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个把月不过来，再见面，它已经有了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5" grpId="0"/>
      <p:bldP spid="37916" grpId="0"/>
      <p:bldP spid="37917" grpId="0"/>
      <p:bldP spid="37918" grpId="0"/>
      <p:bldP spid="37919" grpId="0"/>
      <p:bldP spid="379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/>
          <p:nvPr/>
        </p:nvSpPr>
        <p:spPr>
          <a:xfrm>
            <a:off x="971550" y="700088"/>
            <a:ext cx="69119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这些事例是怎么围绕中心意思写的？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4" name="文本框 5"/>
          <p:cNvSpPr txBox="1"/>
          <p:nvPr/>
        </p:nvSpPr>
        <p:spPr>
          <a:xfrm>
            <a:off x="971550" y="1635125"/>
            <a:ext cx="7561263" cy="3008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瓜藤、竹子、高粱的长体现了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飞快的长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；苞蕾、苔藓、草和菜、小猫小狗小鸡小鸭的变化，突出了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跳跃的长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；作者从长短、形态、大小等不同方面来写动植物的生长，表现了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活生生的看得见的长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611188" y="3487738"/>
            <a:ext cx="8064500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纵向观察表格，说说作者是按什么顺序来列举事物的。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3074988" y="4286250"/>
            <a:ext cx="33115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以时间长短为序。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9939" name="表格 3"/>
          <p:cNvGraphicFramePr>
            <a:graphicFrameLocks noGrp="1"/>
          </p:cNvGraphicFramePr>
          <p:nvPr/>
        </p:nvGraphicFramePr>
        <p:xfrm>
          <a:off x="782638" y="738188"/>
          <a:ext cx="7705725" cy="2752725"/>
        </p:xfrm>
        <a:graphic>
          <a:graphicData uri="http://schemas.openxmlformats.org/drawingml/2006/table">
            <a:tbl>
              <a:tblPr/>
              <a:tblGrid>
                <a:gridCol w="2997200"/>
                <a:gridCol w="4708525"/>
              </a:tblGrid>
              <a:tr h="3937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FFFFFF"/>
                          </a:solidFill>
                        </a:rPr>
                        <a:t>生  物</a:t>
                      </a: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FFFFFF"/>
                          </a:solidFill>
                        </a:rPr>
                        <a:t>怎么长</a:t>
                      </a:r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4F81BD"/>
                    </a:solidFill>
                  </a:tcPr>
                </a:tc>
              </a:tr>
              <a:tr h="3937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瓜藤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3937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竹子、高粱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  <a:tr h="392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苞蕾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3937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苔藓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  <a:tr h="3937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草和菜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392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r>
                        <a:rPr lang="zh-CN" altLang="en-US" sz="1800" b="1">
                          <a:solidFill>
                            <a:srgbClr val="000000"/>
                          </a:solidFill>
                        </a:rPr>
                        <a:t>小猫小狗小鸡小鸭</a:t>
                      </a:r>
                      <a:endParaRPr lang="zh-CN" altLang="en-US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eaLnBrk="1" hangingPunct="1"/>
                      <a:endParaRPr lang="en-US" altLang="zh-CN" sz="1800" b="1">
                        <a:solidFill>
                          <a:srgbClr val="000000"/>
                        </a:solidFill>
                      </a:endParaRPr>
                    </a:p>
                  </a:txBody>
                  <a:tcPr marL="91450" marR="91450" marT="45705" marB="45705" anchor="ctr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39965" name="文本框 4"/>
          <p:cNvSpPr txBox="1"/>
          <p:nvPr/>
        </p:nvSpPr>
        <p:spPr>
          <a:xfrm>
            <a:off x="3779838" y="1098550"/>
            <a:ext cx="4391025" cy="452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一天可以长出几寸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66" name="文本框 5"/>
          <p:cNvSpPr txBox="1"/>
          <p:nvPr/>
        </p:nvSpPr>
        <p:spPr>
          <a:xfrm>
            <a:off x="3779838" y="1497013"/>
            <a:ext cx="4391025" cy="452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一夜可以多出半节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67" name="文本框 6"/>
          <p:cNvSpPr txBox="1"/>
          <p:nvPr/>
        </p:nvSpPr>
        <p:spPr>
          <a:xfrm>
            <a:off x="3779838" y="1895475"/>
            <a:ext cx="4516437" cy="452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昨天是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今天是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明天是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68" name="文本框 7"/>
          <p:cNvSpPr txBox="1"/>
          <p:nvPr/>
        </p:nvSpPr>
        <p:spPr>
          <a:xfrm>
            <a:off x="3779838" y="2293938"/>
            <a:ext cx="4516437" cy="452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几天不见，就长满了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69" name="文本框 8"/>
          <p:cNvSpPr txBox="1"/>
          <p:nvPr/>
        </p:nvSpPr>
        <p:spPr>
          <a:xfrm>
            <a:off x="3779838" y="2692400"/>
            <a:ext cx="4516437" cy="452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几天不见，就变成了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70" name="文本框 9"/>
          <p:cNvSpPr txBox="1"/>
          <p:nvPr/>
        </p:nvSpPr>
        <p:spPr>
          <a:xfrm>
            <a:off x="3779838" y="3092450"/>
            <a:ext cx="4516437" cy="452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个把月不过来，再见面，它已经有了</a:t>
            </a:r>
            <a:r>
              <a:rPr lang="en-US" altLang="zh-CN" b="1">
                <a:latin typeface="宋体" panose="02010600030101010101" pitchFamily="2" charset="-122"/>
              </a:rPr>
              <a:t>……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71" name="椭圆 1"/>
          <p:cNvSpPr/>
          <p:nvPr/>
        </p:nvSpPr>
        <p:spPr>
          <a:xfrm>
            <a:off x="3798888" y="1131888"/>
            <a:ext cx="576263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72" name="椭圆 11"/>
          <p:cNvSpPr/>
          <p:nvPr/>
        </p:nvSpPr>
        <p:spPr>
          <a:xfrm>
            <a:off x="3798888" y="1558925"/>
            <a:ext cx="576263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73" name="椭圆 12"/>
          <p:cNvSpPr/>
          <p:nvPr/>
        </p:nvSpPr>
        <p:spPr>
          <a:xfrm>
            <a:off x="3798888" y="1936750"/>
            <a:ext cx="576263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74" name="椭圆 13"/>
          <p:cNvSpPr/>
          <p:nvPr/>
        </p:nvSpPr>
        <p:spPr>
          <a:xfrm>
            <a:off x="4932363" y="1936750"/>
            <a:ext cx="576263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75" name="椭圆 15"/>
          <p:cNvSpPr/>
          <p:nvPr/>
        </p:nvSpPr>
        <p:spPr>
          <a:xfrm>
            <a:off x="6099175" y="1936750"/>
            <a:ext cx="576263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76" name="椭圆 16"/>
          <p:cNvSpPr/>
          <p:nvPr/>
        </p:nvSpPr>
        <p:spPr>
          <a:xfrm>
            <a:off x="3798888" y="2343150"/>
            <a:ext cx="576263" cy="3667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77" name="椭圆 17"/>
          <p:cNvSpPr/>
          <p:nvPr/>
        </p:nvSpPr>
        <p:spPr>
          <a:xfrm>
            <a:off x="3798888" y="2746375"/>
            <a:ext cx="576263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9978" name="椭圆 18"/>
          <p:cNvSpPr/>
          <p:nvPr/>
        </p:nvSpPr>
        <p:spPr>
          <a:xfrm>
            <a:off x="3798888" y="3122613"/>
            <a:ext cx="773113" cy="36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71" grpId="0" animBg="1"/>
      <p:bldP spid="39972" grpId="0" animBg="1"/>
      <p:bldP spid="39973" grpId="0" animBg="1"/>
      <p:bldP spid="39974" grpId="0" animBg="1"/>
      <p:bldP spid="39975" grpId="0" animBg="1"/>
      <p:bldP spid="39976" grpId="0" animBg="1"/>
      <p:bldP spid="39977" grpId="0" animBg="1"/>
      <p:bldP spid="3997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2"/>
          <p:cNvSpPr txBox="1"/>
          <p:nvPr/>
        </p:nvSpPr>
        <p:spPr>
          <a:xfrm>
            <a:off x="684213" y="842963"/>
            <a:ext cx="7740650" cy="138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作者运用了哪些表示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的词语，这样写有什么好处。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文本框 3"/>
          <p:cNvSpPr txBox="1"/>
          <p:nvPr/>
        </p:nvSpPr>
        <p:spPr>
          <a:xfrm>
            <a:off x="684213" y="2355850"/>
            <a:ext cx="7808912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运用富有变化的表示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的词语，如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长满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，呈现不同事物成长的不同形态，避免了单调。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395288" y="1492250"/>
            <a:ext cx="76327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从这些关键的语句中，你体会到什么？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文本框 2"/>
          <p:cNvSpPr txBox="1"/>
          <p:nvPr/>
        </p:nvSpPr>
        <p:spPr>
          <a:xfrm>
            <a:off x="3059113" y="2932113"/>
            <a:ext cx="3455987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万物迅速生长。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2"/>
          <p:cNvSpPr txBox="1"/>
          <p:nvPr/>
        </p:nvSpPr>
        <p:spPr>
          <a:xfrm>
            <a:off x="755650" y="700088"/>
            <a:ext cx="770572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谁来声情并茂地读读这段话，让我们眼前浮现出万物迅速生长的画面？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068513"/>
            <a:ext cx="6589713" cy="2536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"/>
          <p:cNvSpPr txBox="1"/>
          <p:nvPr/>
        </p:nvSpPr>
        <p:spPr>
          <a:xfrm>
            <a:off x="900113" y="771525"/>
            <a:ext cx="43211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山河大地的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4" name="文本框 2"/>
          <p:cNvSpPr txBox="1"/>
          <p:nvPr/>
        </p:nvSpPr>
        <p:spPr>
          <a:xfrm>
            <a:off x="1044575" y="1651000"/>
            <a:ext cx="7056438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快速默读第</a:t>
            </a:r>
            <a:r>
              <a:rPr lang="en-US" altLang="zh-CN" sz="3200" b="1"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自然段，找出本自然段的中心句。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5" name="文本框 3"/>
          <p:cNvSpPr txBox="1"/>
          <p:nvPr/>
        </p:nvSpPr>
        <p:spPr>
          <a:xfrm>
            <a:off x="900113" y="3003550"/>
            <a:ext cx="72009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随着太阳威力的增加，温度的增加，什么都在生长。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"/>
          <p:cNvSpPr txBox="1"/>
          <p:nvPr/>
        </p:nvSpPr>
        <p:spPr>
          <a:xfrm>
            <a:off x="1187450" y="1419225"/>
            <a:ext cx="6913563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作者说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什么都在生长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，快速浏览第</a:t>
            </a:r>
            <a:r>
              <a:rPr lang="en-US" altLang="zh-CN" sz="3200" b="1"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自然段，看看具体写了哪些事物的生长。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4" descr="https://ss1.bdstatic.com/70cFvXSh_Q1YnxGkpoWK1HF6hhy/it/u=3209287891,216133592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4013" y="484188"/>
            <a:ext cx="3355975" cy="431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2" name="文本框 3"/>
          <p:cNvSpPr txBox="1"/>
          <p:nvPr/>
        </p:nvSpPr>
        <p:spPr>
          <a:xfrm>
            <a:off x="4184650" y="2284413"/>
            <a:ext cx="458788" cy="2511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任意多边形: 形状 3"/>
          <p:cNvSpPr/>
          <p:nvPr/>
        </p:nvSpPr>
        <p:spPr>
          <a:xfrm>
            <a:off x="1477963" y="471488"/>
            <a:ext cx="1368425" cy="3944938"/>
          </a:xfrm>
          <a:custGeom>
            <a:avLst/>
            <a:gdLst>
              <a:gd name="connsiteX0" fmla="*/ 1368358 w 1368358"/>
              <a:gd name="connsiteY0" fmla="*/ 831883 h 3944734"/>
              <a:gd name="connsiteX1" fmla="*/ 713362 w 1368358"/>
              <a:gd name="connsiteY1" fmla="*/ 202827 h 3944734"/>
              <a:gd name="connsiteX2" fmla="*/ 0 w 1368358"/>
              <a:gd name="connsiteY2" fmla="*/ 3944734 h 394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8358" h="3944733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6084" name="文本框 4"/>
          <p:cNvSpPr txBox="1"/>
          <p:nvPr/>
        </p:nvSpPr>
        <p:spPr>
          <a:xfrm>
            <a:off x="1082675" y="633413"/>
            <a:ext cx="1079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瓜藤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5" name="文本框 5"/>
          <p:cNvSpPr txBox="1"/>
          <p:nvPr/>
        </p:nvSpPr>
        <p:spPr>
          <a:xfrm>
            <a:off x="2017713" y="1300163"/>
            <a:ext cx="108108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6" name="文本框 6"/>
          <p:cNvSpPr txBox="1"/>
          <p:nvPr/>
        </p:nvSpPr>
        <p:spPr>
          <a:xfrm>
            <a:off x="739775" y="1458913"/>
            <a:ext cx="108108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竹子、高粱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7" name="文本框 7"/>
          <p:cNvSpPr txBox="1"/>
          <p:nvPr/>
        </p:nvSpPr>
        <p:spPr>
          <a:xfrm>
            <a:off x="811213" y="2846388"/>
            <a:ext cx="8318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苞蕾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8" name="文本框 8"/>
          <p:cNvSpPr txBox="1"/>
          <p:nvPr/>
        </p:nvSpPr>
        <p:spPr>
          <a:xfrm>
            <a:off x="368300" y="3600450"/>
            <a:ext cx="11652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小动物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9" name="文本框 9"/>
          <p:cNvSpPr txBox="1"/>
          <p:nvPr/>
        </p:nvSpPr>
        <p:spPr>
          <a:xfrm>
            <a:off x="1712913" y="3505200"/>
            <a:ext cx="1690687" cy="985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有生命的（动植物）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0" name="文本框 10"/>
          <p:cNvSpPr txBox="1"/>
          <p:nvPr/>
        </p:nvSpPr>
        <p:spPr>
          <a:xfrm>
            <a:off x="2141538" y="1944688"/>
            <a:ext cx="596900" cy="1758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草坪菜畦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1" name="任意多边形: 形状 11"/>
          <p:cNvSpPr/>
          <p:nvPr/>
        </p:nvSpPr>
        <p:spPr>
          <a:xfrm flipH="1">
            <a:off x="5422900" y="885825"/>
            <a:ext cx="2613025" cy="2381250"/>
          </a:xfrm>
          <a:custGeom>
            <a:avLst/>
            <a:gdLst/>
            <a:ahLst/>
            <a:cxnLst>
              <a:cxn ang="0">
                <a:pos x="2613025" y="502168"/>
              </a:cxn>
              <a:cxn ang="0">
                <a:pos x="1362240" y="122437"/>
              </a:cxn>
              <a:cxn ang="0">
                <a:pos x="0" y="2381250"/>
              </a:cxn>
            </a:cxnLst>
            <a:rect l="l" t="t" r="r" b="b"/>
            <a:pathLst>
              <a:path w="1368358" h="3944734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 w="25400">
            <a:solidFill>
              <a:srgbClr val="00B05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6092" name="文本框 12"/>
          <p:cNvSpPr txBox="1"/>
          <p:nvPr/>
        </p:nvSpPr>
        <p:spPr>
          <a:xfrm>
            <a:off x="5999163" y="1985963"/>
            <a:ext cx="1979612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无生命的（山河大地）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3" name="文本框 13"/>
          <p:cNvSpPr txBox="1"/>
          <p:nvPr/>
        </p:nvSpPr>
        <p:spPr>
          <a:xfrm>
            <a:off x="6000750" y="885825"/>
            <a:ext cx="63817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4" name="文本框 14"/>
          <p:cNvSpPr txBox="1"/>
          <p:nvPr/>
        </p:nvSpPr>
        <p:spPr>
          <a:xfrm>
            <a:off x="6729413" y="512763"/>
            <a:ext cx="6381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5" name="文本框 15"/>
          <p:cNvSpPr txBox="1"/>
          <p:nvPr/>
        </p:nvSpPr>
        <p:spPr>
          <a:xfrm>
            <a:off x="7346950" y="1057275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铁轨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6" name="文本框 16"/>
          <p:cNvSpPr txBox="1"/>
          <p:nvPr/>
        </p:nvSpPr>
        <p:spPr>
          <a:xfrm>
            <a:off x="7605713" y="1951038"/>
            <a:ext cx="11334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柏油路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7" name="文本框 17"/>
          <p:cNvSpPr txBox="1"/>
          <p:nvPr/>
        </p:nvSpPr>
        <p:spPr>
          <a:xfrm>
            <a:off x="6505575" y="1311275"/>
            <a:ext cx="6381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/>
      <p:bldP spid="46093" grpId="0"/>
      <p:bldP spid="46094" grpId="0"/>
      <p:bldP spid="46095" grpId="0"/>
      <p:bldP spid="46096" grpId="0"/>
      <p:bldP spid="460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"/>
          <p:cNvSpPr txBox="1"/>
          <p:nvPr/>
        </p:nvSpPr>
        <p:spPr>
          <a:xfrm>
            <a:off x="1042988" y="771525"/>
            <a:ext cx="7200900" cy="3970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同学们，在整理衣柜时，你也许会发现去年的裤子短了一大截，手套小了一大圈；有的同学在上个月养的还不能睁开眼睛的小灰狗，这个月不仅毛色变了，还能机灵地围着你上蹿下跳。同学们，这是为什么呢？生活中还有这样的现象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1"/>
          <p:cNvSpPr txBox="1"/>
          <p:nvPr/>
        </p:nvSpPr>
        <p:spPr>
          <a:xfrm>
            <a:off x="827088" y="1635125"/>
            <a:ext cx="7993062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你会用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en-US" altLang="zh-CN" sz="3200" b="1">
                <a:latin typeface="宋体" panose="02010600030101010101" pitchFamily="2" charset="-122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所以</a:t>
            </a:r>
            <a:r>
              <a:rPr lang="en-US" altLang="zh-CN" sz="3200" b="1">
                <a:latin typeface="宋体" panose="02010600030101010101" pitchFamily="2" charset="-122"/>
              </a:rPr>
              <a:t>……”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的句式，来描述这五种事物成长的特点吗？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900113" y="771525"/>
            <a:ext cx="7380287" cy="3868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草长，树木长，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山是一天一天地变丰满。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稻秧长，甘蔗长，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地是一天一天地高起来。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水长，瀑布长，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河也是一天一天地变宽变深。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铁路的铁轨也长，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连接处的缝隙几乎填满了。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柏油路长，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路面高起来。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"/>
          <p:cNvSpPr txBox="1"/>
          <p:nvPr/>
        </p:nvSpPr>
        <p:spPr>
          <a:xfrm>
            <a:off x="741363" y="1366838"/>
            <a:ext cx="75596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作者是如何围绕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随着太阳威力的增加，温度的增加，什么都在生长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这一中心句来写山河大地的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成长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矩形: 圆角 5"/>
          <p:cNvSpPr/>
          <p:nvPr/>
        </p:nvSpPr>
        <p:spPr>
          <a:xfrm>
            <a:off x="942975" y="3652838"/>
            <a:ext cx="7067550" cy="7159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9155" name="文本框 6"/>
          <p:cNvSpPr txBox="1"/>
          <p:nvPr/>
        </p:nvSpPr>
        <p:spPr>
          <a:xfrm>
            <a:off x="971550" y="3651250"/>
            <a:ext cx="7164388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围绕中心句，通过不同方面具体描写。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5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1"/>
          <p:cNvSpPr txBox="1"/>
          <p:nvPr/>
        </p:nvSpPr>
        <p:spPr>
          <a:xfrm>
            <a:off x="971550" y="606425"/>
            <a:ext cx="79200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为什么没有生命的铁轨和柏油路也会长呢？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78" name="文本框 3"/>
          <p:cNvSpPr txBox="1"/>
          <p:nvPr/>
        </p:nvSpPr>
        <p:spPr>
          <a:xfrm>
            <a:off x="323850" y="1419225"/>
            <a:ext cx="8135938" cy="322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夏天温度高，铁轨受热会膨胀，所以会把缝隙填满；柏油路是由黑色的沥青铺成的，沥青吸热能力强，如果沥青层比较厚，到夏天沥青路表面的温度会高出气温十几度，路面就会变得软绵绵的，看上去好像变高了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1"/>
          <p:cNvSpPr txBox="1"/>
          <p:nvPr/>
        </p:nvSpPr>
        <p:spPr>
          <a:xfrm>
            <a:off x="900113" y="1058863"/>
            <a:ext cx="7993062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怎么理解俗语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不热不长，不热不大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2" name="文本框 2"/>
          <p:cNvSpPr txBox="1"/>
          <p:nvPr/>
        </p:nvSpPr>
        <p:spPr>
          <a:xfrm>
            <a:off x="788988" y="2284413"/>
            <a:ext cx="756602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民间谚语：该冷不冷，不成年景；该热不热，五谷不结。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1"/>
          <p:cNvSpPr txBox="1"/>
          <p:nvPr/>
        </p:nvSpPr>
        <p:spPr>
          <a:xfrm>
            <a:off x="900113" y="1058863"/>
            <a:ext cx="7380287" cy="322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农家人在年复一年的播种、收获中积累了丰富的种植经验，而这些经验常以朴实易记的俗语记载下来。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不热不长，不热不大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也是如此，夏天到了，温度升高，庄稼就长得很快；如果气温不够，庄稼就成熟得较慢。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1042988" y="268288"/>
            <a:ext cx="28797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朗读指导：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0" name="文本框 2"/>
          <p:cNvSpPr txBox="1"/>
          <p:nvPr/>
        </p:nvSpPr>
        <p:spPr>
          <a:xfrm>
            <a:off x="1042988" y="987425"/>
            <a:ext cx="7202487" cy="177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齐读本自然段，火热的夏季到处是一片热闹的景象，朗读时语调要欢快，读出万物飞快变化之感。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325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225" y="2760663"/>
            <a:ext cx="6705600" cy="1993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1"/>
          <p:cNvSpPr txBox="1"/>
          <p:nvPr/>
        </p:nvSpPr>
        <p:spPr>
          <a:xfrm>
            <a:off x="611188" y="1404938"/>
            <a:ext cx="80645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请大家读读课文最后一个自然段，并找出这个自然段的中心句。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4" name="文本框 4"/>
          <p:cNvSpPr txBox="1"/>
          <p:nvPr/>
        </p:nvSpPr>
        <p:spPr>
          <a:xfrm>
            <a:off x="792163" y="2859088"/>
            <a:ext cx="7704137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人也是一样，要赶时候，赶热天，尽量地用力地长。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5" name="文本框 1"/>
          <p:cNvSpPr txBox="1"/>
          <p:nvPr/>
        </p:nvSpPr>
        <p:spPr>
          <a:xfrm>
            <a:off x="611188" y="612775"/>
            <a:ext cx="4321175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1"/>
          <p:cNvSpPr txBox="1"/>
          <p:nvPr/>
        </p:nvSpPr>
        <p:spPr>
          <a:xfrm>
            <a:off x="755650" y="842963"/>
            <a:ext cx="7920038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说说课文是如何具体写人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要赶时候，赶热天，尽量地用力地长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8" name="文本框 2"/>
          <p:cNvSpPr txBox="1"/>
          <p:nvPr/>
        </p:nvSpPr>
        <p:spPr>
          <a:xfrm>
            <a:off x="755650" y="2139950"/>
            <a:ext cx="7704138" cy="2332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学生们在夏天里是怎样成长的？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读读文中的两句谚语，想一想作者引用它们是为了说明什么。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由农作物想到了人应该怎样生长？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1"/>
          <p:cNvSpPr txBox="1"/>
          <p:nvPr/>
        </p:nvSpPr>
        <p:spPr>
          <a:xfrm>
            <a:off x="1187450" y="1131888"/>
            <a:ext cx="6840538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作者先讲学生们的成长，再引用农家谚语，从农作物说到人，最后点明中心人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要赶时候，赶热天，尽量地用力地长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2298700"/>
            <a:ext cx="1028700" cy="2282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6" name="文本框 1"/>
          <p:cNvSpPr txBox="1"/>
          <p:nvPr/>
        </p:nvSpPr>
        <p:spPr>
          <a:xfrm>
            <a:off x="1403350" y="1931988"/>
            <a:ext cx="5761038" cy="1279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你们知道万物在哪个季节生长最快吗？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对话气泡: 椭圆形 3"/>
          <p:cNvSpPr/>
          <p:nvPr/>
        </p:nvSpPr>
        <p:spPr>
          <a:xfrm>
            <a:off x="4932363" y="1635125"/>
            <a:ext cx="3600450" cy="950913"/>
          </a:xfrm>
          <a:prstGeom prst="wedgeEllipseCallout">
            <a:avLst>
              <a:gd name="adj1" fmla="val -60556"/>
              <a:gd name="adj2" fmla="val -48519"/>
            </a:avLst>
          </a:prstGeom>
          <a:solidFill>
            <a:srgbClr val="D99694"/>
          </a:solid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7346" name="文本框 1"/>
          <p:cNvSpPr txBox="1"/>
          <p:nvPr/>
        </p:nvSpPr>
        <p:spPr>
          <a:xfrm>
            <a:off x="984250" y="842963"/>
            <a:ext cx="7343775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人也是一样，要赶时候，赶热天，尽量地用力地长。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2"/>
          <p:cNvSpPr txBox="1"/>
          <p:nvPr/>
        </p:nvSpPr>
        <p:spPr>
          <a:xfrm>
            <a:off x="5076825" y="1733550"/>
            <a:ext cx="4032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如何理解这句话？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8" name="文本框 4"/>
          <p:cNvSpPr txBox="1"/>
          <p:nvPr/>
        </p:nvSpPr>
        <p:spPr>
          <a:xfrm>
            <a:off x="996950" y="2693988"/>
            <a:ext cx="7343775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这里的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热天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仅仅指的是夏天吗？这里的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只是指身体的长、在学校年级的变化吗？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 animBg="1"/>
      <p:bldP spid="57346" grpId="0"/>
      <p:bldP spid="57347" grpId="0"/>
      <p:bldP spid="5734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Picture 4" descr="https://ss1.bdstatic.com/70cFvXSh_Q1YnxGkpoWK1HF6hhy/it/u=3209287891,216133592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4013" y="484188"/>
            <a:ext cx="3355975" cy="431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8370" name="文本框 3"/>
          <p:cNvSpPr txBox="1"/>
          <p:nvPr/>
        </p:nvSpPr>
        <p:spPr>
          <a:xfrm>
            <a:off x="4184650" y="2284413"/>
            <a:ext cx="458788" cy="2511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1" name="任意多边形: 形状 3"/>
          <p:cNvSpPr/>
          <p:nvPr/>
        </p:nvSpPr>
        <p:spPr>
          <a:xfrm>
            <a:off x="1477963" y="471488"/>
            <a:ext cx="1368425" cy="3944938"/>
          </a:xfrm>
          <a:custGeom>
            <a:avLst/>
            <a:gdLst>
              <a:gd name="connsiteX0" fmla="*/ 1368358 w 1368358"/>
              <a:gd name="connsiteY0" fmla="*/ 831883 h 3944734"/>
              <a:gd name="connsiteX1" fmla="*/ 713362 w 1368358"/>
              <a:gd name="connsiteY1" fmla="*/ 202827 h 3944734"/>
              <a:gd name="connsiteX2" fmla="*/ 0 w 1368358"/>
              <a:gd name="connsiteY2" fmla="*/ 3944734 h 394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8358" h="3944733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8372" name="文本框 4"/>
          <p:cNvSpPr txBox="1"/>
          <p:nvPr/>
        </p:nvSpPr>
        <p:spPr>
          <a:xfrm>
            <a:off x="1082675" y="633413"/>
            <a:ext cx="1079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瓜藤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3" name="文本框 5"/>
          <p:cNvSpPr txBox="1"/>
          <p:nvPr/>
        </p:nvSpPr>
        <p:spPr>
          <a:xfrm>
            <a:off x="2017713" y="1300163"/>
            <a:ext cx="108108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4" name="文本框 6"/>
          <p:cNvSpPr txBox="1"/>
          <p:nvPr/>
        </p:nvSpPr>
        <p:spPr>
          <a:xfrm>
            <a:off x="739775" y="1458913"/>
            <a:ext cx="108108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竹子、高粱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5" name="文本框 7"/>
          <p:cNvSpPr txBox="1"/>
          <p:nvPr/>
        </p:nvSpPr>
        <p:spPr>
          <a:xfrm>
            <a:off x="811213" y="2846388"/>
            <a:ext cx="8318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苞蕾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6" name="文本框 8"/>
          <p:cNvSpPr txBox="1"/>
          <p:nvPr/>
        </p:nvSpPr>
        <p:spPr>
          <a:xfrm>
            <a:off x="368300" y="3600450"/>
            <a:ext cx="11652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小动物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7" name="文本框 9"/>
          <p:cNvSpPr txBox="1"/>
          <p:nvPr/>
        </p:nvSpPr>
        <p:spPr>
          <a:xfrm>
            <a:off x="1712913" y="3505200"/>
            <a:ext cx="1690687" cy="985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有生命的（动植物）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8" name="文本框 10"/>
          <p:cNvSpPr txBox="1"/>
          <p:nvPr/>
        </p:nvSpPr>
        <p:spPr>
          <a:xfrm>
            <a:off x="2141538" y="1944688"/>
            <a:ext cx="596900" cy="1758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草坪菜畦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9" name="任意多边形: 形状 11"/>
          <p:cNvSpPr/>
          <p:nvPr/>
        </p:nvSpPr>
        <p:spPr>
          <a:xfrm flipH="1">
            <a:off x="5422900" y="885825"/>
            <a:ext cx="2613025" cy="2381250"/>
          </a:xfrm>
          <a:custGeom>
            <a:avLst/>
            <a:gdLst/>
            <a:ahLst/>
            <a:cxnLst>
              <a:cxn ang="0">
                <a:pos x="2613025" y="502168"/>
              </a:cxn>
              <a:cxn ang="0">
                <a:pos x="1362240" y="122437"/>
              </a:cxn>
              <a:cxn ang="0">
                <a:pos x="0" y="2381250"/>
              </a:cxn>
            </a:cxnLst>
            <a:rect l="l" t="t" r="r" b="b"/>
            <a:pathLst>
              <a:path w="1368358" h="3944734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 w="25400">
            <a:solidFill>
              <a:srgbClr val="00B05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8380" name="文本框 12"/>
          <p:cNvSpPr txBox="1"/>
          <p:nvPr/>
        </p:nvSpPr>
        <p:spPr>
          <a:xfrm>
            <a:off x="5999163" y="1985963"/>
            <a:ext cx="1979612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无生命的（山河大地）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1" name="文本框 13"/>
          <p:cNvSpPr txBox="1"/>
          <p:nvPr/>
        </p:nvSpPr>
        <p:spPr>
          <a:xfrm>
            <a:off x="6000750" y="885825"/>
            <a:ext cx="638175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2" name="文本框 14"/>
          <p:cNvSpPr txBox="1"/>
          <p:nvPr/>
        </p:nvSpPr>
        <p:spPr>
          <a:xfrm>
            <a:off x="6729413" y="512763"/>
            <a:ext cx="6381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3" name="文本框 15"/>
          <p:cNvSpPr txBox="1"/>
          <p:nvPr/>
        </p:nvSpPr>
        <p:spPr>
          <a:xfrm>
            <a:off x="7346950" y="1057275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铁轨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4" name="文本框 16"/>
          <p:cNvSpPr txBox="1"/>
          <p:nvPr/>
        </p:nvSpPr>
        <p:spPr>
          <a:xfrm>
            <a:off x="7605713" y="1951038"/>
            <a:ext cx="11334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柏油路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5" name="文本框 17"/>
          <p:cNvSpPr txBox="1"/>
          <p:nvPr/>
        </p:nvSpPr>
        <p:spPr>
          <a:xfrm>
            <a:off x="6505575" y="1311275"/>
            <a:ext cx="6381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6" name="任意多边形: 形状 18"/>
          <p:cNvSpPr/>
          <p:nvPr/>
        </p:nvSpPr>
        <p:spPr>
          <a:xfrm flipH="1">
            <a:off x="4389438" y="771525"/>
            <a:ext cx="2116137" cy="3887788"/>
          </a:xfrm>
          <a:custGeom>
            <a:avLst/>
            <a:gdLst/>
            <a:ahLst/>
            <a:cxnLst>
              <a:cxn ang="0">
                <a:pos x="2116137" y="819873"/>
              </a:cxn>
              <a:cxn ang="0">
                <a:pos x="1103199" y="199898"/>
              </a:cxn>
              <a:cxn ang="0">
                <a:pos x="0" y="3887787"/>
              </a:cxn>
            </a:cxnLst>
            <a:rect l="l" t="t" r="r" b="b"/>
            <a:pathLst>
              <a:path w="1368358" h="3944734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 w="25400">
            <a:solidFill>
              <a:srgbClr val="00B05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8387" name="文本框 19"/>
          <p:cNvSpPr txBox="1"/>
          <p:nvPr/>
        </p:nvSpPr>
        <p:spPr>
          <a:xfrm>
            <a:off x="5430838" y="3541713"/>
            <a:ext cx="831850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8" name="文本框 20"/>
          <p:cNvSpPr txBox="1"/>
          <p:nvPr/>
        </p:nvSpPr>
        <p:spPr>
          <a:xfrm>
            <a:off x="5378450" y="4210050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知识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9" name="文本框 21"/>
          <p:cNvSpPr txBox="1"/>
          <p:nvPr/>
        </p:nvSpPr>
        <p:spPr>
          <a:xfrm>
            <a:off x="6604000" y="3852863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身体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7" grpId="0"/>
      <p:bldP spid="58388" grpId="0"/>
      <p:bldP spid="5838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1"/>
          <p:cNvSpPr txBox="1"/>
          <p:nvPr/>
        </p:nvSpPr>
        <p:spPr>
          <a:xfrm>
            <a:off x="611188" y="1131888"/>
            <a:ext cx="7705725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青少年时期就相当于人生中的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热天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，这个时候是学习知识的关键时期。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不仅仅指身体的成长，年龄的增长，还指知识的积累、思想的成熟，更侧重于人的精神上的成长。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1"/>
          <p:cNvSpPr txBox="1"/>
          <p:nvPr/>
        </p:nvSpPr>
        <p:spPr>
          <a:xfrm>
            <a:off x="863600" y="1001713"/>
            <a:ext cx="77057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从这一自然段中你又得到怎样的启示？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18" name="文本框 2"/>
          <p:cNvSpPr txBox="1"/>
          <p:nvPr/>
        </p:nvSpPr>
        <p:spPr>
          <a:xfrm>
            <a:off x="863600" y="1924050"/>
            <a:ext cx="741680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我们人一定要在青少年时期珍惜时间，积极获取知识、能力，不能错过获得知识储备的最佳时期，否则可能成为一事无成的人。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文本框 1"/>
          <p:cNvSpPr txBox="1"/>
          <p:nvPr/>
        </p:nvSpPr>
        <p:spPr>
          <a:xfrm>
            <a:off x="1331913" y="842963"/>
            <a:ext cx="15843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2" name="文本框 2"/>
          <p:cNvSpPr txBox="1"/>
          <p:nvPr/>
        </p:nvSpPr>
        <p:spPr>
          <a:xfrm>
            <a:off x="1331913" y="1563688"/>
            <a:ext cx="6769100" cy="2678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自然界的一切事物都在夏天里有力量地生长着，希望同学们能够在自己人生中的夏天里同样有力量地生长，等到了秋天才会有好的收成！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文本框 1"/>
          <p:cNvSpPr txBox="1"/>
          <p:nvPr/>
        </p:nvSpPr>
        <p:spPr>
          <a:xfrm>
            <a:off x="827088" y="674688"/>
            <a:ext cx="41036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回归全文，领悟写法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6" name="文本框 4"/>
          <p:cNvSpPr txBox="1"/>
          <p:nvPr/>
        </p:nvSpPr>
        <p:spPr>
          <a:xfrm>
            <a:off x="827088" y="1468438"/>
            <a:ext cx="18716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回归全文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67" name="文本框 5"/>
          <p:cNvSpPr txBox="1"/>
          <p:nvPr/>
        </p:nvSpPr>
        <p:spPr>
          <a:xfrm>
            <a:off x="827088" y="2284413"/>
            <a:ext cx="7920037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我们再来认认真真地把文章读一遍，是中心句的，你可以大声朗读；描写各种事物的词语，你可以加重语气读一读。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文本框 1"/>
          <p:cNvSpPr txBox="1"/>
          <p:nvPr/>
        </p:nvSpPr>
        <p:spPr>
          <a:xfrm>
            <a:off x="1154113" y="1057275"/>
            <a:ext cx="18732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领悟写法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0" name="文本框 2"/>
          <p:cNvSpPr txBox="1"/>
          <p:nvPr/>
        </p:nvSpPr>
        <p:spPr>
          <a:xfrm>
            <a:off x="1116013" y="1779588"/>
            <a:ext cx="7310437" cy="1284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）体会写法：同学们，我们结合树形图，发现本文在写法上有什么特点？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1" name="文本框 3"/>
          <p:cNvSpPr txBox="1"/>
          <p:nvPr/>
        </p:nvSpPr>
        <p:spPr>
          <a:xfrm>
            <a:off x="3276600" y="3579813"/>
            <a:ext cx="379888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围绕中心意思写。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89" grpId="0"/>
      <p:bldP spid="63490" grpId="0"/>
      <p:bldP spid="6349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文本框 1"/>
          <p:cNvSpPr txBox="1"/>
          <p:nvPr/>
        </p:nvSpPr>
        <p:spPr>
          <a:xfrm>
            <a:off x="1042988" y="746125"/>
            <a:ext cx="7021512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）讨论写法：本文第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自然段的顺序可不可以调换？删去其中的一个自然段可不可以？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514" name="文本框 2"/>
          <p:cNvSpPr txBox="1"/>
          <p:nvPr/>
        </p:nvSpPr>
        <p:spPr>
          <a:xfrm>
            <a:off x="1050925" y="2778125"/>
            <a:ext cx="7021513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本文从三个方面层层递进地围绕中心意思写，使中心意思表达得更全面、更充分、更深入。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文本框 1"/>
          <p:cNvSpPr txBox="1"/>
          <p:nvPr/>
        </p:nvSpPr>
        <p:spPr>
          <a:xfrm>
            <a:off x="900113" y="915988"/>
            <a:ext cx="7380287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）发现特色：请同学们结合自己多次的朗读体验，说说本文在语言上有什么特点。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538" name="文本框 2"/>
          <p:cNvSpPr txBox="1"/>
          <p:nvPr/>
        </p:nvSpPr>
        <p:spPr>
          <a:xfrm>
            <a:off x="900113" y="2428875"/>
            <a:ext cx="7380287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本文语言优美、浅显易懂，这种表达虽然没有华丽的词汇，却用得恰到好处，让人感到亲切、自然、朴实。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框 1"/>
          <p:cNvSpPr txBox="1"/>
          <p:nvPr/>
        </p:nvSpPr>
        <p:spPr>
          <a:xfrm>
            <a:off x="971550" y="939800"/>
            <a:ext cx="18716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迁移训练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2" name="文本框 2"/>
          <p:cNvSpPr txBox="1"/>
          <p:nvPr/>
        </p:nvSpPr>
        <p:spPr>
          <a:xfrm>
            <a:off x="971550" y="1851025"/>
            <a:ext cx="7489825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）请大家围绕以下中心意思，完成思维导图，看谁想到的方面最多、最好。（只罗列段落的主要意思即可）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椭圆 1"/>
          <p:cNvSpPr/>
          <p:nvPr/>
        </p:nvSpPr>
        <p:spPr>
          <a:xfrm>
            <a:off x="2898775" y="4170363"/>
            <a:ext cx="720725" cy="720725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3399"/>
              </a:solidFill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2339975" y="4124325"/>
            <a:ext cx="53816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4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夏天里的成长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5"/>
          <p:cNvPicPr>
            <a:picLocks noChangeAspect="1"/>
          </p:cNvPicPr>
          <p:nvPr/>
        </p:nvPicPr>
        <p:blipFill>
          <a:blip r:embed="rId2"/>
          <a:srcRect l="53944" r="6178"/>
          <a:stretch>
            <a:fillRect/>
          </a:stretch>
        </p:blipFill>
        <p:spPr>
          <a:xfrm>
            <a:off x="179388" y="9525"/>
            <a:ext cx="2297112" cy="461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矩形: 圆角 8"/>
          <p:cNvSpPr/>
          <p:nvPr/>
        </p:nvSpPr>
        <p:spPr>
          <a:xfrm>
            <a:off x="395288" y="1868488"/>
            <a:ext cx="2089150" cy="12827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7586" name="文本框 1"/>
          <p:cNvSpPr txBox="1"/>
          <p:nvPr/>
        </p:nvSpPr>
        <p:spPr>
          <a:xfrm>
            <a:off x="539750" y="1833563"/>
            <a:ext cx="1871663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春天的脚步近了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7587" name="组合 1"/>
          <p:cNvGrpSpPr/>
          <p:nvPr/>
        </p:nvGrpSpPr>
        <p:grpSpPr>
          <a:xfrm>
            <a:off x="3563938" y="915988"/>
            <a:ext cx="4895850" cy="679450"/>
            <a:chOff x="3563938" y="915988"/>
            <a:chExt cx="4895850" cy="679450"/>
          </a:xfrm>
        </p:grpSpPr>
        <p:sp>
          <p:nvSpPr>
            <p:cNvPr id="67588" name="矩形: 圆角 5"/>
            <p:cNvSpPr/>
            <p:nvPr/>
          </p:nvSpPr>
          <p:spPr>
            <a:xfrm>
              <a:off x="3563938" y="952500"/>
              <a:ext cx="4895850" cy="642938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7589" name="文本框 2"/>
            <p:cNvSpPr txBox="1"/>
            <p:nvPr/>
          </p:nvSpPr>
          <p:spPr>
            <a:xfrm>
              <a:off x="3708400" y="915988"/>
              <a:ext cx="4608513" cy="641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太阳越来越暖和了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7590" name="组合 2"/>
          <p:cNvGrpSpPr/>
          <p:nvPr/>
        </p:nvGrpSpPr>
        <p:grpSpPr>
          <a:xfrm>
            <a:off x="3563938" y="1878013"/>
            <a:ext cx="4895850" cy="1350962"/>
            <a:chOff x="3563938" y="1878013"/>
            <a:chExt cx="4895850" cy="1350962"/>
          </a:xfrm>
        </p:grpSpPr>
        <p:sp>
          <p:nvSpPr>
            <p:cNvPr id="67591" name="矩形: 圆角 6"/>
            <p:cNvSpPr/>
            <p:nvPr/>
          </p:nvSpPr>
          <p:spPr>
            <a:xfrm>
              <a:off x="3563938" y="1947863"/>
              <a:ext cx="4895850" cy="1281112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7592" name="文本框 3"/>
            <p:cNvSpPr txBox="1"/>
            <p:nvPr/>
          </p:nvSpPr>
          <p:spPr>
            <a:xfrm>
              <a:off x="3708400" y="1878013"/>
              <a:ext cx="4608513" cy="12811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大地的</a:t>
              </a: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衣服</a:t>
              </a: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越来越鲜艳了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7593" name="组合 3"/>
          <p:cNvGrpSpPr/>
          <p:nvPr/>
        </p:nvGrpSpPr>
        <p:grpSpPr>
          <a:xfrm>
            <a:off x="3563938" y="3489325"/>
            <a:ext cx="4895850" cy="674688"/>
            <a:chOff x="3563938" y="3489325"/>
            <a:chExt cx="4895850" cy="674688"/>
          </a:xfrm>
        </p:grpSpPr>
        <p:sp>
          <p:nvSpPr>
            <p:cNvPr id="67594" name="矩形: 圆角 7"/>
            <p:cNvSpPr/>
            <p:nvPr/>
          </p:nvSpPr>
          <p:spPr>
            <a:xfrm>
              <a:off x="3563938" y="3522663"/>
              <a:ext cx="4895850" cy="64135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7595" name="文本框 4"/>
            <p:cNvSpPr txBox="1"/>
            <p:nvPr/>
          </p:nvSpPr>
          <p:spPr>
            <a:xfrm>
              <a:off x="3563938" y="3489325"/>
              <a:ext cx="4895850" cy="641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鸟儿的叫声越来越欢快了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7596" name="左大括号 9"/>
          <p:cNvSpPr/>
          <p:nvPr/>
        </p:nvSpPr>
        <p:spPr>
          <a:xfrm>
            <a:off x="2919413" y="1131888"/>
            <a:ext cx="360362" cy="2879725"/>
          </a:xfrm>
          <a:prstGeom prst="leftBrace">
            <a:avLst>
              <a:gd name="adj1" fmla="val 70182"/>
              <a:gd name="adj2" fmla="val 50000"/>
            </a:avLst>
          </a:prstGeom>
          <a:noFill/>
          <a:ln w="38100">
            <a:solidFill>
              <a:srgbClr val="77933C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09" name="组合 2"/>
          <p:cNvGrpSpPr/>
          <p:nvPr/>
        </p:nvGrpSpPr>
        <p:grpSpPr>
          <a:xfrm>
            <a:off x="2771775" y="771525"/>
            <a:ext cx="6307138" cy="4229100"/>
            <a:chOff x="508697" y="627534"/>
            <a:chExt cx="6738040" cy="4515966"/>
          </a:xfrm>
        </p:grpSpPr>
        <p:pic>
          <p:nvPicPr>
            <p:cNvPr id="68610" name="图片 1"/>
            <p:cNvPicPr>
              <a:picLocks noChangeAspect="1"/>
            </p:cNvPicPr>
            <p:nvPr/>
          </p:nvPicPr>
          <p:blipFill>
            <a:blip r:embed="rId1"/>
            <a:srcRect l="10163" t="871"/>
            <a:stretch>
              <a:fillRect/>
            </a:stretch>
          </p:blipFill>
          <p:spPr>
            <a:xfrm>
              <a:off x="508697" y="627534"/>
              <a:ext cx="3227022" cy="40685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8611" name="图片 2"/>
            <p:cNvPicPr>
              <a:picLocks noChangeAspect="1"/>
            </p:cNvPicPr>
            <p:nvPr/>
          </p:nvPicPr>
          <p:blipFill>
            <a:blip r:embed="rId2"/>
            <a:srcRect l="1994" t="5342"/>
            <a:stretch>
              <a:fillRect/>
            </a:stretch>
          </p:blipFill>
          <p:spPr>
            <a:xfrm>
              <a:off x="3707904" y="627534"/>
              <a:ext cx="3538833" cy="388513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8612" name="图片 1"/>
            <p:cNvPicPr>
              <a:picLocks noChangeAspect="1"/>
            </p:cNvPicPr>
            <p:nvPr/>
          </p:nvPicPr>
          <p:blipFill>
            <a:blip r:embed="rId3"/>
            <a:srcRect t="6065" r="9007" b="77209"/>
            <a:stretch>
              <a:fillRect/>
            </a:stretch>
          </p:blipFill>
          <p:spPr>
            <a:xfrm>
              <a:off x="3721577" y="4412139"/>
              <a:ext cx="3525160" cy="73136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8613" name="图片 1"/>
            <p:cNvPicPr>
              <a:picLocks noChangeAspect="1"/>
            </p:cNvPicPr>
            <p:nvPr/>
          </p:nvPicPr>
          <p:blipFill>
            <a:blip r:embed="rId4"/>
            <a:srcRect l="10204"/>
            <a:stretch>
              <a:fillRect/>
            </a:stretch>
          </p:blipFill>
          <p:spPr>
            <a:xfrm>
              <a:off x="508697" y="4615914"/>
              <a:ext cx="3212880" cy="52758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68614" name="文本框 6"/>
          <p:cNvSpPr txBox="1"/>
          <p:nvPr/>
        </p:nvSpPr>
        <p:spPr>
          <a:xfrm>
            <a:off x="0" y="1190625"/>
            <a:ext cx="2879725" cy="2973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对比完善：看看作者围绕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都写了什么。对比自己的思维导图，想想还可以在哪些方面进行完善。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文本框 2"/>
          <p:cNvSpPr txBox="1"/>
          <p:nvPr/>
        </p:nvSpPr>
        <p:spPr>
          <a:xfrm>
            <a:off x="539750" y="1443038"/>
            <a:ext cx="77755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学完了这篇课文，你有哪些收获？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4" name="文本框 3"/>
          <p:cNvSpPr txBox="1"/>
          <p:nvPr/>
        </p:nvSpPr>
        <p:spPr>
          <a:xfrm>
            <a:off x="539750" y="2060575"/>
            <a:ext cx="7993063" cy="225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）这节课，我们深切地感受到夏天是万物迅速生长的季节，无论是有生命的动植物，还是无生命的山河大地，它们都在夏天迅速地生长，更深刻地领悟到了人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要赶时候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尽量地长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35" name="文本框 4"/>
          <p:cNvSpPr txBox="1"/>
          <p:nvPr/>
        </p:nvSpPr>
        <p:spPr>
          <a:xfrm>
            <a:off x="539750" y="852488"/>
            <a:ext cx="21590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总结收获：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6" name="文本框 7"/>
          <p:cNvSpPr txBox="1"/>
          <p:nvPr/>
        </p:nvSpPr>
        <p:spPr>
          <a:xfrm>
            <a:off x="892175" y="123825"/>
            <a:ext cx="3895725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总结收获 习得写法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3" grpId="0"/>
      <p:bldP spid="69634" grpId="0"/>
      <p:bldP spid="6963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文本框 1"/>
          <p:cNvSpPr txBox="1"/>
          <p:nvPr/>
        </p:nvSpPr>
        <p:spPr>
          <a:xfrm>
            <a:off x="1403350" y="1635125"/>
            <a:ext cx="655320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）学完了课文，我们学会了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围绕中心意思，从不同的方面进行具体描写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的写作方法。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文本框 1"/>
          <p:cNvSpPr txBox="1"/>
          <p:nvPr/>
        </p:nvSpPr>
        <p:spPr>
          <a:xfrm>
            <a:off x="971550" y="1563688"/>
            <a:ext cx="7272338" cy="2576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）积累：摘抄自己喜欢的句子。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）练笔：夏天，你周围还有哪些事物也在生长？用自己的话写一写，可以模仿课文中的句式，也可以自由创作。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682" name="文本框 2"/>
          <p:cNvSpPr txBox="1"/>
          <p:nvPr/>
        </p:nvSpPr>
        <p:spPr>
          <a:xfrm>
            <a:off x="900113" y="698500"/>
            <a:ext cx="2160587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习得写法：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5" name="Picture 4" descr="https://ss1.bdstatic.com/70cFvXSh_Q1YnxGkpoWK1HF6hhy/it/u=3209287891,2161335928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563563"/>
            <a:ext cx="3357562" cy="431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2706" name="文本框 3"/>
          <p:cNvSpPr txBox="1"/>
          <p:nvPr/>
        </p:nvSpPr>
        <p:spPr>
          <a:xfrm>
            <a:off x="4351338" y="2363788"/>
            <a:ext cx="458787" cy="2511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1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</a:t>
            </a:r>
            <a:endParaRPr lang="zh-CN" altLang="en-US" sz="1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07" name="任意多边形: 形状 4"/>
          <p:cNvSpPr/>
          <p:nvPr/>
        </p:nvSpPr>
        <p:spPr>
          <a:xfrm>
            <a:off x="1644650" y="957263"/>
            <a:ext cx="1368425" cy="3540125"/>
          </a:xfrm>
          <a:custGeom>
            <a:avLst/>
            <a:gdLst>
              <a:gd name="connsiteX0" fmla="*/ 1368358 w 1368358"/>
              <a:gd name="connsiteY0" fmla="*/ 831883 h 3944734"/>
              <a:gd name="connsiteX1" fmla="*/ 713362 w 1368358"/>
              <a:gd name="connsiteY1" fmla="*/ 202827 h 3944734"/>
              <a:gd name="connsiteX2" fmla="*/ 0 w 1368358"/>
              <a:gd name="connsiteY2" fmla="*/ 3944734 h 394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8358" h="3944733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2708" name="文本框 5"/>
          <p:cNvSpPr txBox="1"/>
          <p:nvPr/>
        </p:nvSpPr>
        <p:spPr>
          <a:xfrm>
            <a:off x="1141413" y="936625"/>
            <a:ext cx="1079500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瓜藤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09" name="文本框 6"/>
          <p:cNvSpPr txBox="1"/>
          <p:nvPr/>
        </p:nvSpPr>
        <p:spPr>
          <a:xfrm>
            <a:off x="2184400" y="1381125"/>
            <a:ext cx="108108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0" name="文本框 7"/>
          <p:cNvSpPr txBox="1"/>
          <p:nvPr/>
        </p:nvSpPr>
        <p:spPr>
          <a:xfrm>
            <a:off x="906463" y="1539875"/>
            <a:ext cx="1081087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竹子、高粱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1" name="文本框 8"/>
          <p:cNvSpPr txBox="1"/>
          <p:nvPr/>
        </p:nvSpPr>
        <p:spPr>
          <a:xfrm>
            <a:off x="977900" y="2927350"/>
            <a:ext cx="8318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苞蕾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2" name="文本框 9"/>
          <p:cNvSpPr txBox="1"/>
          <p:nvPr/>
        </p:nvSpPr>
        <p:spPr>
          <a:xfrm>
            <a:off x="534988" y="3681413"/>
            <a:ext cx="11652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小动物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3" name="文本框 10"/>
          <p:cNvSpPr txBox="1"/>
          <p:nvPr/>
        </p:nvSpPr>
        <p:spPr>
          <a:xfrm>
            <a:off x="1879600" y="3586163"/>
            <a:ext cx="1690688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有生命的（动植物）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4" name="文本框 11"/>
          <p:cNvSpPr txBox="1"/>
          <p:nvPr/>
        </p:nvSpPr>
        <p:spPr>
          <a:xfrm>
            <a:off x="2308225" y="2025650"/>
            <a:ext cx="596900" cy="1758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草坪菜畦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5" name="任意多边形: 形状 12"/>
          <p:cNvSpPr/>
          <p:nvPr/>
        </p:nvSpPr>
        <p:spPr>
          <a:xfrm flipH="1">
            <a:off x="5589588" y="966788"/>
            <a:ext cx="2613025" cy="2381250"/>
          </a:xfrm>
          <a:custGeom>
            <a:avLst/>
            <a:gdLst/>
            <a:ahLst/>
            <a:cxnLst>
              <a:cxn ang="0">
                <a:pos x="2613025" y="502168"/>
              </a:cxn>
              <a:cxn ang="0">
                <a:pos x="1362240" y="122437"/>
              </a:cxn>
              <a:cxn ang="0">
                <a:pos x="0" y="2381250"/>
              </a:cxn>
            </a:cxnLst>
            <a:rect l="l" t="t" r="r" b="b"/>
            <a:pathLst>
              <a:path w="1368358" h="3944734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 w="25400">
            <a:solidFill>
              <a:srgbClr val="00B05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2716" name="文本框 13"/>
          <p:cNvSpPr txBox="1"/>
          <p:nvPr/>
        </p:nvSpPr>
        <p:spPr>
          <a:xfrm>
            <a:off x="6165850" y="2066925"/>
            <a:ext cx="1979613" cy="984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无生命的（山河大地）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7" name="文本框 14"/>
          <p:cNvSpPr txBox="1"/>
          <p:nvPr/>
        </p:nvSpPr>
        <p:spPr>
          <a:xfrm>
            <a:off x="6167438" y="966788"/>
            <a:ext cx="638175" cy="503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8" name="文本框 15"/>
          <p:cNvSpPr txBox="1"/>
          <p:nvPr/>
        </p:nvSpPr>
        <p:spPr>
          <a:xfrm>
            <a:off x="6896100" y="593725"/>
            <a:ext cx="6381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9" name="文本框 16"/>
          <p:cNvSpPr txBox="1"/>
          <p:nvPr/>
        </p:nvSpPr>
        <p:spPr>
          <a:xfrm>
            <a:off x="7513638" y="1138238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铁轨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0" name="文本框 17"/>
          <p:cNvSpPr txBox="1"/>
          <p:nvPr/>
        </p:nvSpPr>
        <p:spPr>
          <a:xfrm>
            <a:off x="7772400" y="2032000"/>
            <a:ext cx="11334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柏油路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1" name="文本框 18"/>
          <p:cNvSpPr txBox="1"/>
          <p:nvPr/>
        </p:nvSpPr>
        <p:spPr>
          <a:xfrm>
            <a:off x="6672263" y="1392238"/>
            <a:ext cx="63817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2" name="任意多边形: 形状 19"/>
          <p:cNvSpPr/>
          <p:nvPr/>
        </p:nvSpPr>
        <p:spPr>
          <a:xfrm flipH="1">
            <a:off x="4556125" y="852488"/>
            <a:ext cx="2116138" cy="3887787"/>
          </a:xfrm>
          <a:custGeom>
            <a:avLst/>
            <a:gdLst/>
            <a:ahLst/>
            <a:cxnLst>
              <a:cxn ang="0">
                <a:pos x="2116137" y="819873"/>
              </a:cxn>
              <a:cxn ang="0">
                <a:pos x="1103199" y="199898"/>
              </a:cxn>
              <a:cxn ang="0">
                <a:pos x="0" y="3887787"/>
              </a:cxn>
            </a:cxnLst>
            <a:rect l="l" t="t" r="r" b="b"/>
            <a:pathLst>
              <a:path w="1368358" h="3944734">
                <a:moveTo>
                  <a:pt x="1368358" y="831883"/>
                </a:moveTo>
                <a:cubicBezTo>
                  <a:pt x="1154890" y="257950"/>
                  <a:pt x="941422" y="-315982"/>
                  <a:pt x="713362" y="202827"/>
                </a:cubicBezTo>
                <a:cubicBezTo>
                  <a:pt x="485302" y="721636"/>
                  <a:pt x="126460" y="3269202"/>
                  <a:pt x="0" y="3944734"/>
                </a:cubicBezTo>
              </a:path>
            </a:pathLst>
          </a:custGeom>
          <a:noFill/>
          <a:ln w="25400">
            <a:solidFill>
              <a:srgbClr val="00B05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2723" name="文本框 20"/>
          <p:cNvSpPr txBox="1"/>
          <p:nvPr/>
        </p:nvSpPr>
        <p:spPr>
          <a:xfrm>
            <a:off x="5597525" y="3621088"/>
            <a:ext cx="83185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4" name="文本框 21"/>
          <p:cNvSpPr txBox="1"/>
          <p:nvPr/>
        </p:nvSpPr>
        <p:spPr>
          <a:xfrm>
            <a:off x="5545138" y="4291013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知识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5" name="文本框 22"/>
          <p:cNvSpPr txBox="1"/>
          <p:nvPr/>
        </p:nvSpPr>
        <p:spPr>
          <a:xfrm>
            <a:off x="6770688" y="3933825"/>
            <a:ext cx="825500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身体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6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8" grpId="0"/>
      <p:bldP spid="72709" grpId="0"/>
      <p:bldP spid="72710" grpId="0"/>
      <p:bldP spid="72711" grpId="0"/>
      <p:bldP spid="72712" grpId="0"/>
      <p:bldP spid="72713" grpId="0"/>
      <p:bldP spid="72714" grpId="0"/>
      <p:bldP spid="72716" grpId="0"/>
      <p:bldP spid="72717" grpId="0"/>
      <p:bldP spid="72718" grpId="0"/>
      <p:bldP spid="72719" grpId="0"/>
      <p:bldP spid="72720" grpId="0"/>
      <p:bldP spid="72721" grpId="0"/>
      <p:bldP spid="72723" grpId="0"/>
      <p:bldP spid="72724" grpId="0"/>
      <p:bldP spid="7272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2"/>
          <p:cNvSpPr txBox="1"/>
          <p:nvPr/>
        </p:nvSpPr>
        <p:spPr>
          <a:xfrm>
            <a:off x="985838" y="1606550"/>
            <a:ext cx="7172325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请同学们自由读课文，注意读准字音，把课文读正确、流利，圈画出自己不太理解的地方。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2"/>
          <p:cNvSpPr txBox="1"/>
          <p:nvPr/>
        </p:nvSpPr>
        <p:spPr>
          <a:xfrm>
            <a:off x="1258888" y="987425"/>
            <a:ext cx="6985000" cy="341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活生生  苔藓   草坪    甘蔗  瀑布    增加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缝隙    软绵绵  谚语    棚架  农作物   尽量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8" name="文本框 7"/>
          <p:cNvSpPr txBox="1"/>
          <p:nvPr/>
        </p:nvSpPr>
        <p:spPr>
          <a:xfrm>
            <a:off x="892175" y="123825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286E4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200" b="1">
              <a:solidFill>
                <a:srgbClr val="286E4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2916238" y="915988"/>
            <a:ext cx="1727200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ǎ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5181600" y="915988"/>
            <a:ext cx="10461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6948488" y="915988"/>
            <a:ext cx="12239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2" name="矩形 8"/>
          <p:cNvSpPr>
            <a:spLocks noChangeArrowheads="1"/>
          </p:cNvSpPr>
          <p:nvPr/>
        </p:nvSpPr>
        <p:spPr bwMode="auto">
          <a:xfrm>
            <a:off x="1258888" y="1998663"/>
            <a:ext cx="7921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3" name="矩形 9"/>
          <p:cNvSpPr>
            <a:spLocks noChangeArrowheads="1"/>
          </p:cNvSpPr>
          <p:nvPr/>
        </p:nvSpPr>
        <p:spPr bwMode="auto">
          <a:xfrm>
            <a:off x="2981325" y="1998663"/>
            <a:ext cx="12239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zēnɡ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4" name="矩形 10"/>
          <p:cNvSpPr>
            <a:spLocks noChangeArrowheads="1"/>
          </p:cNvSpPr>
          <p:nvPr/>
        </p:nvSpPr>
        <p:spPr bwMode="auto">
          <a:xfrm>
            <a:off x="4568825" y="1998663"/>
            <a:ext cx="12239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è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5" name="矩形 11"/>
          <p:cNvSpPr>
            <a:spLocks noChangeArrowheads="1"/>
          </p:cNvSpPr>
          <p:nvPr/>
        </p:nvSpPr>
        <p:spPr bwMode="auto">
          <a:xfrm>
            <a:off x="1258888" y="3076575"/>
            <a:ext cx="1225550" cy="571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6" name="矩形 12"/>
          <p:cNvSpPr>
            <a:spLocks noChangeArrowheads="1"/>
          </p:cNvSpPr>
          <p:nvPr/>
        </p:nvSpPr>
        <p:spPr bwMode="auto">
          <a:xfrm>
            <a:off x="2994025" y="3076575"/>
            <a:ext cx="1223963" cy="571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ɡ</a:t>
            </a:r>
            <a:endParaRPr lang="zh-CN" altLang="en-US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"/>
          <p:cNvSpPr txBox="1"/>
          <p:nvPr/>
        </p:nvSpPr>
        <p:spPr>
          <a:xfrm>
            <a:off x="2124075" y="2643188"/>
            <a:ext cx="2565400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缝  隙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2" name="文本框 2"/>
          <p:cNvSpPr txBox="1"/>
          <p:nvPr/>
        </p:nvSpPr>
        <p:spPr>
          <a:xfrm>
            <a:off x="5580063" y="2643188"/>
            <a:ext cx="2016125" cy="779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尽  量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1690688" y="1260475"/>
            <a:ext cx="54006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你会读下面加点字的读音吗？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4"/>
          <p:cNvSpPr txBox="1"/>
          <p:nvPr/>
        </p:nvSpPr>
        <p:spPr>
          <a:xfrm>
            <a:off x="1979613" y="2066925"/>
            <a:ext cx="12239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5" name="文本框 5"/>
          <p:cNvSpPr txBox="1"/>
          <p:nvPr/>
        </p:nvSpPr>
        <p:spPr>
          <a:xfrm>
            <a:off x="5324475" y="2066925"/>
            <a:ext cx="10080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jǐn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6" name="文本框 6"/>
          <p:cNvSpPr txBox="1"/>
          <p:nvPr/>
        </p:nvSpPr>
        <p:spPr>
          <a:xfrm>
            <a:off x="2124075" y="3101975"/>
            <a:ext cx="5032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·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7" name="文本框 7"/>
          <p:cNvSpPr txBox="1"/>
          <p:nvPr/>
        </p:nvSpPr>
        <p:spPr>
          <a:xfrm>
            <a:off x="5588000" y="3101975"/>
            <a:ext cx="5048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·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3938</Words>
  <Application>WPS 演示</Application>
  <PresentationFormat/>
  <Paragraphs>477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66</vt:i4>
      </vt:variant>
    </vt:vector>
  </HeadingPairs>
  <TitlesOfParts>
    <vt:vector size="80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76B37EFF107E41DE9D09059F8E69BB25_12</vt:lpwstr>
  </property>
</Properties>
</file>