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45"/>
  </p:notesMasterIdLst>
  <p:handoutMasterIdLst>
    <p:handoutMasterId r:id="rId46"/>
  </p:handoutMasterIdLst>
  <p:sldIdLst>
    <p:sldId id="401" r:id="rId4"/>
    <p:sldId id="443" r:id="rId5"/>
    <p:sldId id="382" r:id="rId6"/>
    <p:sldId id="447" r:id="rId7"/>
    <p:sldId id="444" r:id="rId8"/>
    <p:sldId id="402" r:id="rId9"/>
    <p:sldId id="445" r:id="rId10"/>
    <p:sldId id="449" r:id="rId11"/>
    <p:sldId id="450" r:id="rId12"/>
    <p:sldId id="451" r:id="rId13"/>
    <p:sldId id="452" r:id="rId14"/>
    <p:sldId id="453" r:id="rId15"/>
    <p:sldId id="454" r:id="rId16"/>
    <p:sldId id="455" r:id="rId17"/>
    <p:sldId id="479" r:id="rId18"/>
    <p:sldId id="459" r:id="rId19"/>
    <p:sldId id="457" r:id="rId20"/>
    <p:sldId id="458" r:id="rId21"/>
    <p:sldId id="460" r:id="rId22"/>
    <p:sldId id="461" r:id="rId23"/>
    <p:sldId id="462" r:id="rId24"/>
    <p:sldId id="478" r:id="rId25"/>
    <p:sldId id="463" r:id="rId26"/>
    <p:sldId id="477" r:id="rId27"/>
    <p:sldId id="464" r:id="rId28"/>
    <p:sldId id="476" r:id="rId29"/>
    <p:sldId id="465" r:id="rId30"/>
    <p:sldId id="475" r:id="rId31"/>
    <p:sldId id="466" r:id="rId32"/>
    <p:sldId id="467" r:id="rId33"/>
    <p:sldId id="468" r:id="rId34"/>
    <p:sldId id="469" r:id="rId35"/>
    <p:sldId id="471" r:id="rId36"/>
    <p:sldId id="470" r:id="rId37"/>
    <p:sldId id="446" r:id="rId38"/>
    <p:sldId id="472" r:id="rId39"/>
    <p:sldId id="480" r:id="rId40"/>
    <p:sldId id="473" r:id="rId41"/>
    <p:sldId id="474" r:id="rId42"/>
    <p:sldId id="384" r:id="rId43"/>
    <p:sldId id="505" r:id="rId44"/>
  </p:sldIdLst>
  <p:sldSz cx="9144000" cy="5143500"/>
  <p:notesSz cx="6858000" cy="9144000"/>
  <p:custDataLst>
    <p:tags r:id="rId5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9" autoAdjust="0"/>
    <p:restoredTop sz="96370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FB4FD7A7-FA53-4819-BAC8-AC992A0314B5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D9C6CA3-122F-497C-9E1D-22064B8BA5E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8E9526F-B746-46B0-97AB-8325EAEE64CB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84479E3-1FE1-4314-8864-77CB05368DF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937"/>
            <a:ext cx="9144000" cy="5151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任意多边形 2"/>
          <p:cNvSpPr/>
          <p:nvPr/>
        </p:nvSpPr>
        <p:spPr>
          <a:xfrm>
            <a:off x="0" y="-7937"/>
            <a:ext cx="9144000" cy="5151438"/>
          </a:xfrm>
          <a:custGeom>
            <a:avLst/>
            <a:gdLst>
              <a:gd name="connsiteX0" fmla="*/ 4650603 w 9144002"/>
              <a:gd name="connsiteY0" fmla="*/ 0 h 5143500"/>
              <a:gd name="connsiteX1" fmla="*/ 9144002 w 9144002"/>
              <a:gd name="connsiteY1" fmla="*/ 0 h 5143500"/>
              <a:gd name="connsiteX2" fmla="*/ 9144002 w 9144002"/>
              <a:gd name="connsiteY2" fmla="*/ 5143500 h 5143500"/>
              <a:gd name="connsiteX3" fmla="*/ 4650642 w 9144002"/>
              <a:gd name="connsiteY3" fmla="*/ 5143500 h 5143500"/>
              <a:gd name="connsiteX4" fmla="*/ 4835355 w 9144002"/>
              <a:gd name="connsiteY4" fmla="*/ 5134173 h 5143500"/>
              <a:gd name="connsiteX5" fmla="*/ 7147722 w 9144002"/>
              <a:gd name="connsiteY5" fmla="*/ 2571751 h 5143500"/>
              <a:gd name="connsiteX6" fmla="*/ 4835355 w 9144002"/>
              <a:gd name="connsiteY6" fmla="*/ 9329 h 5143500"/>
              <a:gd name="connsiteX7" fmla="*/ 0 w 9144002"/>
              <a:gd name="connsiteY7" fmla="*/ 0 h 5143500"/>
              <a:gd name="connsiteX8" fmla="*/ 4493401 w 9144002"/>
              <a:gd name="connsiteY8" fmla="*/ 0 h 5143500"/>
              <a:gd name="connsiteX9" fmla="*/ 4308650 w 9144002"/>
              <a:gd name="connsiteY9" fmla="*/ 9329 h 5143500"/>
              <a:gd name="connsiteX10" fmla="*/ 1996282 w 9144002"/>
              <a:gd name="connsiteY10" fmla="*/ 2571751 h 5143500"/>
              <a:gd name="connsiteX11" fmla="*/ 4308650 w 9144002"/>
              <a:gd name="connsiteY11" fmla="*/ 5134173 h 5143500"/>
              <a:gd name="connsiteX12" fmla="*/ 4493362 w 9144002"/>
              <a:gd name="connsiteY12" fmla="*/ 5143500 h 5143500"/>
              <a:gd name="connsiteX13" fmla="*/ 0 w 9144002"/>
              <a:gd name="connsiteY1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4002" h="5143500">
                <a:moveTo>
                  <a:pt x="4650603" y="0"/>
                </a:moveTo>
                <a:lnTo>
                  <a:pt x="9144002" y="0"/>
                </a:lnTo>
                <a:lnTo>
                  <a:pt x="9144002" y="5143500"/>
                </a:lnTo>
                <a:lnTo>
                  <a:pt x="4650642" y="5143500"/>
                </a:lnTo>
                <a:lnTo>
                  <a:pt x="4835355" y="5134173"/>
                </a:lnTo>
                <a:cubicBezTo>
                  <a:pt x="6134177" y="5002270"/>
                  <a:pt x="7147722" y="3905374"/>
                  <a:pt x="7147722" y="2571751"/>
                </a:cubicBezTo>
                <a:cubicBezTo>
                  <a:pt x="7147722" y="1238128"/>
                  <a:pt x="6134177" y="141232"/>
                  <a:pt x="4835355" y="9329"/>
                </a:cubicBezTo>
                <a:close/>
                <a:moveTo>
                  <a:pt x="0" y="0"/>
                </a:moveTo>
                <a:lnTo>
                  <a:pt x="4493401" y="0"/>
                </a:lnTo>
                <a:lnTo>
                  <a:pt x="4308650" y="9329"/>
                </a:lnTo>
                <a:cubicBezTo>
                  <a:pt x="3009827" y="141232"/>
                  <a:pt x="1996282" y="1238128"/>
                  <a:pt x="1996282" y="2571751"/>
                </a:cubicBezTo>
                <a:cubicBezTo>
                  <a:pt x="1996282" y="3905374"/>
                  <a:pt x="3009827" y="5002270"/>
                  <a:pt x="4308650" y="5134173"/>
                </a:cubicBezTo>
                <a:lnTo>
                  <a:pt x="4493362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558AA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052" name="图片 5"/>
          <p:cNvPicPr>
            <a:picLocks noChangeAspect="1"/>
          </p:cNvPicPr>
          <p:nvPr/>
        </p:nvPicPr>
        <p:blipFill>
          <a:blip r:embed="rId3"/>
          <a:srcRect t="38692" r="42484"/>
          <a:stretch>
            <a:fillRect/>
          </a:stretch>
        </p:blipFill>
        <p:spPr>
          <a:xfrm>
            <a:off x="0" y="1990725"/>
            <a:ext cx="2959100" cy="3152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3"/>
          <a:srcRect l="56854" t="44723" r="63" b="2"/>
          <a:stretch>
            <a:fillRect/>
          </a:stretch>
        </p:blipFill>
        <p:spPr>
          <a:xfrm>
            <a:off x="6927850" y="2300288"/>
            <a:ext cx="2216150" cy="2843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075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4286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6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077" name="对角圆角矩形 4"/>
          <p:cNvSpPr/>
          <p:nvPr/>
        </p:nvSpPr>
        <p:spPr>
          <a:xfrm flipH="1">
            <a:off x="193675" y="147638"/>
            <a:ext cx="8756650" cy="4848225"/>
          </a:xfrm>
          <a:custGeom>
            <a:avLst/>
            <a:gdLst/>
            <a:ahLst/>
            <a:cxnLst>
              <a:cxn ang="0">
                <a:pos x="8756650" y="2424112"/>
              </a:cxn>
              <a:cxn ang="0">
                <a:pos x="4378325" y="4848225"/>
              </a:cxn>
              <a:cxn ang="0">
                <a:pos x="0" y="2424112"/>
              </a:cxn>
              <a:cxn ang="0">
                <a:pos x="4378325" y="0"/>
              </a:cxn>
            </a:cxnLst>
            <a:rect l="l" t="t" r="r" b="b"/>
            <a:pathLst>
              <a:path w="8756650" h="4848225">
                <a:moveTo>
                  <a:pt x="480168" y="0"/>
                </a:moveTo>
                <a:lnTo>
                  <a:pt x="8756650" y="0"/>
                </a:lnTo>
                <a:lnTo>
                  <a:pt x="8756650" y="0"/>
                </a:lnTo>
                <a:lnTo>
                  <a:pt x="8756650" y="4368056"/>
                </a:lnTo>
                <a:cubicBezTo>
                  <a:pt x="8756650" y="4633245"/>
                  <a:pt x="8541671" y="4848224"/>
                  <a:pt x="8276482" y="4848224"/>
                </a:cubicBezTo>
                <a:lnTo>
                  <a:pt x="0" y="4848225"/>
                </a:lnTo>
                <a:lnTo>
                  <a:pt x="0" y="4848225"/>
                </a:lnTo>
                <a:lnTo>
                  <a:pt x="0" y="480168"/>
                </a:lnTo>
                <a:cubicBezTo>
                  <a:pt x="0" y="214979"/>
                  <a:pt x="214979" y="0"/>
                  <a:pt x="480168" y="0"/>
                </a:cubicBezTo>
                <a:close/>
              </a:path>
            </a:pathLst>
          </a:custGeom>
          <a:solidFill>
            <a:schemeClr val="bg1">
              <a:alpha val="95000"/>
            </a:schemeClr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任意多边形 6"/>
          <p:cNvSpPr/>
          <p:nvPr/>
        </p:nvSpPr>
        <p:spPr>
          <a:xfrm rot="5400000">
            <a:off x="-548481" y="989806"/>
            <a:ext cx="2498725" cy="814388"/>
          </a:xfrm>
          <a:custGeom>
            <a:avLst/>
            <a:gdLst>
              <a:gd name="connsiteX0" fmla="*/ 0 w 2519987"/>
              <a:gd name="connsiteY0" fmla="*/ 0 h 620404"/>
              <a:gd name="connsiteX1" fmla="*/ 2519987 w 2519987"/>
              <a:gd name="connsiteY1" fmla="*/ 0 h 620404"/>
              <a:gd name="connsiteX2" fmla="*/ 1985156 w 2519987"/>
              <a:gd name="connsiteY2" fmla="*/ 310202 h 620404"/>
              <a:gd name="connsiteX3" fmla="*/ 2519987 w 2519987"/>
              <a:gd name="connsiteY3" fmla="*/ 620404 h 620404"/>
              <a:gd name="connsiteX4" fmla="*/ 0 w 2519987"/>
              <a:gd name="connsiteY4" fmla="*/ 620404 h 62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9987" h="620404">
                <a:moveTo>
                  <a:pt x="0" y="0"/>
                </a:moveTo>
                <a:lnTo>
                  <a:pt x="2519987" y="0"/>
                </a:lnTo>
                <a:lnTo>
                  <a:pt x="1985156" y="310202"/>
                </a:lnTo>
                <a:lnTo>
                  <a:pt x="2519987" y="620404"/>
                </a:lnTo>
                <a:lnTo>
                  <a:pt x="0" y="620404"/>
                </a:lnTo>
                <a:close/>
              </a:path>
            </a:pathLst>
          </a:custGeom>
          <a:solidFill>
            <a:srgbClr val="B1C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488"/>
            <a:ext cx="9144000" cy="4672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同侧圆角矩形 3"/>
          <p:cNvSpPr/>
          <p:nvPr/>
        </p:nvSpPr>
        <p:spPr>
          <a:xfrm>
            <a:off x="161925" y="150813"/>
            <a:ext cx="8820150" cy="4841875"/>
          </a:xfrm>
          <a:prstGeom prst="round2SameRect">
            <a:avLst>
              <a:gd name="adj1" fmla="val 13778"/>
              <a:gd name="adj2" fmla="val 0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21.GIF"/><Relationship Id="rId4" Type="http://schemas.openxmlformats.org/officeDocument/2006/relationships/hyperlink" Target="&#27946;&#27700;.mp4" TargetMode="External"/><Relationship Id="rId3" Type="http://schemas.openxmlformats.org/officeDocument/2006/relationships/image" Target="../media/image30.png"/><Relationship Id="rId2" Type="http://schemas.microsoft.com/office/2007/relationships/media" Target="file:///\\pc-2\21&#31179;&#23567;&#35821;&#19978;&#35838;&#26657;&#23545;\6&#35821;&#19978;\&#26032;&#25945;&#26696;&#29256;\&#31532;&#22235;&#21333;&#20803;\12%20&#26725;&#12304;&#25945;&#26696;&#21305;&#37197;&#29256;&#12305;&#25512;&#33616;&#10084;\&#27946;&#27700;.mp4" TargetMode="External"/><Relationship Id="rId1" Type="http://schemas.openxmlformats.org/officeDocument/2006/relationships/video" Target="file:///\\pc-2\21&#31179;&#23567;&#35821;&#19978;&#35838;&#26657;&#23545;\6&#35821;&#19978;\&#26032;&#25945;&#26696;&#29256;\&#31532;&#22235;&#21333;&#20803;\12%20&#26725;&#12304;&#25945;&#26696;&#21305;&#37197;&#29256;&#12305;&#25512;&#33616;&#10084;\&#27946;&#27700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hyperlink" Target="&#27946;&#27700;.mp4" TargetMode="External"/><Relationship Id="rId4" Type="http://schemas.openxmlformats.org/officeDocument/2006/relationships/image" Target="../media/image20.png"/><Relationship Id="rId3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2235;&#21333;&#20803;\12%20&#26725;&#12304;&#25945;&#26696;&#21305;&#37197;&#29256;&#12305;&#25512;&#33616;&#10084;\&#27946;&#27700;.mp4" TargetMode="External"/><Relationship Id="rId2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2235;&#21333;&#20803;\12%20&#26725;&#12304;&#25945;&#26696;&#21305;&#37197;&#29256;&#12305;&#25512;&#33616;&#10084;\&#27946;&#27700;.mp4" TargetMode="External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20"/>
          <p:cNvGrpSpPr/>
          <p:nvPr/>
        </p:nvGrpSpPr>
        <p:grpSpPr>
          <a:xfrm>
            <a:off x="2343150" y="1006475"/>
            <a:ext cx="4487863" cy="1358900"/>
            <a:chOff x="8277387" y="3564028"/>
            <a:chExt cx="3150350" cy="953852"/>
          </a:xfrm>
        </p:grpSpPr>
        <p:grpSp>
          <p:nvGrpSpPr>
            <p:cNvPr id="8194" name="组合 21"/>
            <p:cNvGrpSpPr/>
            <p:nvPr/>
          </p:nvGrpSpPr>
          <p:grpSpPr>
            <a:xfrm>
              <a:off x="8277387" y="3564028"/>
              <a:ext cx="3150350" cy="953852"/>
              <a:chOff x="1293505" y="1430329"/>
              <a:chExt cx="9064862" cy="2744628"/>
            </a:xfrm>
          </p:grpSpPr>
          <p:pic>
            <p:nvPicPr>
              <p:cNvPr id="8195" name="图片 23"/>
              <p:cNvPicPr>
                <a:picLocks noGrp="1"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93505" y="1430329"/>
                <a:ext cx="9064862" cy="274462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8196" name="矩形 14"/>
              <p:cNvSpPr/>
              <p:nvPr/>
            </p:nvSpPr>
            <p:spPr>
              <a:xfrm>
                <a:off x="2258672" y="1548965"/>
                <a:ext cx="7086432" cy="2161074"/>
              </a:xfrm>
              <a:custGeom>
                <a:avLst/>
                <a:gdLst>
                  <a:gd name="connsiteX0" fmla="*/ 0 w 7146757"/>
                  <a:gd name="connsiteY0" fmla="*/ 0 h 1694572"/>
                  <a:gd name="connsiteX1" fmla="*/ 7146757 w 7146757"/>
                  <a:gd name="connsiteY1" fmla="*/ 0 h 1694572"/>
                  <a:gd name="connsiteX2" fmla="*/ 7146757 w 7146757"/>
                  <a:gd name="connsiteY2" fmla="*/ 1694572 h 1694572"/>
                  <a:gd name="connsiteX3" fmla="*/ 0 w 7146757"/>
                  <a:gd name="connsiteY3" fmla="*/ 1694572 h 1694572"/>
                  <a:gd name="connsiteX4" fmla="*/ 0 w 7146757"/>
                  <a:gd name="connsiteY4" fmla="*/ 0 h 1694572"/>
                  <a:gd name="connsiteX0-1" fmla="*/ 0 w 7146757"/>
                  <a:gd name="connsiteY0-2" fmla="*/ 198783 h 1893355"/>
                  <a:gd name="connsiteX1-3" fmla="*/ 7130854 w 7146757"/>
                  <a:gd name="connsiteY1-4" fmla="*/ 0 h 1893355"/>
                  <a:gd name="connsiteX2-5" fmla="*/ 7146757 w 7146757"/>
                  <a:gd name="connsiteY2-6" fmla="*/ 1893355 h 1893355"/>
                  <a:gd name="connsiteX3-7" fmla="*/ 0 w 7146757"/>
                  <a:gd name="connsiteY3-8" fmla="*/ 1893355 h 1893355"/>
                  <a:gd name="connsiteX4-9" fmla="*/ 0 w 7146757"/>
                  <a:gd name="connsiteY4-10" fmla="*/ 198783 h 1893355"/>
                  <a:gd name="connsiteX0-11" fmla="*/ 0 w 7130854"/>
                  <a:gd name="connsiteY0-12" fmla="*/ 198783 h 2123943"/>
                  <a:gd name="connsiteX1-13" fmla="*/ 7130854 w 7130854"/>
                  <a:gd name="connsiteY1-14" fmla="*/ 0 h 2123943"/>
                  <a:gd name="connsiteX2-15" fmla="*/ 6788948 w 7130854"/>
                  <a:gd name="connsiteY2-16" fmla="*/ 2123943 h 2123943"/>
                  <a:gd name="connsiteX3-17" fmla="*/ 0 w 7130854"/>
                  <a:gd name="connsiteY3-18" fmla="*/ 1893355 h 2123943"/>
                  <a:gd name="connsiteX4-19" fmla="*/ 0 w 7130854"/>
                  <a:gd name="connsiteY4-20" fmla="*/ 198783 h 2123943"/>
                  <a:gd name="connsiteX0-21" fmla="*/ 0 w 7130854"/>
                  <a:gd name="connsiteY0-22" fmla="*/ 198783 h 2123943"/>
                  <a:gd name="connsiteX1-23" fmla="*/ 7130854 w 7130854"/>
                  <a:gd name="connsiteY1-24" fmla="*/ 0 h 2123943"/>
                  <a:gd name="connsiteX2-25" fmla="*/ 6788948 w 7130854"/>
                  <a:gd name="connsiteY2-26" fmla="*/ 2123943 h 2123943"/>
                  <a:gd name="connsiteX3-27" fmla="*/ 469127 w 7130854"/>
                  <a:gd name="connsiteY3-28" fmla="*/ 1869502 h 2123943"/>
                  <a:gd name="connsiteX4-29" fmla="*/ 0 w 7130854"/>
                  <a:gd name="connsiteY4-30" fmla="*/ 198783 h 2123943"/>
                  <a:gd name="connsiteX0-31" fmla="*/ 0 w 7130854"/>
                  <a:gd name="connsiteY0-32" fmla="*/ 198783 h 2187553"/>
                  <a:gd name="connsiteX1-33" fmla="*/ 7130854 w 7130854"/>
                  <a:gd name="connsiteY1-34" fmla="*/ 0 h 2187553"/>
                  <a:gd name="connsiteX2-35" fmla="*/ 6773045 w 7130854"/>
                  <a:gd name="connsiteY2-36" fmla="*/ 2187553 h 2187553"/>
                  <a:gd name="connsiteX3-37" fmla="*/ 469127 w 7130854"/>
                  <a:gd name="connsiteY3-38" fmla="*/ 1869502 h 2187553"/>
                  <a:gd name="connsiteX4-39" fmla="*/ 0 w 7130854"/>
                  <a:gd name="connsiteY4-40" fmla="*/ 198783 h 2187553"/>
                  <a:gd name="connsiteX0-41" fmla="*/ 0 w 7154708"/>
                  <a:gd name="connsiteY0-42" fmla="*/ 174929 h 2187553"/>
                  <a:gd name="connsiteX1-43" fmla="*/ 7154708 w 7154708"/>
                  <a:gd name="connsiteY1-44" fmla="*/ 0 h 2187553"/>
                  <a:gd name="connsiteX2-45" fmla="*/ 6796899 w 7154708"/>
                  <a:gd name="connsiteY2-46" fmla="*/ 2187553 h 2187553"/>
                  <a:gd name="connsiteX3-47" fmla="*/ 492981 w 7154708"/>
                  <a:gd name="connsiteY3-48" fmla="*/ 1869502 h 2187553"/>
                  <a:gd name="connsiteX4-49" fmla="*/ 0 w 7154708"/>
                  <a:gd name="connsiteY4-50" fmla="*/ 174929 h 21875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54708" h="2187553">
                    <a:moveTo>
                      <a:pt x="0" y="174929"/>
                    </a:moveTo>
                    <a:lnTo>
                      <a:pt x="7154708" y="0"/>
                    </a:lnTo>
                    <a:lnTo>
                      <a:pt x="6796899" y="2187553"/>
                    </a:lnTo>
                    <a:lnTo>
                      <a:pt x="492981" y="1869502"/>
                    </a:lnTo>
                    <a:lnTo>
                      <a:pt x="0" y="174929"/>
                    </a:ln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8197" name="矩形 22">
              <a:hlinkClick r:id="rId2" action="ppaction://hlinksldjump"/>
            </p:cNvPr>
            <p:cNvSpPr/>
            <p:nvPr/>
          </p:nvSpPr>
          <p:spPr>
            <a:xfrm>
              <a:off x="9136085" y="3701268"/>
              <a:ext cx="1432953" cy="4536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198" name="组合 25"/>
          <p:cNvGrpSpPr/>
          <p:nvPr/>
        </p:nvGrpSpPr>
        <p:grpSpPr>
          <a:xfrm>
            <a:off x="2343150" y="2620963"/>
            <a:ext cx="4487863" cy="1358900"/>
            <a:chOff x="8277387" y="3564028"/>
            <a:chExt cx="3150350" cy="953852"/>
          </a:xfrm>
        </p:grpSpPr>
        <p:grpSp>
          <p:nvGrpSpPr>
            <p:cNvPr id="8199" name="组合 26"/>
            <p:cNvGrpSpPr/>
            <p:nvPr/>
          </p:nvGrpSpPr>
          <p:grpSpPr>
            <a:xfrm>
              <a:off x="8277387" y="3564028"/>
              <a:ext cx="3150350" cy="953852"/>
              <a:chOff x="1293503" y="1430329"/>
              <a:chExt cx="9064862" cy="2744628"/>
            </a:xfrm>
          </p:grpSpPr>
          <p:pic>
            <p:nvPicPr>
              <p:cNvPr id="8200" name="图片 28"/>
              <p:cNvPicPr>
                <a:picLocks noGrp="1"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93503" y="1430329"/>
                <a:ext cx="9064862" cy="274462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8201" name="矩形 14"/>
              <p:cNvSpPr/>
              <p:nvPr/>
            </p:nvSpPr>
            <p:spPr>
              <a:xfrm>
                <a:off x="2258670" y="1548963"/>
                <a:ext cx="7086432" cy="2161074"/>
              </a:xfrm>
              <a:custGeom>
                <a:avLst/>
                <a:gdLst>
                  <a:gd name="connsiteX0" fmla="*/ 0 w 7146757"/>
                  <a:gd name="connsiteY0" fmla="*/ 0 h 1694572"/>
                  <a:gd name="connsiteX1" fmla="*/ 7146757 w 7146757"/>
                  <a:gd name="connsiteY1" fmla="*/ 0 h 1694572"/>
                  <a:gd name="connsiteX2" fmla="*/ 7146757 w 7146757"/>
                  <a:gd name="connsiteY2" fmla="*/ 1694572 h 1694572"/>
                  <a:gd name="connsiteX3" fmla="*/ 0 w 7146757"/>
                  <a:gd name="connsiteY3" fmla="*/ 1694572 h 1694572"/>
                  <a:gd name="connsiteX4" fmla="*/ 0 w 7146757"/>
                  <a:gd name="connsiteY4" fmla="*/ 0 h 1694572"/>
                  <a:gd name="connsiteX0-1" fmla="*/ 0 w 7146757"/>
                  <a:gd name="connsiteY0-2" fmla="*/ 198783 h 1893355"/>
                  <a:gd name="connsiteX1-3" fmla="*/ 7130854 w 7146757"/>
                  <a:gd name="connsiteY1-4" fmla="*/ 0 h 1893355"/>
                  <a:gd name="connsiteX2-5" fmla="*/ 7146757 w 7146757"/>
                  <a:gd name="connsiteY2-6" fmla="*/ 1893355 h 1893355"/>
                  <a:gd name="connsiteX3-7" fmla="*/ 0 w 7146757"/>
                  <a:gd name="connsiteY3-8" fmla="*/ 1893355 h 1893355"/>
                  <a:gd name="connsiteX4-9" fmla="*/ 0 w 7146757"/>
                  <a:gd name="connsiteY4-10" fmla="*/ 198783 h 1893355"/>
                  <a:gd name="connsiteX0-11" fmla="*/ 0 w 7130854"/>
                  <a:gd name="connsiteY0-12" fmla="*/ 198783 h 2123943"/>
                  <a:gd name="connsiteX1-13" fmla="*/ 7130854 w 7130854"/>
                  <a:gd name="connsiteY1-14" fmla="*/ 0 h 2123943"/>
                  <a:gd name="connsiteX2-15" fmla="*/ 6788948 w 7130854"/>
                  <a:gd name="connsiteY2-16" fmla="*/ 2123943 h 2123943"/>
                  <a:gd name="connsiteX3-17" fmla="*/ 0 w 7130854"/>
                  <a:gd name="connsiteY3-18" fmla="*/ 1893355 h 2123943"/>
                  <a:gd name="connsiteX4-19" fmla="*/ 0 w 7130854"/>
                  <a:gd name="connsiteY4-20" fmla="*/ 198783 h 2123943"/>
                  <a:gd name="connsiteX0-21" fmla="*/ 0 w 7130854"/>
                  <a:gd name="connsiteY0-22" fmla="*/ 198783 h 2123943"/>
                  <a:gd name="connsiteX1-23" fmla="*/ 7130854 w 7130854"/>
                  <a:gd name="connsiteY1-24" fmla="*/ 0 h 2123943"/>
                  <a:gd name="connsiteX2-25" fmla="*/ 6788948 w 7130854"/>
                  <a:gd name="connsiteY2-26" fmla="*/ 2123943 h 2123943"/>
                  <a:gd name="connsiteX3-27" fmla="*/ 469127 w 7130854"/>
                  <a:gd name="connsiteY3-28" fmla="*/ 1869502 h 2123943"/>
                  <a:gd name="connsiteX4-29" fmla="*/ 0 w 7130854"/>
                  <a:gd name="connsiteY4-30" fmla="*/ 198783 h 2123943"/>
                  <a:gd name="connsiteX0-31" fmla="*/ 0 w 7130854"/>
                  <a:gd name="connsiteY0-32" fmla="*/ 198783 h 2187553"/>
                  <a:gd name="connsiteX1-33" fmla="*/ 7130854 w 7130854"/>
                  <a:gd name="connsiteY1-34" fmla="*/ 0 h 2187553"/>
                  <a:gd name="connsiteX2-35" fmla="*/ 6773045 w 7130854"/>
                  <a:gd name="connsiteY2-36" fmla="*/ 2187553 h 2187553"/>
                  <a:gd name="connsiteX3-37" fmla="*/ 469127 w 7130854"/>
                  <a:gd name="connsiteY3-38" fmla="*/ 1869502 h 2187553"/>
                  <a:gd name="connsiteX4-39" fmla="*/ 0 w 7130854"/>
                  <a:gd name="connsiteY4-40" fmla="*/ 198783 h 2187553"/>
                  <a:gd name="connsiteX0-41" fmla="*/ 0 w 7154708"/>
                  <a:gd name="connsiteY0-42" fmla="*/ 174929 h 2187553"/>
                  <a:gd name="connsiteX1-43" fmla="*/ 7154708 w 7154708"/>
                  <a:gd name="connsiteY1-44" fmla="*/ 0 h 2187553"/>
                  <a:gd name="connsiteX2-45" fmla="*/ 6796899 w 7154708"/>
                  <a:gd name="connsiteY2-46" fmla="*/ 2187553 h 2187553"/>
                  <a:gd name="connsiteX3-47" fmla="*/ 492981 w 7154708"/>
                  <a:gd name="connsiteY3-48" fmla="*/ 1869502 h 2187553"/>
                  <a:gd name="connsiteX4-49" fmla="*/ 0 w 7154708"/>
                  <a:gd name="connsiteY4-50" fmla="*/ 174929 h 21875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54708" h="2187553">
                    <a:moveTo>
                      <a:pt x="0" y="174929"/>
                    </a:moveTo>
                    <a:lnTo>
                      <a:pt x="7154708" y="0"/>
                    </a:lnTo>
                    <a:lnTo>
                      <a:pt x="6796899" y="2187553"/>
                    </a:lnTo>
                    <a:lnTo>
                      <a:pt x="492981" y="1869502"/>
                    </a:lnTo>
                    <a:lnTo>
                      <a:pt x="0" y="174929"/>
                    </a:ln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8202" name="矩形 27">
              <a:hlinkClick r:id="rId3" action="ppaction://hlinksldjump"/>
            </p:cNvPr>
            <p:cNvSpPr/>
            <p:nvPr/>
          </p:nvSpPr>
          <p:spPr>
            <a:xfrm>
              <a:off x="9208198" y="3731020"/>
              <a:ext cx="1271253" cy="4536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rcRect l="5869" t="35515" r="8380" b="39388"/>
          <a:stretch>
            <a:fillRect/>
          </a:stretch>
        </p:blipFill>
        <p:spPr>
          <a:xfrm>
            <a:off x="3176588" y="319088"/>
            <a:ext cx="2601912" cy="76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矩形 1"/>
          <p:cNvSpPr/>
          <p:nvPr/>
        </p:nvSpPr>
        <p:spPr>
          <a:xfrm>
            <a:off x="890588" y="1095375"/>
            <a:ext cx="73628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黎明的时候，雨突然大了。像泼。像倒。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椭圆 3"/>
          <p:cNvSpPr/>
          <p:nvPr/>
        </p:nvSpPr>
        <p:spPr>
          <a:xfrm>
            <a:off x="5383213" y="1381125"/>
            <a:ext cx="254000" cy="2349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2" name="椭圆 4"/>
          <p:cNvSpPr/>
          <p:nvPr/>
        </p:nvSpPr>
        <p:spPr>
          <a:xfrm>
            <a:off x="6459538" y="1381125"/>
            <a:ext cx="255588" cy="2349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3" name="椭圆 6"/>
          <p:cNvSpPr/>
          <p:nvPr/>
        </p:nvSpPr>
        <p:spPr>
          <a:xfrm>
            <a:off x="7537450" y="1381125"/>
            <a:ext cx="255588" cy="2349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7414" name="组合 12"/>
          <p:cNvGrpSpPr/>
          <p:nvPr/>
        </p:nvGrpSpPr>
        <p:grpSpPr>
          <a:xfrm>
            <a:off x="658813" y="2727325"/>
            <a:ext cx="7878762" cy="1671638"/>
            <a:chOff x="658813" y="2543899"/>
            <a:chExt cx="7878593" cy="1672039"/>
          </a:xfrm>
        </p:grpSpPr>
        <p:grpSp>
          <p:nvGrpSpPr>
            <p:cNvPr id="17415" name="组合 5"/>
            <p:cNvGrpSpPr/>
            <p:nvPr/>
          </p:nvGrpSpPr>
          <p:grpSpPr>
            <a:xfrm>
              <a:off x="658813" y="2543899"/>
              <a:ext cx="7878593" cy="1672039"/>
              <a:chOff x="658813" y="2543899"/>
              <a:chExt cx="7878593" cy="1672039"/>
            </a:xfrm>
          </p:grpSpPr>
          <p:sp>
            <p:nvSpPr>
              <p:cNvPr id="17416" name="矩形 4"/>
              <p:cNvSpPr>
                <a:spLocks noChangeArrowheads="1"/>
              </p:cNvSpPr>
              <p:nvPr/>
            </p:nvSpPr>
            <p:spPr bwMode="auto">
              <a:xfrm>
                <a:off x="658813" y="2543899"/>
                <a:ext cx="7772233" cy="1597408"/>
              </a:xfrm>
              <a:prstGeom prst="roundRect">
                <a:avLst/>
              </a:prstGeom>
              <a:solidFill>
                <a:srgbClr val="C2E8EC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    </a:t>
                </a: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417" name="矩形 4"/>
              <p:cNvSpPr>
                <a:spLocks noChangeArrowheads="1"/>
              </p:cNvSpPr>
              <p:nvPr/>
            </p:nvSpPr>
            <p:spPr bwMode="auto">
              <a:xfrm>
                <a:off x="765173" y="2618530"/>
                <a:ext cx="7772233" cy="1597408"/>
              </a:xfrm>
              <a:prstGeom prst="roundRect">
                <a:avLst/>
              </a:prstGeom>
              <a:noFill/>
              <a:ln w="15875">
                <a:solidFill>
                  <a:srgbClr val="0E9BAE"/>
                </a:solidFill>
                <a:prstDash val="dash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    </a:t>
                </a:r>
                <a:endParaRPr kumimoji="0" lang="zh-CN" altLang="en-US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418" name="矩形 7"/>
            <p:cNvSpPr/>
            <p:nvPr/>
          </p:nvSpPr>
          <p:spPr bwMode="auto">
            <a:xfrm>
              <a:off x="911220" y="2774142"/>
              <a:ext cx="7373780" cy="1211553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这段话只有十四个字，却有三个句号，这样的句子叫</a:t>
              </a:r>
              <a:r>
                <a:rPr lang="zh-CN" altLang="en-US" sz="2800" b="1" spc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短句</a:t>
              </a: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en-US" altLang="zh-CN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419" name="矩形 8"/>
          <p:cNvSpPr>
            <a:spLocks noChangeArrowheads="1"/>
          </p:cNvSpPr>
          <p:nvPr/>
        </p:nvSpPr>
        <p:spPr bwMode="auto">
          <a:xfrm>
            <a:off x="3486150" y="449263"/>
            <a:ext cx="2119313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感受雨之大</a:t>
            </a:r>
            <a:endParaRPr lang="zh-CN" altLang="en-US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20" name="矩形 9"/>
          <p:cNvSpPr/>
          <p:nvPr/>
        </p:nvSpPr>
        <p:spPr>
          <a:xfrm>
            <a:off x="658813" y="1876425"/>
            <a:ext cx="6731000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思考：仔细看看这段话，你有什么发现？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nimBg="1"/>
      <p:bldP spid="17413" grpId="0" animBg="1"/>
      <p:bldP spid="174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496888" y="1649413"/>
            <a:ext cx="769461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黎明的时候，雨突然大了。像泼。像倒。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黎明的时候，雨突然大了，大雨就像天塌了似的铺天盖地从天空中倾泻下来。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635000" y="447675"/>
            <a:ext cx="7278688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读一读下面两个句子，说说你觉得哪一句写得好。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435" name="直接连接符 3"/>
          <p:cNvCxnSpPr/>
          <p:nvPr/>
        </p:nvCxnSpPr>
        <p:spPr>
          <a:xfrm>
            <a:off x="1136650" y="2176463"/>
            <a:ext cx="6275388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925513" y="3370263"/>
            <a:ext cx="6837363" cy="12525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FF6600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语句简短，更能让我们体会到雨很大，形势很危急。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组合 12"/>
          <p:cNvGrpSpPr/>
          <p:nvPr/>
        </p:nvGrpSpPr>
        <p:grpSpPr>
          <a:xfrm>
            <a:off x="2898775" y="146050"/>
            <a:ext cx="3303588" cy="728663"/>
            <a:chOff x="2753958" y="-892885"/>
            <a:chExt cx="3578402" cy="727279"/>
          </a:xfrm>
        </p:grpSpPr>
        <p:sp>
          <p:nvSpPr>
            <p:cNvPr id="19458" name="圆角矩形 7"/>
            <p:cNvSpPr/>
            <p:nvPr/>
          </p:nvSpPr>
          <p:spPr>
            <a:xfrm>
              <a:off x="2753958" y="-892885"/>
              <a:ext cx="3499302" cy="67815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59" name="圆角矩形 8"/>
            <p:cNvSpPr/>
            <p:nvPr/>
          </p:nvSpPr>
          <p:spPr>
            <a:xfrm>
              <a:off x="2833058" y="-843765"/>
              <a:ext cx="3499302" cy="678159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9460" name="矩形 1"/>
          <p:cNvSpPr/>
          <p:nvPr/>
        </p:nvSpPr>
        <p:spPr>
          <a:xfrm>
            <a:off x="890588" y="1517650"/>
            <a:ext cx="73628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山洪咆哮着，像一群受惊的野马，从山谷里狂奔而来，势不可当。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矩形 2"/>
          <p:cNvSpPr>
            <a:spLocks noChangeArrowheads="1"/>
          </p:cNvSpPr>
          <p:nvPr/>
        </p:nvSpPr>
        <p:spPr bwMode="auto">
          <a:xfrm>
            <a:off x="417513" y="895350"/>
            <a:ext cx="4703763" cy="6096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思考：这咆哮的山洪像什么？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椭圆 3"/>
          <p:cNvSpPr/>
          <p:nvPr/>
        </p:nvSpPr>
        <p:spPr>
          <a:xfrm>
            <a:off x="4699000" y="2117725"/>
            <a:ext cx="422275" cy="454025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3" name="矩形 4"/>
          <p:cNvSpPr/>
          <p:nvPr/>
        </p:nvSpPr>
        <p:spPr>
          <a:xfrm>
            <a:off x="5332413" y="2357438"/>
            <a:ext cx="2709862" cy="1169987"/>
          </a:xfrm>
          <a:prstGeom prst="wedgeRoundRectCallout">
            <a:avLst>
              <a:gd name="adj1" fmla="val -58829"/>
              <a:gd name="adj2" fmla="val -45449"/>
              <a:gd name="adj3" fmla="val 16667"/>
            </a:avLst>
          </a:prstGeom>
          <a:solidFill>
            <a:srgbClr val="FBE5D6"/>
          </a:solidFill>
          <a:ln w="12700">
            <a:solidFill>
              <a:srgbClr val="FF6600"/>
            </a:solidFill>
            <a:prstDash val="dash"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同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挡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，抵挡的意思。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4" name="矩形 5"/>
          <p:cNvSpPr>
            <a:spLocks noChangeArrowheads="1"/>
          </p:cNvSpPr>
          <p:nvPr/>
        </p:nvSpPr>
        <p:spPr bwMode="auto">
          <a:xfrm>
            <a:off x="935038" y="2963863"/>
            <a:ext cx="4352925" cy="11271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这洪水就像猛兽一般，来势汹汹，不可抵挡呀。</a:t>
            </a:r>
            <a:endParaRPr lang="zh-CN" altLang="en-US" sz="2800" b="1">
              <a:solidFill>
                <a:srgbClr val="FF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5" name="矩形 6"/>
          <p:cNvSpPr>
            <a:spLocks noChangeArrowheads="1"/>
          </p:cNvSpPr>
          <p:nvPr/>
        </p:nvSpPr>
        <p:spPr bwMode="auto">
          <a:xfrm>
            <a:off x="3035300" y="223838"/>
            <a:ext cx="3030538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感受洪水的凶猛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 animBg="1"/>
      <p:bldP spid="19463" grpId="0" animBg="1"/>
      <p:bldP spid="194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4"/>
          <p:cNvPicPr>
            <a:picLocks noChangeAspect="1"/>
          </p:cNvPicPr>
          <p:nvPr/>
        </p:nvPicPr>
        <p:blipFill>
          <a:blip r:embed="rId1"/>
          <a:srcRect l="21975" t="10457" r="26157" b="26171"/>
          <a:stretch>
            <a:fillRect/>
          </a:stretch>
        </p:blipFill>
        <p:spPr>
          <a:xfrm rot="4860000">
            <a:off x="6704013" y="2597150"/>
            <a:ext cx="1404938" cy="1773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482" name="组合 10"/>
          <p:cNvGrpSpPr/>
          <p:nvPr/>
        </p:nvGrpSpPr>
        <p:grpSpPr>
          <a:xfrm>
            <a:off x="2898775" y="728663"/>
            <a:ext cx="3303588" cy="727075"/>
            <a:chOff x="2753958" y="-892885"/>
            <a:chExt cx="3578402" cy="727279"/>
          </a:xfrm>
        </p:grpSpPr>
        <p:sp>
          <p:nvSpPr>
            <p:cNvPr id="20483" name="圆角矩形 11"/>
            <p:cNvSpPr/>
            <p:nvPr/>
          </p:nvSpPr>
          <p:spPr>
            <a:xfrm>
              <a:off x="2753958" y="-892885"/>
              <a:ext cx="3499302" cy="67805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484" name="圆角矩形 12"/>
            <p:cNvSpPr/>
            <p:nvPr/>
          </p:nvSpPr>
          <p:spPr>
            <a:xfrm>
              <a:off x="2833058" y="-843659"/>
              <a:ext cx="3499302" cy="678053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0485" name="矩形 1"/>
          <p:cNvSpPr/>
          <p:nvPr/>
        </p:nvSpPr>
        <p:spPr>
          <a:xfrm>
            <a:off x="1027113" y="1635125"/>
            <a:ext cx="73628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近一米高的洪水已经在路面上跳舞了。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矩形 4"/>
          <p:cNvSpPr>
            <a:spLocks noChangeArrowheads="1"/>
          </p:cNvSpPr>
          <p:nvPr/>
        </p:nvSpPr>
        <p:spPr bwMode="auto">
          <a:xfrm>
            <a:off x="6886575" y="3178175"/>
            <a:ext cx="1039813" cy="61277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000" b="1" spc="0">
                <a:latin typeface="宋体" panose="02010600030101010101" pitchFamily="2" charset="-122"/>
              </a:rPr>
              <a:t>拟人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0487" name="矩形 5"/>
          <p:cNvSpPr>
            <a:spLocks noChangeArrowheads="1"/>
          </p:cNvSpPr>
          <p:nvPr/>
        </p:nvSpPr>
        <p:spPr bwMode="auto">
          <a:xfrm>
            <a:off x="847725" y="2616200"/>
            <a:ext cx="5262563" cy="15748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轻歌曼舞常常给人以美的享受，而洪水的舞蹈却是让人恐惧的幽灵之舞。</a:t>
            </a:r>
            <a:endParaRPr lang="zh-CN" altLang="en-US" sz="2800" b="1">
              <a:solidFill>
                <a:srgbClr val="FF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椭圆 6"/>
          <p:cNvSpPr/>
          <p:nvPr/>
        </p:nvSpPr>
        <p:spPr>
          <a:xfrm>
            <a:off x="6224588" y="1693863"/>
            <a:ext cx="842963" cy="454025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489" name="矩形 4"/>
          <p:cNvSpPr>
            <a:spLocks noChangeArrowheads="1"/>
          </p:cNvSpPr>
          <p:nvPr/>
        </p:nvSpPr>
        <p:spPr bwMode="auto">
          <a:xfrm>
            <a:off x="3035300" y="804863"/>
            <a:ext cx="3030538" cy="573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感受洪水的可怕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7"/>
          <p:cNvSpPr>
            <a:spLocks noChangeArrowheads="1"/>
          </p:cNvSpPr>
          <p:nvPr/>
        </p:nvSpPr>
        <p:spPr bwMode="auto">
          <a:xfrm>
            <a:off x="663575" y="917575"/>
            <a:ext cx="7864475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作者用了拟人的手法写出了洪水的可怕，找出文中运用了同样的手法的句子。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矩形 8"/>
          <p:cNvSpPr/>
          <p:nvPr/>
        </p:nvSpPr>
        <p:spPr>
          <a:xfrm>
            <a:off x="801688" y="2227263"/>
            <a:ext cx="73628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死亡在洪水的狞笑声中逼近。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水渐渐蹿上来，放肆地舔着人们的腰。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椭圆 9"/>
          <p:cNvSpPr/>
          <p:nvPr/>
        </p:nvSpPr>
        <p:spPr>
          <a:xfrm>
            <a:off x="3492500" y="2303463"/>
            <a:ext cx="788988" cy="454025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椭圆 10"/>
          <p:cNvSpPr/>
          <p:nvPr/>
        </p:nvSpPr>
        <p:spPr>
          <a:xfrm>
            <a:off x="4953000" y="2809875"/>
            <a:ext cx="425450" cy="454025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1509" name="组合 1"/>
          <p:cNvGrpSpPr/>
          <p:nvPr/>
        </p:nvGrpSpPr>
        <p:grpSpPr>
          <a:xfrm>
            <a:off x="1709738" y="3719513"/>
            <a:ext cx="5368925" cy="727075"/>
            <a:chOff x="1709738" y="3719513"/>
            <a:chExt cx="5368925" cy="727075"/>
          </a:xfrm>
        </p:grpSpPr>
        <p:grpSp>
          <p:nvGrpSpPr>
            <p:cNvPr id="21510" name="组合 11"/>
            <p:cNvGrpSpPr/>
            <p:nvPr/>
          </p:nvGrpSpPr>
          <p:grpSpPr>
            <a:xfrm>
              <a:off x="1709738" y="3719513"/>
              <a:ext cx="5368925" cy="727075"/>
              <a:chOff x="2753958" y="-892885"/>
              <a:chExt cx="3578402" cy="727279"/>
            </a:xfrm>
          </p:grpSpPr>
          <p:sp>
            <p:nvSpPr>
              <p:cNvPr id="21511" name="圆角矩形 12"/>
              <p:cNvSpPr/>
              <p:nvPr/>
            </p:nvSpPr>
            <p:spPr>
              <a:xfrm>
                <a:off x="2753958" y="-892885"/>
                <a:ext cx="3499046" cy="678052"/>
              </a:xfrm>
              <a:prstGeom prst="roundRect">
                <a:avLst>
                  <a:gd name="adj" fmla="val 50000"/>
                </a:avLst>
              </a:prstGeom>
              <a:solidFill>
                <a:srgbClr val="EDBD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512" name="圆角矩形 13"/>
              <p:cNvSpPr/>
              <p:nvPr/>
            </p:nvSpPr>
            <p:spPr>
              <a:xfrm>
                <a:off x="2833313" y="-843659"/>
                <a:ext cx="3499047" cy="678053"/>
              </a:xfrm>
              <a:prstGeom prst="roundRect">
                <a:avLst>
                  <a:gd name="adj" fmla="val 50000"/>
                </a:avLst>
              </a:prstGeom>
              <a:noFill/>
              <a:ln w="15875">
                <a:solidFill>
                  <a:srgbClr val="D15D8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1513" name="矩形 6"/>
            <p:cNvSpPr>
              <a:spLocks noChangeArrowheads="1"/>
            </p:cNvSpPr>
            <p:nvPr/>
          </p:nvSpPr>
          <p:spPr bwMode="auto">
            <a:xfrm>
              <a:off x="2149475" y="3787775"/>
              <a:ext cx="4370388" cy="6096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读出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洪水猛兽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的可怕。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animBg="1"/>
      <p:bldP spid="2150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369888" y="639763"/>
            <a:ext cx="7680325" cy="11271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思考：再读这些环境描写的句子，你有什么发现？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2"/>
          <p:cNvSpPr/>
          <p:nvPr/>
        </p:nvSpPr>
        <p:spPr>
          <a:xfrm>
            <a:off x="484188" y="1870075"/>
            <a:ext cx="432435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情况越来越危急；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气氛越来越紧张；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运用了大量比喻和拟人的修辞手法。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1" name="Picture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4113" y="2054225"/>
            <a:ext cx="3349625" cy="23082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洪水">
            <a:hlinkClick r:id="" action="ppaction://media"/>
          </p:cNvPr>
          <p:cNvPicPr>
            <a:picLocks noGrp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60888" y="1146175"/>
            <a:ext cx="3573462" cy="5343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4" name="Picture 4" descr="点击画面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2525" y="3836988"/>
            <a:ext cx="2770188" cy="709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3555" name="组合 5"/>
          <p:cNvGrpSpPr/>
          <p:nvPr/>
        </p:nvGrpSpPr>
        <p:grpSpPr>
          <a:xfrm>
            <a:off x="333375" y="722313"/>
            <a:ext cx="4175125" cy="3184525"/>
            <a:chOff x="333189" y="722723"/>
            <a:chExt cx="4175311" cy="3183648"/>
          </a:xfrm>
        </p:grpSpPr>
        <p:pic>
          <p:nvPicPr>
            <p:cNvPr id="23556" name="图片 2"/>
            <p:cNvPicPr>
              <a:picLocks noChangeAspect="1"/>
            </p:cNvPicPr>
            <p:nvPr/>
          </p:nvPicPr>
          <p:blipFill>
            <a:blip r:embed="rId6"/>
            <a:srcRect l="9477" t="16863" r="9346" b="21242"/>
            <a:stretch>
              <a:fillRect/>
            </a:stretch>
          </p:blipFill>
          <p:spPr>
            <a:xfrm>
              <a:off x="333189" y="722723"/>
              <a:ext cx="4175311" cy="31836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3557" name="矩形 4"/>
            <p:cNvSpPr/>
            <p:nvPr/>
          </p:nvSpPr>
          <p:spPr>
            <a:xfrm>
              <a:off x="726907" y="1668612"/>
              <a:ext cx="2870328" cy="1609282"/>
            </a:xfrm>
            <a:custGeom>
              <a:avLst/>
              <a:gdLst>
                <a:gd name="connsiteX0" fmla="*/ 0 w 2870947"/>
                <a:gd name="connsiteY0" fmla="*/ 0 h 1600200"/>
                <a:gd name="connsiteX1" fmla="*/ 2870947 w 2870947"/>
                <a:gd name="connsiteY1" fmla="*/ 0 h 1600200"/>
                <a:gd name="connsiteX2" fmla="*/ 2870947 w 2870947"/>
                <a:gd name="connsiteY2" fmla="*/ 1600200 h 1600200"/>
                <a:gd name="connsiteX3" fmla="*/ 0 w 2870947"/>
                <a:gd name="connsiteY3" fmla="*/ 1600200 h 1600200"/>
                <a:gd name="connsiteX4" fmla="*/ 0 w 2870947"/>
                <a:gd name="connsiteY4" fmla="*/ 0 h 1600200"/>
                <a:gd name="connsiteX0-1" fmla="*/ 0 w 2870947"/>
                <a:gd name="connsiteY0-2" fmla="*/ 0 h 1600200"/>
                <a:gd name="connsiteX1-3" fmla="*/ 2776818 w 2870947"/>
                <a:gd name="connsiteY1-4" fmla="*/ 87406 h 1600200"/>
                <a:gd name="connsiteX2-5" fmla="*/ 2870947 w 2870947"/>
                <a:gd name="connsiteY2-6" fmla="*/ 1600200 h 1600200"/>
                <a:gd name="connsiteX3-7" fmla="*/ 0 w 2870947"/>
                <a:gd name="connsiteY3-8" fmla="*/ 1600200 h 1600200"/>
                <a:gd name="connsiteX4-9" fmla="*/ 0 w 2870947"/>
                <a:gd name="connsiteY4-10" fmla="*/ 0 h 1600200"/>
                <a:gd name="connsiteX0-11" fmla="*/ 0 w 2870947"/>
                <a:gd name="connsiteY0-12" fmla="*/ 9618 h 1609818"/>
                <a:gd name="connsiteX1-13" fmla="*/ 2776818 w 2870947"/>
                <a:gd name="connsiteY1-14" fmla="*/ 97024 h 1609818"/>
                <a:gd name="connsiteX2-15" fmla="*/ 2870947 w 2870947"/>
                <a:gd name="connsiteY2-16" fmla="*/ 1609818 h 1609818"/>
                <a:gd name="connsiteX3-17" fmla="*/ 0 w 2870947"/>
                <a:gd name="connsiteY3-18" fmla="*/ 1609818 h 1609818"/>
                <a:gd name="connsiteX4-19" fmla="*/ 0 w 2870947"/>
                <a:gd name="connsiteY4-20" fmla="*/ 9618 h 16098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870947" h="1609818">
                  <a:moveTo>
                    <a:pt x="0" y="9618"/>
                  </a:moveTo>
                  <a:cubicBezTo>
                    <a:pt x="925606" y="38753"/>
                    <a:pt x="1972235" y="-73306"/>
                    <a:pt x="2776818" y="97024"/>
                  </a:cubicBezTo>
                  <a:lnTo>
                    <a:pt x="2870947" y="1609818"/>
                  </a:lnTo>
                  <a:lnTo>
                    <a:pt x="0" y="1609818"/>
                  </a:lnTo>
                  <a:lnTo>
                    <a:pt x="0" y="9618"/>
                  </a:lnTo>
                  <a:close/>
                </a:path>
              </a:pathLst>
            </a:custGeom>
            <a:solidFill>
              <a:srgbClr val="FFB6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3558" name="矩形 3"/>
          <p:cNvSpPr/>
          <p:nvPr/>
        </p:nvSpPr>
        <p:spPr>
          <a:xfrm>
            <a:off x="614363" y="1773238"/>
            <a:ext cx="3094038" cy="12128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再次观看洪水的视频，朗读课文。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35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55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"/>
          <p:cNvSpPr>
            <a:spLocks noChangeArrowheads="1"/>
          </p:cNvSpPr>
          <p:nvPr/>
        </p:nvSpPr>
        <p:spPr bwMode="auto">
          <a:xfrm>
            <a:off x="1065213" y="1243013"/>
            <a:ext cx="7643813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品读课文，感受人物形象。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78" name="组合 1"/>
          <p:cNvGrpSpPr/>
          <p:nvPr/>
        </p:nvGrpSpPr>
        <p:grpSpPr>
          <a:xfrm>
            <a:off x="823913" y="2668588"/>
            <a:ext cx="7675562" cy="2195512"/>
            <a:chOff x="823913" y="2668588"/>
            <a:chExt cx="7675562" cy="2195512"/>
          </a:xfrm>
        </p:grpSpPr>
        <p:sp>
          <p:nvSpPr>
            <p:cNvPr id="24579" name="圆角矩形 20"/>
            <p:cNvSpPr/>
            <p:nvPr/>
          </p:nvSpPr>
          <p:spPr>
            <a:xfrm>
              <a:off x="823913" y="2668588"/>
              <a:ext cx="7675562" cy="2195512"/>
            </a:xfrm>
            <a:prstGeom prst="roundRect">
              <a:avLst/>
            </a:prstGeom>
            <a:solidFill>
              <a:srgbClr val="FBE5D6"/>
            </a:solidFill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580" name="矩形 3"/>
            <p:cNvSpPr>
              <a:spLocks noChangeArrowheads="1"/>
            </p:cNvSpPr>
            <p:nvPr/>
          </p:nvSpPr>
          <p:spPr bwMode="auto">
            <a:xfrm>
              <a:off x="839788" y="2720975"/>
              <a:ext cx="7645400" cy="209073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学习提示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默读课文第</a:t>
              </a:r>
              <a:r>
                <a:rPr lang="en-US" altLang="zh-CN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～</a:t>
              </a:r>
              <a:r>
                <a:rPr lang="en-US" altLang="zh-CN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23</a:t>
              </a: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自然段，找出描写老汉神态、动作、语言的句子，结合相关情节说说你的理解，请用关键词批注。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4581" name="组合 8"/>
          <p:cNvGrpSpPr/>
          <p:nvPr/>
        </p:nvGrpSpPr>
        <p:grpSpPr>
          <a:xfrm>
            <a:off x="3322638" y="188913"/>
            <a:ext cx="2498725" cy="765175"/>
            <a:chOff x="6604386" y="683907"/>
            <a:chExt cx="3556885" cy="1227875"/>
          </a:xfrm>
        </p:grpSpPr>
        <p:grpSp>
          <p:nvGrpSpPr>
            <p:cNvPr id="24582" name="组合 10"/>
            <p:cNvGrpSpPr>
              <a:grpSpLocks noGrp="1" noChangeAspect="1"/>
            </p:cNvGrpSpPr>
            <p:nvPr/>
          </p:nvGrpSpPr>
          <p:grpSpPr>
            <a:xfrm>
              <a:off x="6604385" y="683907"/>
              <a:ext cx="3556886" cy="1227875"/>
              <a:chOff x="1405945" y="-1485674"/>
              <a:chExt cx="7058152" cy="2436550"/>
            </a:xfrm>
          </p:grpSpPr>
        </p:grpSp>
        <p:sp>
          <p:nvSpPr>
            <p:cNvPr id="24583" name="任意多边形: 形状 27"/>
            <p:cNvSpPr/>
            <p:nvPr/>
          </p:nvSpPr>
          <p:spPr>
            <a:xfrm rot="5400000">
              <a:off x="7860600" y="-376648"/>
              <a:ext cx="1044458" cy="3348986"/>
            </a:xfrm>
            <a:custGeom>
              <a:avLst/>
              <a:gdLst>
                <a:gd name="connsiteX0" fmla="*/ 0 w 2436548"/>
                <a:gd name="connsiteY0" fmla="*/ 6270161 h 7058152"/>
                <a:gd name="connsiteX1" fmla="*/ 0 w 2436548"/>
                <a:gd name="connsiteY1" fmla="*/ 5379975 h 7058152"/>
                <a:gd name="connsiteX2" fmla="*/ 0 w 2436548"/>
                <a:gd name="connsiteY2" fmla="*/ 5239276 h 7058152"/>
                <a:gd name="connsiteX3" fmla="*/ 0 w 2436548"/>
                <a:gd name="connsiteY3" fmla="*/ 4489789 h 7058152"/>
                <a:gd name="connsiteX4" fmla="*/ 0 w 2436548"/>
                <a:gd name="connsiteY4" fmla="*/ 4349089 h 7058152"/>
                <a:gd name="connsiteX5" fmla="*/ 0 w 2436548"/>
                <a:gd name="connsiteY5" fmla="*/ 3599603 h 7058152"/>
                <a:gd name="connsiteX6" fmla="*/ 0 w 2436548"/>
                <a:gd name="connsiteY6" fmla="*/ 3458903 h 7058152"/>
                <a:gd name="connsiteX7" fmla="*/ 0 w 2436548"/>
                <a:gd name="connsiteY7" fmla="*/ 2709417 h 7058152"/>
                <a:gd name="connsiteX8" fmla="*/ 0 w 2436548"/>
                <a:gd name="connsiteY8" fmla="*/ 2568717 h 7058152"/>
                <a:gd name="connsiteX9" fmla="*/ 0 w 2436548"/>
                <a:gd name="connsiteY9" fmla="*/ 1819231 h 7058152"/>
                <a:gd name="connsiteX10" fmla="*/ 0 w 2436548"/>
                <a:gd name="connsiteY10" fmla="*/ 1678531 h 7058152"/>
                <a:gd name="connsiteX11" fmla="*/ 0 w 2436548"/>
                <a:gd name="connsiteY11" fmla="*/ 788345 h 7058152"/>
                <a:gd name="connsiteX12" fmla="*/ 144192 w 2436548"/>
                <a:gd name="connsiteY12" fmla="*/ 548276 h 7058152"/>
                <a:gd name="connsiteX13" fmla="*/ 1074083 w 2436548"/>
                <a:gd name="connsiteY13" fmla="*/ 32834 h 7058152"/>
                <a:gd name="connsiteX14" fmla="*/ 1218275 w 2436548"/>
                <a:gd name="connsiteY14" fmla="*/ 0 h 7058152"/>
                <a:gd name="connsiteX15" fmla="*/ 1362467 w 2436548"/>
                <a:gd name="connsiteY15" fmla="*/ 32834 h 7058152"/>
                <a:gd name="connsiteX16" fmla="*/ 2292356 w 2436548"/>
                <a:gd name="connsiteY16" fmla="*/ 548276 h 7058152"/>
                <a:gd name="connsiteX17" fmla="*/ 2436548 w 2436548"/>
                <a:gd name="connsiteY17" fmla="*/ 788345 h 7058152"/>
                <a:gd name="connsiteX18" fmla="*/ 2436548 w 2436548"/>
                <a:gd name="connsiteY18" fmla="*/ 1567550 h 7058152"/>
                <a:gd name="connsiteX19" fmla="*/ 2436548 w 2436548"/>
                <a:gd name="connsiteY19" fmla="*/ 1678531 h 7058152"/>
                <a:gd name="connsiteX20" fmla="*/ 2436548 w 2436548"/>
                <a:gd name="connsiteY20" fmla="*/ 1690370 h 7058152"/>
                <a:gd name="connsiteX21" fmla="*/ 2436548 w 2436548"/>
                <a:gd name="connsiteY21" fmla="*/ 1764868 h 7058152"/>
                <a:gd name="connsiteX22" fmla="*/ 2436548 w 2436548"/>
                <a:gd name="connsiteY22" fmla="*/ 1803123 h 7058152"/>
                <a:gd name="connsiteX23" fmla="*/ 2436548 w 2436548"/>
                <a:gd name="connsiteY23" fmla="*/ 1817218 h 7058152"/>
                <a:gd name="connsiteX24" fmla="*/ 2436548 w 2436548"/>
                <a:gd name="connsiteY24" fmla="*/ 1819231 h 7058152"/>
                <a:gd name="connsiteX25" fmla="*/ 2436548 w 2436548"/>
                <a:gd name="connsiteY25" fmla="*/ 1942135 h 7058152"/>
                <a:gd name="connsiteX26" fmla="*/ 2436548 w 2436548"/>
                <a:gd name="connsiteY26" fmla="*/ 2457736 h 7058152"/>
                <a:gd name="connsiteX27" fmla="*/ 2436548 w 2436548"/>
                <a:gd name="connsiteY27" fmla="*/ 2568717 h 7058152"/>
                <a:gd name="connsiteX28" fmla="*/ 2436548 w 2436548"/>
                <a:gd name="connsiteY28" fmla="*/ 2580556 h 7058152"/>
                <a:gd name="connsiteX29" fmla="*/ 2436548 w 2436548"/>
                <a:gd name="connsiteY29" fmla="*/ 2655054 h 7058152"/>
                <a:gd name="connsiteX30" fmla="*/ 2436548 w 2436548"/>
                <a:gd name="connsiteY30" fmla="*/ 2693309 h 7058152"/>
                <a:gd name="connsiteX31" fmla="*/ 2436548 w 2436548"/>
                <a:gd name="connsiteY31" fmla="*/ 2707403 h 7058152"/>
                <a:gd name="connsiteX32" fmla="*/ 2436548 w 2436548"/>
                <a:gd name="connsiteY32" fmla="*/ 2709417 h 7058152"/>
                <a:gd name="connsiteX33" fmla="*/ 2436548 w 2436548"/>
                <a:gd name="connsiteY33" fmla="*/ 2832321 h 7058152"/>
                <a:gd name="connsiteX34" fmla="*/ 2436548 w 2436548"/>
                <a:gd name="connsiteY34" fmla="*/ 3347922 h 7058152"/>
                <a:gd name="connsiteX35" fmla="*/ 2436548 w 2436548"/>
                <a:gd name="connsiteY35" fmla="*/ 3458903 h 7058152"/>
                <a:gd name="connsiteX36" fmla="*/ 2436548 w 2436548"/>
                <a:gd name="connsiteY36" fmla="*/ 3470742 h 7058152"/>
                <a:gd name="connsiteX37" fmla="*/ 2436548 w 2436548"/>
                <a:gd name="connsiteY37" fmla="*/ 3545240 h 7058152"/>
                <a:gd name="connsiteX38" fmla="*/ 2436548 w 2436548"/>
                <a:gd name="connsiteY38" fmla="*/ 3583495 h 7058152"/>
                <a:gd name="connsiteX39" fmla="*/ 2436548 w 2436548"/>
                <a:gd name="connsiteY39" fmla="*/ 3597589 h 7058152"/>
                <a:gd name="connsiteX40" fmla="*/ 2436548 w 2436548"/>
                <a:gd name="connsiteY40" fmla="*/ 3599603 h 7058152"/>
                <a:gd name="connsiteX41" fmla="*/ 2436548 w 2436548"/>
                <a:gd name="connsiteY41" fmla="*/ 3618952 h 7058152"/>
                <a:gd name="connsiteX42" fmla="*/ 2436548 w 2436548"/>
                <a:gd name="connsiteY42" fmla="*/ 4306313 h 7058152"/>
                <a:gd name="connsiteX43" fmla="*/ 2436548 w 2436548"/>
                <a:gd name="connsiteY43" fmla="*/ 4349089 h 7058152"/>
                <a:gd name="connsiteX44" fmla="*/ 2436548 w 2436548"/>
                <a:gd name="connsiteY44" fmla="*/ 4360928 h 7058152"/>
                <a:gd name="connsiteX45" fmla="*/ 2436548 w 2436548"/>
                <a:gd name="connsiteY45" fmla="*/ 4435426 h 7058152"/>
                <a:gd name="connsiteX46" fmla="*/ 2436548 w 2436548"/>
                <a:gd name="connsiteY46" fmla="*/ 4473682 h 7058152"/>
                <a:gd name="connsiteX47" fmla="*/ 2436548 w 2436548"/>
                <a:gd name="connsiteY47" fmla="*/ 4487776 h 7058152"/>
                <a:gd name="connsiteX48" fmla="*/ 2436548 w 2436548"/>
                <a:gd name="connsiteY48" fmla="*/ 4489789 h 7058152"/>
                <a:gd name="connsiteX49" fmla="*/ 2436548 w 2436548"/>
                <a:gd name="connsiteY49" fmla="*/ 4509139 h 7058152"/>
                <a:gd name="connsiteX50" fmla="*/ 2436548 w 2436548"/>
                <a:gd name="connsiteY50" fmla="*/ 5196500 h 7058152"/>
                <a:gd name="connsiteX51" fmla="*/ 2436548 w 2436548"/>
                <a:gd name="connsiteY51" fmla="*/ 5239276 h 7058152"/>
                <a:gd name="connsiteX52" fmla="*/ 2436548 w 2436548"/>
                <a:gd name="connsiteY52" fmla="*/ 5251115 h 7058152"/>
                <a:gd name="connsiteX53" fmla="*/ 2436548 w 2436548"/>
                <a:gd name="connsiteY53" fmla="*/ 5293649 h 7058152"/>
                <a:gd name="connsiteX54" fmla="*/ 2436548 w 2436548"/>
                <a:gd name="connsiteY54" fmla="*/ 5325612 h 7058152"/>
                <a:gd name="connsiteX55" fmla="*/ 2436548 w 2436548"/>
                <a:gd name="connsiteY55" fmla="*/ 5363868 h 7058152"/>
                <a:gd name="connsiteX56" fmla="*/ 2436548 w 2436548"/>
                <a:gd name="connsiteY56" fmla="*/ 5377962 h 7058152"/>
                <a:gd name="connsiteX57" fmla="*/ 2436548 w 2436548"/>
                <a:gd name="connsiteY57" fmla="*/ 5379975 h 7058152"/>
                <a:gd name="connsiteX58" fmla="*/ 2436548 w 2436548"/>
                <a:gd name="connsiteY58" fmla="*/ 5420738 h 7058152"/>
                <a:gd name="connsiteX59" fmla="*/ 2436548 w 2436548"/>
                <a:gd name="connsiteY59" fmla="*/ 6270161 h 7058152"/>
                <a:gd name="connsiteX60" fmla="*/ 2292356 w 2436548"/>
                <a:gd name="connsiteY60" fmla="*/ 6510230 h 7058152"/>
                <a:gd name="connsiteX61" fmla="*/ 1362466 w 2436548"/>
                <a:gd name="connsiteY61" fmla="*/ 7024261 h 7058152"/>
                <a:gd name="connsiteX62" fmla="*/ 1074083 w 2436548"/>
                <a:gd name="connsiteY62" fmla="*/ 7024261 h 7058152"/>
                <a:gd name="connsiteX63" fmla="*/ 144192 w 2436548"/>
                <a:gd name="connsiteY63" fmla="*/ 6510230 h 7058152"/>
                <a:gd name="connsiteX64" fmla="*/ 0 w 2436548"/>
                <a:gd name="connsiteY64" fmla="*/ 6270161 h 705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436548" h="7058152">
                  <a:moveTo>
                    <a:pt x="0" y="6270161"/>
                  </a:moveTo>
                  <a:lnTo>
                    <a:pt x="0" y="5379975"/>
                  </a:lnTo>
                  <a:lnTo>
                    <a:pt x="0" y="5239276"/>
                  </a:lnTo>
                  <a:lnTo>
                    <a:pt x="0" y="4489789"/>
                  </a:lnTo>
                  <a:lnTo>
                    <a:pt x="0" y="4349089"/>
                  </a:lnTo>
                  <a:lnTo>
                    <a:pt x="0" y="3599603"/>
                  </a:lnTo>
                  <a:lnTo>
                    <a:pt x="0" y="3458903"/>
                  </a:lnTo>
                  <a:lnTo>
                    <a:pt x="0" y="2709417"/>
                  </a:lnTo>
                  <a:lnTo>
                    <a:pt x="0" y="2568717"/>
                  </a:lnTo>
                  <a:lnTo>
                    <a:pt x="0" y="1819231"/>
                  </a:lnTo>
                  <a:lnTo>
                    <a:pt x="0" y="1678531"/>
                  </a:lnTo>
                  <a:lnTo>
                    <a:pt x="0" y="788345"/>
                  </a:lnTo>
                  <a:cubicBezTo>
                    <a:pt x="0" y="699379"/>
                    <a:pt x="64740" y="592053"/>
                    <a:pt x="144192" y="548276"/>
                  </a:cubicBezTo>
                  <a:cubicBezTo>
                    <a:pt x="1074083" y="32834"/>
                    <a:pt x="1074083" y="32834"/>
                    <a:pt x="1074083" y="32834"/>
                  </a:cubicBezTo>
                  <a:cubicBezTo>
                    <a:pt x="1113809" y="10945"/>
                    <a:pt x="1166041" y="0"/>
                    <a:pt x="1218275" y="0"/>
                  </a:cubicBezTo>
                  <a:cubicBezTo>
                    <a:pt x="1270507" y="0"/>
                    <a:pt x="1322740" y="10945"/>
                    <a:pt x="1362467" y="32834"/>
                  </a:cubicBezTo>
                  <a:cubicBezTo>
                    <a:pt x="2292356" y="548276"/>
                    <a:pt x="2292356" y="548276"/>
                    <a:pt x="2292356" y="548276"/>
                  </a:cubicBezTo>
                  <a:cubicBezTo>
                    <a:pt x="2371809" y="592053"/>
                    <a:pt x="2436548" y="699379"/>
                    <a:pt x="2436548" y="788345"/>
                  </a:cubicBezTo>
                  <a:cubicBezTo>
                    <a:pt x="2436548" y="1174927"/>
                    <a:pt x="2436548" y="1416541"/>
                    <a:pt x="2436548" y="1567550"/>
                  </a:cubicBezTo>
                  <a:lnTo>
                    <a:pt x="2436548" y="1678531"/>
                  </a:lnTo>
                  <a:lnTo>
                    <a:pt x="2436548" y="1690370"/>
                  </a:lnTo>
                  <a:lnTo>
                    <a:pt x="2436548" y="1764868"/>
                  </a:lnTo>
                  <a:lnTo>
                    <a:pt x="2436548" y="1803123"/>
                  </a:lnTo>
                  <a:lnTo>
                    <a:pt x="2436548" y="1817218"/>
                  </a:lnTo>
                  <a:lnTo>
                    <a:pt x="2436548" y="1819231"/>
                  </a:lnTo>
                  <a:lnTo>
                    <a:pt x="2436548" y="1942135"/>
                  </a:lnTo>
                  <a:cubicBezTo>
                    <a:pt x="2436548" y="2180257"/>
                    <a:pt x="2436548" y="2344479"/>
                    <a:pt x="2436548" y="2457736"/>
                  </a:cubicBezTo>
                  <a:lnTo>
                    <a:pt x="2436548" y="2568717"/>
                  </a:lnTo>
                  <a:lnTo>
                    <a:pt x="2436548" y="2580556"/>
                  </a:lnTo>
                  <a:lnTo>
                    <a:pt x="2436548" y="2655054"/>
                  </a:lnTo>
                  <a:lnTo>
                    <a:pt x="2436548" y="2693309"/>
                  </a:lnTo>
                  <a:lnTo>
                    <a:pt x="2436548" y="2707403"/>
                  </a:lnTo>
                  <a:lnTo>
                    <a:pt x="2436548" y="2709417"/>
                  </a:lnTo>
                  <a:lnTo>
                    <a:pt x="2436548" y="2832321"/>
                  </a:lnTo>
                  <a:cubicBezTo>
                    <a:pt x="2436548" y="3070443"/>
                    <a:pt x="2436548" y="3234665"/>
                    <a:pt x="2436548" y="3347922"/>
                  </a:cubicBezTo>
                  <a:lnTo>
                    <a:pt x="2436548" y="3458903"/>
                  </a:lnTo>
                  <a:lnTo>
                    <a:pt x="2436548" y="3470742"/>
                  </a:lnTo>
                  <a:lnTo>
                    <a:pt x="2436548" y="3545240"/>
                  </a:lnTo>
                  <a:lnTo>
                    <a:pt x="2436548" y="3583495"/>
                  </a:lnTo>
                  <a:lnTo>
                    <a:pt x="2436548" y="3597589"/>
                  </a:lnTo>
                  <a:lnTo>
                    <a:pt x="2436548" y="3599603"/>
                  </a:lnTo>
                  <a:lnTo>
                    <a:pt x="2436548" y="3618952"/>
                  </a:lnTo>
                  <a:cubicBezTo>
                    <a:pt x="2436548" y="3971605"/>
                    <a:pt x="2436548" y="4181448"/>
                    <a:pt x="2436548" y="4306313"/>
                  </a:cubicBezTo>
                  <a:lnTo>
                    <a:pt x="2436548" y="4349089"/>
                  </a:lnTo>
                  <a:lnTo>
                    <a:pt x="2436548" y="4360928"/>
                  </a:lnTo>
                  <a:lnTo>
                    <a:pt x="2436548" y="4435426"/>
                  </a:lnTo>
                  <a:lnTo>
                    <a:pt x="2436548" y="4473682"/>
                  </a:lnTo>
                  <a:lnTo>
                    <a:pt x="2436548" y="4487776"/>
                  </a:lnTo>
                  <a:lnTo>
                    <a:pt x="2436548" y="4489789"/>
                  </a:lnTo>
                  <a:lnTo>
                    <a:pt x="2436548" y="4509139"/>
                  </a:lnTo>
                  <a:cubicBezTo>
                    <a:pt x="2436548" y="4861792"/>
                    <a:pt x="2436548" y="5071635"/>
                    <a:pt x="2436548" y="5196500"/>
                  </a:cubicBezTo>
                  <a:lnTo>
                    <a:pt x="2436548" y="5239276"/>
                  </a:lnTo>
                  <a:lnTo>
                    <a:pt x="2436548" y="5251115"/>
                  </a:lnTo>
                  <a:lnTo>
                    <a:pt x="2436548" y="5293649"/>
                  </a:lnTo>
                  <a:lnTo>
                    <a:pt x="2436548" y="5325612"/>
                  </a:lnTo>
                  <a:lnTo>
                    <a:pt x="2436548" y="5363868"/>
                  </a:lnTo>
                  <a:lnTo>
                    <a:pt x="2436548" y="5377962"/>
                  </a:lnTo>
                  <a:lnTo>
                    <a:pt x="2436548" y="5379975"/>
                  </a:lnTo>
                  <a:lnTo>
                    <a:pt x="2436548" y="5420738"/>
                  </a:lnTo>
                  <a:cubicBezTo>
                    <a:pt x="2436548" y="6270161"/>
                    <a:pt x="2436548" y="6270161"/>
                    <a:pt x="2436548" y="6270161"/>
                  </a:cubicBezTo>
                  <a:cubicBezTo>
                    <a:pt x="2436548" y="6357715"/>
                    <a:pt x="2371809" y="6465040"/>
                    <a:pt x="2292356" y="6510230"/>
                  </a:cubicBezTo>
                  <a:cubicBezTo>
                    <a:pt x="1362466" y="7024261"/>
                    <a:pt x="1362466" y="7024261"/>
                    <a:pt x="1362466" y="7024261"/>
                  </a:cubicBezTo>
                  <a:cubicBezTo>
                    <a:pt x="1283014" y="7069450"/>
                    <a:pt x="1153535" y="7069450"/>
                    <a:pt x="1074083" y="7024261"/>
                  </a:cubicBezTo>
                  <a:cubicBezTo>
                    <a:pt x="144192" y="6510230"/>
                    <a:pt x="144192" y="6510230"/>
                    <a:pt x="144192" y="6510230"/>
                  </a:cubicBezTo>
                  <a:cubicBezTo>
                    <a:pt x="64740" y="6465040"/>
                    <a:pt x="0" y="6357715"/>
                    <a:pt x="0" y="6270161"/>
                  </a:cubicBezTo>
                  <a:close/>
                </a:path>
              </a:pathLst>
            </a:custGeom>
            <a:solidFill>
              <a:srgbClr val="3FA1CA"/>
            </a:solidFill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sz="180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4584" name="矩形 1"/>
          <p:cNvSpPr/>
          <p:nvPr/>
        </p:nvSpPr>
        <p:spPr>
          <a:xfrm>
            <a:off x="3492500" y="188913"/>
            <a:ext cx="21828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5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感受人物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/>
          <p:cNvPicPr>
            <a:picLocks noChangeAspect="1"/>
          </p:cNvPicPr>
          <p:nvPr/>
        </p:nvPicPr>
        <p:blipFill>
          <a:blip r:embed="rId1"/>
          <a:srcRect l="5869" t="35515" r="8380" b="39388"/>
          <a:stretch>
            <a:fillRect/>
          </a:stretch>
        </p:blipFill>
        <p:spPr>
          <a:xfrm>
            <a:off x="3343275" y="131763"/>
            <a:ext cx="2457450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2" name="矩形 1"/>
          <p:cNvSpPr/>
          <p:nvPr/>
        </p:nvSpPr>
        <p:spPr>
          <a:xfrm>
            <a:off x="1000125" y="1000125"/>
            <a:ext cx="73628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老汉清瘦的脸上淌着雨水。他不说话，盯着乱哄哄的人们。他像一座山。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661988" y="2284413"/>
            <a:ext cx="8039100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思考：洪水逼近，情况万分危急，老汉却像一座山，从这里你看到了一位怎样的老汉？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矩形 4"/>
          <p:cNvSpPr>
            <a:spLocks noChangeArrowheads="1"/>
          </p:cNvSpPr>
          <p:nvPr/>
        </p:nvSpPr>
        <p:spPr bwMode="auto">
          <a:xfrm>
            <a:off x="3668713" y="3643313"/>
            <a:ext cx="1895475" cy="579438"/>
          </a:xfrm>
          <a:prstGeom prst="roundRect">
            <a:avLst/>
          </a:prstGeom>
          <a:solidFill>
            <a:srgbClr val="C2E8EC"/>
          </a:solidFill>
          <a:ln w="15875">
            <a:solidFill>
              <a:srgbClr val="0E9BAE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2800" b="1" spc="0">
                <a:latin typeface="宋体" panose="02010600030101010101" pitchFamily="2" charset="-122"/>
              </a:rPr>
              <a:t>沉着冷静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5" name="矩形 5"/>
          <p:cNvSpPr>
            <a:spLocks noChangeArrowheads="1"/>
          </p:cNvSpPr>
          <p:nvPr/>
        </p:nvSpPr>
        <p:spPr bwMode="auto">
          <a:xfrm>
            <a:off x="3713163" y="234950"/>
            <a:ext cx="1806575" cy="573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神态描写</a:t>
            </a:r>
            <a:endParaRPr lang="zh-CN" altLang="en-US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9888" y="1416050"/>
            <a:ext cx="1962150" cy="752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26" name="组合 4"/>
          <p:cNvGrpSpPr/>
          <p:nvPr/>
        </p:nvGrpSpPr>
        <p:grpSpPr>
          <a:xfrm>
            <a:off x="312738" y="2438400"/>
            <a:ext cx="8369300" cy="2212975"/>
            <a:chOff x="775142" y="3514391"/>
            <a:chExt cx="8146824" cy="812397"/>
          </a:xfrm>
        </p:grpSpPr>
        <p:sp>
          <p:nvSpPr>
            <p:cNvPr id="26627" name="圆角矩形 5"/>
            <p:cNvSpPr/>
            <p:nvPr/>
          </p:nvSpPr>
          <p:spPr>
            <a:xfrm>
              <a:off x="775142" y="3514391"/>
              <a:ext cx="8024745" cy="766357"/>
            </a:xfrm>
            <a:prstGeom prst="roundRect">
              <a:avLst>
                <a:gd name="adj" fmla="val 20529"/>
              </a:avLst>
            </a:prstGeom>
            <a:solidFill>
              <a:srgbClr val="FBE5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628" name="圆角矩形 6"/>
            <p:cNvSpPr/>
            <p:nvPr/>
          </p:nvSpPr>
          <p:spPr>
            <a:xfrm>
              <a:off x="897220" y="3560431"/>
              <a:ext cx="8024746" cy="766357"/>
            </a:xfrm>
            <a:prstGeom prst="roundRect">
              <a:avLst>
                <a:gd name="adj" fmla="val 20529"/>
              </a:avLst>
            </a:prstGeom>
            <a:noFill/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6629" name="矩形 1"/>
          <p:cNvSpPr/>
          <p:nvPr/>
        </p:nvSpPr>
        <p:spPr>
          <a:xfrm>
            <a:off x="400050" y="784225"/>
            <a:ext cx="8448675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洪水来袭，村民此时的表现是怎样的？找出具体句子读一读。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矩形 4"/>
          <p:cNvSpPr>
            <a:spLocks noChangeArrowheads="1"/>
          </p:cNvSpPr>
          <p:nvPr/>
        </p:nvSpPr>
        <p:spPr bwMode="auto">
          <a:xfrm>
            <a:off x="7035800" y="1474788"/>
            <a:ext cx="1328738" cy="57785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latin typeface="宋体" panose="02010600030101010101" pitchFamily="2" charset="-122"/>
              </a:rPr>
              <a:t>乱哄哄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1" name="矩形 3"/>
          <p:cNvSpPr/>
          <p:nvPr/>
        </p:nvSpPr>
        <p:spPr>
          <a:xfrm>
            <a:off x="569913" y="2668588"/>
            <a:ext cx="8199437" cy="175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是谁惊慌地喊了一嗓子，一百多号人你拥我挤地往南跑。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人们又疯了似的折回来。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人们跌跌撞撞地向那木桥拥去。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组合 22"/>
          <p:cNvGrpSpPr/>
          <p:nvPr/>
        </p:nvGrpSpPr>
        <p:grpSpPr>
          <a:xfrm>
            <a:off x="1271588" y="1581150"/>
            <a:ext cx="3222625" cy="2409825"/>
            <a:chOff x="1247941" y="1526785"/>
            <a:chExt cx="2974335" cy="2224757"/>
          </a:xfrm>
        </p:grpSpPr>
        <p:sp>
          <p:nvSpPr>
            <p:cNvPr id="9218" name="圆角矩形 18"/>
            <p:cNvSpPr/>
            <p:nvPr/>
          </p:nvSpPr>
          <p:spPr>
            <a:xfrm>
              <a:off x="1247941" y="1627911"/>
              <a:ext cx="2880563" cy="1915518"/>
            </a:xfrm>
            <a:prstGeom prst="roundRect">
              <a:avLst/>
            </a:prstGeom>
            <a:solidFill>
              <a:srgbClr val="B1C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219" name="圆角矩形 23"/>
            <p:cNvSpPr/>
            <p:nvPr/>
          </p:nvSpPr>
          <p:spPr>
            <a:xfrm>
              <a:off x="1327061" y="1699724"/>
              <a:ext cx="2882028" cy="1915519"/>
            </a:xfrm>
            <a:prstGeom prst="roundRect">
              <a:avLst/>
            </a:prstGeom>
            <a:noFill/>
            <a:ln w="15875"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9220" name="图片 21"/>
            <p:cNvPicPr>
              <a:picLocks noChangeAspect="1"/>
            </p:cNvPicPr>
            <p:nvPr/>
          </p:nvPicPr>
          <p:blipFill>
            <a:blip r:embed="rId1"/>
            <a:srcRect l="46259" t="23801" r="31142" b="57101"/>
            <a:stretch>
              <a:fillRect/>
            </a:stretch>
          </p:blipFill>
          <p:spPr>
            <a:xfrm>
              <a:off x="1337598" y="1526785"/>
              <a:ext cx="427249" cy="3450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1" name="图片 26"/>
            <p:cNvPicPr>
              <a:picLocks noChangeAspect="1"/>
            </p:cNvPicPr>
            <p:nvPr/>
          </p:nvPicPr>
          <p:blipFill>
            <a:blip r:embed="rId1"/>
            <a:srcRect l="46259" t="23801" r="31142" b="57101"/>
            <a:stretch>
              <a:fillRect/>
            </a:stretch>
          </p:blipFill>
          <p:spPr>
            <a:xfrm rot="10800000">
              <a:off x="3795027" y="3406454"/>
              <a:ext cx="427249" cy="3450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9222" name="组合 8"/>
          <p:cNvGrpSpPr/>
          <p:nvPr/>
        </p:nvGrpSpPr>
        <p:grpSpPr>
          <a:xfrm>
            <a:off x="3322638" y="188913"/>
            <a:ext cx="2498725" cy="765175"/>
            <a:chOff x="6604386" y="683907"/>
            <a:chExt cx="3556885" cy="1227875"/>
          </a:xfrm>
        </p:grpSpPr>
        <p:grpSp>
          <p:nvGrpSpPr>
            <p:cNvPr id="9223" name="组合 10"/>
            <p:cNvGrpSpPr>
              <a:grpSpLocks noGrp="1" noChangeAspect="1"/>
            </p:cNvGrpSpPr>
            <p:nvPr/>
          </p:nvGrpSpPr>
          <p:grpSpPr>
            <a:xfrm>
              <a:off x="6604385" y="683907"/>
              <a:ext cx="3556886" cy="1227875"/>
              <a:chOff x="1405945" y="-1485674"/>
              <a:chExt cx="7058152" cy="2436550"/>
            </a:xfrm>
          </p:grpSpPr>
        </p:grpSp>
        <p:sp>
          <p:nvSpPr>
            <p:cNvPr id="9224" name="任意多边形: 形状 27"/>
            <p:cNvSpPr/>
            <p:nvPr/>
          </p:nvSpPr>
          <p:spPr>
            <a:xfrm rot="5400000">
              <a:off x="7860600" y="-376648"/>
              <a:ext cx="1044458" cy="3348986"/>
            </a:xfrm>
            <a:custGeom>
              <a:avLst/>
              <a:gdLst>
                <a:gd name="connsiteX0" fmla="*/ 0 w 2436548"/>
                <a:gd name="connsiteY0" fmla="*/ 6270161 h 7058152"/>
                <a:gd name="connsiteX1" fmla="*/ 0 w 2436548"/>
                <a:gd name="connsiteY1" fmla="*/ 5379975 h 7058152"/>
                <a:gd name="connsiteX2" fmla="*/ 0 w 2436548"/>
                <a:gd name="connsiteY2" fmla="*/ 5239276 h 7058152"/>
                <a:gd name="connsiteX3" fmla="*/ 0 w 2436548"/>
                <a:gd name="connsiteY3" fmla="*/ 4489789 h 7058152"/>
                <a:gd name="connsiteX4" fmla="*/ 0 w 2436548"/>
                <a:gd name="connsiteY4" fmla="*/ 4349089 h 7058152"/>
                <a:gd name="connsiteX5" fmla="*/ 0 w 2436548"/>
                <a:gd name="connsiteY5" fmla="*/ 3599603 h 7058152"/>
                <a:gd name="connsiteX6" fmla="*/ 0 w 2436548"/>
                <a:gd name="connsiteY6" fmla="*/ 3458903 h 7058152"/>
                <a:gd name="connsiteX7" fmla="*/ 0 w 2436548"/>
                <a:gd name="connsiteY7" fmla="*/ 2709417 h 7058152"/>
                <a:gd name="connsiteX8" fmla="*/ 0 w 2436548"/>
                <a:gd name="connsiteY8" fmla="*/ 2568717 h 7058152"/>
                <a:gd name="connsiteX9" fmla="*/ 0 w 2436548"/>
                <a:gd name="connsiteY9" fmla="*/ 1819231 h 7058152"/>
                <a:gd name="connsiteX10" fmla="*/ 0 w 2436548"/>
                <a:gd name="connsiteY10" fmla="*/ 1678531 h 7058152"/>
                <a:gd name="connsiteX11" fmla="*/ 0 w 2436548"/>
                <a:gd name="connsiteY11" fmla="*/ 788345 h 7058152"/>
                <a:gd name="connsiteX12" fmla="*/ 144192 w 2436548"/>
                <a:gd name="connsiteY12" fmla="*/ 548276 h 7058152"/>
                <a:gd name="connsiteX13" fmla="*/ 1074083 w 2436548"/>
                <a:gd name="connsiteY13" fmla="*/ 32834 h 7058152"/>
                <a:gd name="connsiteX14" fmla="*/ 1218275 w 2436548"/>
                <a:gd name="connsiteY14" fmla="*/ 0 h 7058152"/>
                <a:gd name="connsiteX15" fmla="*/ 1362467 w 2436548"/>
                <a:gd name="connsiteY15" fmla="*/ 32834 h 7058152"/>
                <a:gd name="connsiteX16" fmla="*/ 2292356 w 2436548"/>
                <a:gd name="connsiteY16" fmla="*/ 548276 h 7058152"/>
                <a:gd name="connsiteX17" fmla="*/ 2436548 w 2436548"/>
                <a:gd name="connsiteY17" fmla="*/ 788345 h 7058152"/>
                <a:gd name="connsiteX18" fmla="*/ 2436548 w 2436548"/>
                <a:gd name="connsiteY18" fmla="*/ 1567550 h 7058152"/>
                <a:gd name="connsiteX19" fmla="*/ 2436548 w 2436548"/>
                <a:gd name="connsiteY19" fmla="*/ 1678531 h 7058152"/>
                <a:gd name="connsiteX20" fmla="*/ 2436548 w 2436548"/>
                <a:gd name="connsiteY20" fmla="*/ 1690370 h 7058152"/>
                <a:gd name="connsiteX21" fmla="*/ 2436548 w 2436548"/>
                <a:gd name="connsiteY21" fmla="*/ 1764868 h 7058152"/>
                <a:gd name="connsiteX22" fmla="*/ 2436548 w 2436548"/>
                <a:gd name="connsiteY22" fmla="*/ 1803123 h 7058152"/>
                <a:gd name="connsiteX23" fmla="*/ 2436548 w 2436548"/>
                <a:gd name="connsiteY23" fmla="*/ 1817218 h 7058152"/>
                <a:gd name="connsiteX24" fmla="*/ 2436548 w 2436548"/>
                <a:gd name="connsiteY24" fmla="*/ 1819231 h 7058152"/>
                <a:gd name="connsiteX25" fmla="*/ 2436548 w 2436548"/>
                <a:gd name="connsiteY25" fmla="*/ 1942135 h 7058152"/>
                <a:gd name="connsiteX26" fmla="*/ 2436548 w 2436548"/>
                <a:gd name="connsiteY26" fmla="*/ 2457736 h 7058152"/>
                <a:gd name="connsiteX27" fmla="*/ 2436548 w 2436548"/>
                <a:gd name="connsiteY27" fmla="*/ 2568717 h 7058152"/>
                <a:gd name="connsiteX28" fmla="*/ 2436548 w 2436548"/>
                <a:gd name="connsiteY28" fmla="*/ 2580556 h 7058152"/>
                <a:gd name="connsiteX29" fmla="*/ 2436548 w 2436548"/>
                <a:gd name="connsiteY29" fmla="*/ 2655054 h 7058152"/>
                <a:gd name="connsiteX30" fmla="*/ 2436548 w 2436548"/>
                <a:gd name="connsiteY30" fmla="*/ 2693309 h 7058152"/>
                <a:gd name="connsiteX31" fmla="*/ 2436548 w 2436548"/>
                <a:gd name="connsiteY31" fmla="*/ 2707403 h 7058152"/>
                <a:gd name="connsiteX32" fmla="*/ 2436548 w 2436548"/>
                <a:gd name="connsiteY32" fmla="*/ 2709417 h 7058152"/>
                <a:gd name="connsiteX33" fmla="*/ 2436548 w 2436548"/>
                <a:gd name="connsiteY33" fmla="*/ 2832321 h 7058152"/>
                <a:gd name="connsiteX34" fmla="*/ 2436548 w 2436548"/>
                <a:gd name="connsiteY34" fmla="*/ 3347922 h 7058152"/>
                <a:gd name="connsiteX35" fmla="*/ 2436548 w 2436548"/>
                <a:gd name="connsiteY35" fmla="*/ 3458903 h 7058152"/>
                <a:gd name="connsiteX36" fmla="*/ 2436548 w 2436548"/>
                <a:gd name="connsiteY36" fmla="*/ 3470742 h 7058152"/>
                <a:gd name="connsiteX37" fmla="*/ 2436548 w 2436548"/>
                <a:gd name="connsiteY37" fmla="*/ 3545240 h 7058152"/>
                <a:gd name="connsiteX38" fmla="*/ 2436548 w 2436548"/>
                <a:gd name="connsiteY38" fmla="*/ 3583495 h 7058152"/>
                <a:gd name="connsiteX39" fmla="*/ 2436548 w 2436548"/>
                <a:gd name="connsiteY39" fmla="*/ 3597589 h 7058152"/>
                <a:gd name="connsiteX40" fmla="*/ 2436548 w 2436548"/>
                <a:gd name="connsiteY40" fmla="*/ 3599603 h 7058152"/>
                <a:gd name="connsiteX41" fmla="*/ 2436548 w 2436548"/>
                <a:gd name="connsiteY41" fmla="*/ 3618952 h 7058152"/>
                <a:gd name="connsiteX42" fmla="*/ 2436548 w 2436548"/>
                <a:gd name="connsiteY42" fmla="*/ 4306313 h 7058152"/>
                <a:gd name="connsiteX43" fmla="*/ 2436548 w 2436548"/>
                <a:gd name="connsiteY43" fmla="*/ 4349089 h 7058152"/>
                <a:gd name="connsiteX44" fmla="*/ 2436548 w 2436548"/>
                <a:gd name="connsiteY44" fmla="*/ 4360928 h 7058152"/>
                <a:gd name="connsiteX45" fmla="*/ 2436548 w 2436548"/>
                <a:gd name="connsiteY45" fmla="*/ 4435426 h 7058152"/>
                <a:gd name="connsiteX46" fmla="*/ 2436548 w 2436548"/>
                <a:gd name="connsiteY46" fmla="*/ 4473682 h 7058152"/>
                <a:gd name="connsiteX47" fmla="*/ 2436548 w 2436548"/>
                <a:gd name="connsiteY47" fmla="*/ 4487776 h 7058152"/>
                <a:gd name="connsiteX48" fmla="*/ 2436548 w 2436548"/>
                <a:gd name="connsiteY48" fmla="*/ 4489789 h 7058152"/>
                <a:gd name="connsiteX49" fmla="*/ 2436548 w 2436548"/>
                <a:gd name="connsiteY49" fmla="*/ 4509139 h 7058152"/>
                <a:gd name="connsiteX50" fmla="*/ 2436548 w 2436548"/>
                <a:gd name="connsiteY50" fmla="*/ 5196500 h 7058152"/>
                <a:gd name="connsiteX51" fmla="*/ 2436548 w 2436548"/>
                <a:gd name="connsiteY51" fmla="*/ 5239276 h 7058152"/>
                <a:gd name="connsiteX52" fmla="*/ 2436548 w 2436548"/>
                <a:gd name="connsiteY52" fmla="*/ 5251115 h 7058152"/>
                <a:gd name="connsiteX53" fmla="*/ 2436548 w 2436548"/>
                <a:gd name="connsiteY53" fmla="*/ 5293649 h 7058152"/>
                <a:gd name="connsiteX54" fmla="*/ 2436548 w 2436548"/>
                <a:gd name="connsiteY54" fmla="*/ 5325612 h 7058152"/>
                <a:gd name="connsiteX55" fmla="*/ 2436548 w 2436548"/>
                <a:gd name="connsiteY55" fmla="*/ 5363868 h 7058152"/>
                <a:gd name="connsiteX56" fmla="*/ 2436548 w 2436548"/>
                <a:gd name="connsiteY56" fmla="*/ 5377962 h 7058152"/>
                <a:gd name="connsiteX57" fmla="*/ 2436548 w 2436548"/>
                <a:gd name="connsiteY57" fmla="*/ 5379975 h 7058152"/>
                <a:gd name="connsiteX58" fmla="*/ 2436548 w 2436548"/>
                <a:gd name="connsiteY58" fmla="*/ 5420738 h 7058152"/>
                <a:gd name="connsiteX59" fmla="*/ 2436548 w 2436548"/>
                <a:gd name="connsiteY59" fmla="*/ 6270161 h 7058152"/>
                <a:gd name="connsiteX60" fmla="*/ 2292356 w 2436548"/>
                <a:gd name="connsiteY60" fmla="*/ 6510230 h 7058152"/>
                <a:gd name="connsiteX61" fmla="*/ 1362466 w 2436548"/>
                <a:gd name="connsiteY61" fmla="*/ 7024261 h 7058152"/>
                <a:gd name="connsiteX62" fmla="*/ 1074083 w 2436548"/>
                <a:gd name="connsiteY62" fmla="*/ 7024261 h 7058152"/>
                <a:gd name="connsiteX63" fmla="*/ 144192 w 2436548"/>
                <a:gd name="connsiteY63" fmla="*/ 6510230 h 7058152"/>
                <a:gd name="connsiteX64" fmla="*/ 0 w 2436548"/>
                <a:gd name="connsiteY64" fmla="*/ 6270161 h 705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436548" h="7058152">
                  <a:moveTo>
                    <a:pt x="0" y="6270161"/>
                  </a:moveTo>
                  <a:lnTo>
                    <a:pt x="0" y="5379975"/>
                  </a:lnTo>
                  <a:lnTo>
                    <a:pt x="0" y="5239276"/>
                  </a:lnTo>
                  <a:lnTo>
                    <a:pt x="0" y="4489789"/>
                  </a:lnTo>
                  <a:lnTo>
                    <a:pt x="0" y="4349089"/>
                  </a:lnTo>
                  <a:lnTo>
                    <a:pt x="0" y="3599603"/>
                  </a:lnTo>
                  <a:lnTo>
                    <a:pt x="0" y="3458903"/>
                  </a:lnTo>
                  <a:lnTo>
                    <a:pt x="0" y="2709417"/>
                  </a:lnTo>
                  <a:lnTo>
                    <a:pt x="0" y="2568717"/>
                  </a:lnTo>
                  <a:lnTo>
                    <a:pt x="0" y="1819231"/>
                  </a:lnTo>
                  <a:lnTo>
                    <a:pt x="0" y="1678531"/>
                  </a:lnTo>
                  <a:lnTo>
                    <a:pt x="0" y="788345"/>
                  </a:lnTo>
                  <a:cubicBezTo>
                    <a:pt x="0" y="699379"/>
                    <a:pt x="64740" y="592053"/>
                    <a:pt x="144192" y="548276"/>
                  </a:cubicBezTo>
                  <a:cubicBezTo>
                    <a:pt x="1074083" y="32834"/>
                    <a:pt x="1074083" y="32834"/>
                    <a:pt x="1074083" y="32834"/>
                  </a:cubicBezTo>
                  <a:cubicBezTo>
                    <a:pt x="1113809" y="10945"/>
                    <a:pt x="1166041" y="0"/>
                    <a:pt x="1218275" y="0"/>
                  </a:cubicBezTo>
                  <a:cubicBezTo>
                    <a:pt x="1270507" y="0"/>
                    <a:pt x="1322740" y="10945"/>
                    <a:pt x="1362467" y="32834"/>
                  </a:cubicBezTo>
                  <a:cubicBezTo>
                    <a:pt x="2292356" y="548276"/>
                    <a:pt x="2292356" y="548276"/>
                    <a:pt x="2292356" y="548276"/>
                  </a:cubicBezTo>
                  <a:cubicBezTo>
                    <a:pt x="2371809" y="592053"/>
                    <a:pt x="2436548" y="699379"/>
                    <a:pt x="2436548" y="788345"/>
                  </a:cubicBezTo>
                  <a:cubicBezTo>
                    <a:pt x="2436548" y="1174927"/>
                    <a:pt x="2436548" y="1416541"/>
                    <a:pt x="2436548" y="1567550"/>
                  </a:cubicBezTo>
                  <a:lnTo>
                    <a:pt x="2436548" y="1678531"/>
                  </a:lnTo>
                  <a:lnTo>
                    <a:pt x="2436548" y="1690370"/>
                  </a:lnTo>
                  <a:lnTo>
                    <a:pt x="2436548" y="1764868"/>
                  </a:lnTo>
                  <a:lnTo>
                    <a:pt x="2436548" y="1803123"/>
                  </a:lnTo>
                  <a:lnTo>
                    <a:pt x="2436548" y="1817218"/>
                  </a:lnTo>
                  <a:lnTo>
                    <a:pt x="2436548" y="1819231"/>
                  </a:lnTo>
                  <a:lnTo>
                    <a:pt x="2436548" y="1942135"/>
                  </a:lnTo>
                  <a:cubicBezTo>
                    <a:pt x="2436548" y="2180257"/>
                    <a:pt x="2436548" y="2344479"/>
                    <a:pt x="2436548" y="2457736"/>
                  </a:cubicBezTo>
                  <a:lnTo>
                    <a:pt x="2436548" y="2568717"/>
                  </a:lnTo>
                  <a:lnTo>
                    <a:pt x="2436548" y="2580556"/>
                  </a:lnTo>
                  <a:lnTo>
                    <a:pt x="2436548" y="2655054"/>
                  </a:lnTo>
                  <a:lnTo>
                    <a:pt x="2436548" y="2693309"/>
                  </a:lnTo>
                  <a:lnTo>
                    <a:pt x="2436548" y="2707403"/>
                  </a:lnTo>
                  <a:lnTo>
                    <a:pt x="2436548" y="2709417"/>
                  </a:lnTo>
                  <a:lnTo>
                    <a:pt x="2436548" y="2832321"/>
                  </a:lnTo>
                  <a:cubicBezTo>
                    <a:pt x="2436548" y="3070443"/>
                    <a:pt x="2436548" y="3234665"/>
                    <a:pt x="2436548" y="3347922"/>
                  </a:cubicBezTo>
                  <a:lnTo>
                    <a:pt x="2436548" y="3458903"/>
                  </a:lnTo>
                  <a:lnTo>
                    <a:pt x="2436548" y="3470742"/>
                  </a:lnTo>
                  <a:lnTo>
                    <a:pt x="2436548" y="3545240"/>
                  </a:lnTo>
                  <a:lnTo>
                    <a:pt x="2436548" y="3583495"/>
                  </a:lnTo>
                  <a:lnTo>
                    <a:pt x="2436548" y="3597589"/>
                  </a:lnTo>
                  <a:lnTo>
                    <a:pt x="2436548" y="3599603"/>
                  </a:lnTo>
                  <a:lnTo>
                    <a:pt x="2436548" y="3618952"/>
                  </a:lnTo>
                  <a:cubicBezTo>
                    <a:pt x="2436548" y="3971605"/>
                    <a:pt x="2436548" y="4181448"/>
                    <a:pt x="2436548" y="4306313"/>
                  </a:cubicBezTo>
                  <a:lnTo>
                    <a:pt x="2436548" y="4349089"/>
                  </a:lnTo>
                  <a:lnTo>
                    <a:pt x="2436548" y="4360928"/>
                  </a:lnTo>
                  <a:lnTo>
                    <a:pt x="2436548" y="4435426"/>
                  </a:lnTo>
                  <a:lnTo>
                    <a:pt x="2436548" y="4473682"/>
                  </a:lnTo>
                  <a:lnTo>
                    <a:pt x="2436548" y="4487776"/>
                  </a:lnTo>
                  <a:lnTo>
                    <a:pt x="2436548" y="4489789"/>
                  </a:lnTo>
                  <a:lnTo>
                    <a:pt x="2436548" y="4509139"/>
                  </a:lnTo>
                  <a:cubicBezTo>
                    <a:pt x="2436548" y="4861792"/>
                    <a:pt x="2436548" y="5071635"/>
                    <a:pt x="2436548" y="5196500"/>
                  </a:cubicBezTo>
                  <a:lnTo>
                    <a:pt x="2436548" y="5239276"/>
                  </a:lnTo>
                  <a:lnTo>
                    <a:pt x="2436548" y="5251115"/>
                  </a:lnTo>
                  <a:lnTo>
                    <a:pt x="2436548" y="5293649"/>
                  </a:lnTo>
                  <a:lnTo>
                    <a:pt x="2436548" y="5325612"/>
                  </a:lnTo>
                  <a:lnTo>
                    <a:pt x="2436548" y="5363868"/>
                  </a:lnTo>
                  <a:lnTo>
                    <a:pt x="2436548" y="5377962"/>
                  </a:lnTo>
                  <a:lnTo>
                    <a:pt x="2436548" y="5379975"/>
                  </a:lnTo>
                  <a:lnTo>
                    <a:pt x="2436548" y="5420738"/>
                  </a:lnTo>
                  <a:cubicBezTo>
                    <a:pt x="2436548" y="6270161"/>
                    <a:pt x="2436548" y="6270161"/>
                    <a:pt x="2436548" y="6270161"/>
                  </a:cubicBezTo>
                  <a:cubicBezTo>
                    <a:pt x="2436548" y="6357715"/>
                    <a:pt x="2371809" y="6465040"/>
                    <a:pt x="2292356" y="6510230"/>
                  </a:cubicBezTo>
                  <a:cubicBezTo>
                    <a:pt x="1362466" y="7024261"/>
                    <a:pt x="1362466" y="7024261"/>
                    <a:pt x="1362466" y="7024261"/>
                  </a:cubicBezTo>
                  <a:cubicBezTo>
                    <a:pt x="1283014" y="7069450"/>
                    <a:pt x="1153535" y="7069450"/>
                    <a:pt x="1074083" y="7024261"/>
                  </a:cubicBezTo>
                  <a:cubicBezTo>
                    <a:pt x="144192" y="6510230"/>
                    <a:pt x="144192" y="6510230"/>
                    <a:pt x="144192" y="6510230"/>
                  </a:cubicBezTo>
                  <a:cubicBezTo>
                    <a:pt x="64740" y="6465040"/>
                    <a:pt x="0" y="6357715"/>
                    <a:pt x="0" y="6270161"/>
                  </a:cubicBezTo>
                  <a:close/>
                </a:path>
              </a:pathLst>
            </a:custGeom>
            <a:solidFill>
              <a:srgbClr val="3FA1CA"/>
            </a:solidFill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sz="180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9225" name="洪水">
            <a:hlinkClick r:id="" action="ppaction://media"/>
          </p:cNvPr>
          <p:cNvPicPr>
            <a:picLocks noGrp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92638" y="1143000"/>
            <a:ext cx="3965575" cy="5930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26" name="Picture 4" descr="点击画面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5750" y="4306888"/>
            <a:ext cx="2544763" cy="650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7" name="矩形 3"/>
          <p:cNvSpPr/>
          <p:nvPr/>
        </p:nvSpPr>
        <p:spPr>
          <a:xfrm>
            <a:off x="1492250" y="1858963"/>
            <a:ext cx="2787650" cy="17732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思考：你们想到了哪些与洪水有关的词语？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3492500" y="188913"/>
            <a:ext cx="21828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9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22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"/>
          <p:cNvPicPr>
            <a:picLocks noChangeAspect="1"/>
          </p:cNvPicPr>
          <p:nvPr/>
        </p:nvPicPr>
        <p:blipFill>
          <a:blip r:embed="rId1"/>
          <a:srcRect l="5869" t="35515" r="8380" b="39388"/>
          <a:stretch>
            <a:fillRect/>
          </a:stretch>
        </p:blipFill>
        <p:spPr>
          <a:xfrm>
            <a:off x="3343275" y="131763"/>
            <a:ext cx="2457450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0" name="矩形 1"/>
          <p:cNvSpPr/>
          <p:nvPr/>
        </p:nvSpPr>
        <p:spPr>
          <a:xfrm>
            <a:off x="655638" y="2190750"/>
            <a:ext cx="76803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老汉沙哑地喊话：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桥窄！排成一队，不要挤！党员排在后边！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3732213" y="219075"/>
            <a:ext cx="1806575" cy="573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  <a:endParaRPr lang="zh-CN" altLang="en-US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椭圆 3"/>
          <p:cNvSpPr/>
          <p:nvPr/>
        </p:nvSpPr>
        <p:spPr>
          <a:xfrm>
            <a:off x="5287963" y="2278063"/>
            <a:ext cx="431800" cy="431800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3" name="椭圆 4"/>
          <p:cNvSpPr/>
          <p:nvPr/>
        </p:nvSpPr>
        <p:spPr>
          <a:xfrm>
            <a:off x="1374775" y="2817813"/>
            <a:ext cx="431800" cy="431800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4" name="椭圆 5"/>
          <p:cNvSpPr/>
          <p:nvPr/>
        </p:nvSpPr>
        <p:spPr>
          <a:xfrm>
            <a:off x="3867150" y="2817813"/>
            <a:ext cx="431800" cy="431800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5" name="矩形 4"/>
          <p:cNvSpPr>
            <a:spLocks noChangeArrowheads="1"/>
          </p:cNvSpPr>
          <p:nvPr/>
        </p:nvSpPr>
        <p:spPr bwMode="auto">
          <a:xfrm>
            <a:off x="4330700" y="3665538"/>
            <a:ext cx="4089400" cy="5778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rgbClr val="FF6600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800" b="1" spc="0">
                <a:latin typeface="宋体" panose="02010600030101010101" pitchFamily="2" charset="-122"/>
              </a:rPr>
              <a:t>三个感叹号。三个短句。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7656" name="矩形 7"/>
          <p:cNvSpPr/>
          <p:nvPr/>
        </p:nvSpPr>
        <p:spPr>
          <a:xfrm>
            <a:off x="533400" y="915988"/>
            <a:ext cx="7924800" cy="12112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一起读读老支书的语言描写。说一说：你发现了什么？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animBg="1"/>
      <p:bldP spid="27653" grpId="0" animBg="1"/>
      <p:bldP spid="27654" grpId="0" animBg="1"/>
      <p:bldP spid="276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419100" y="947738"/>
            <a:ext cx="845185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老汉沙哑地喊话：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桥窄！排成一队，不要挤！党员排在后边！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乡亲们，这座桥很窄，也不够牢固！大家千万不要拥挤！党员同志们，我们要发挥模范作用，统统排到后边去！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矩形 2"/>
          <p:cNvSpPr/>
          <p:nvPr/>
        </p:nvSpPr>
        <p:spPr>
          <a:xfrm>
            <a:off x="419100" y="220663"/>
            <a:ext cx="7259638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试着对比着读，说一说：你有什么发现？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1662113" y="3652838"/>
            <a:ext cx="6016625" cy="1169988"/>
          </a:xfrm>
          <a:prstGeom prst="roundRect">
            <a:avLst/>
          </a:prstGeom>
          <a:solidFill>
            <a:srgbClr val="C2E8EC"/>
          </a:solidFill>
          <a:ln w="15875">
            <a:solidFill>
              <a:srgbClr val="0E9BAE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短句更能体现当时形势严峻，老汉内心焦急，必须长话短说。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组合 5"/>
          <p:cNvGrpSpPr/>
          <p:nvPr/>
        </p:nvGrpSpPr>
        <p:grpSpPr>
          <a:xfrm>
            <a:off x="2070100" y="2644775"/>
            <a:ext cx="1963738" cy="750888"/>
            <a:chOff x="2070732" y="2644149"/>
            <a:chExt cx="1962979" cy="752194"/>
          </a:xfrm>
        </p:grpSpPr>
        <p:pic>
          <p:nvPicPr>
            <p:cNvPr id="29698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70732" y="2644149"/>
              <a:ext cx="1962979" cy="75219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9699" name="矩形 4"/>
            <p:cNvSpPr>
              <a:spLocks noChangeArrowheads="1"/>
            </p:cNvSpPr>
            <p:nvPr/>
          </p:nvSpPr>
          <p:spPr bwMode="auto">
            <a:xfrm>
              <a:off x="2194509" y="2730023"/>
              <a:ext cx="1715425" cy="580446"/>
            </a:xfrm>
            <a:prstGeom prst="round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0"/>
              <a:r>
                <a:rPr lang="zh-CN" altLang="en-US" sz="2800" b="1" spc="0">
                  <a:latin typeface="宋体" panose="02010600030101010101" pitchFamily="2" charset="-122"/>
                </a:rPr>
                <a:t>一心为民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29700" name="矩形 2"/>
          <p:cNvSpPr/>
          <p:nvPr/>
        </p:nvSpPr>
        <p:spPr>
          <a:xfrm>
            <a:off x="339725" y="977900"/>
            <a:ext cx="7958138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透过文字，你又看到了一位怎样的老支书呢？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701" name="Picture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822450"/>
            <a:ext cx="2449513" cy="2771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rcRect l="5869" t="35515" r="8380" b="39388"/>
          <a:stretch>
            <a:fillRect/>
          </a:stretch>
        </p:blipFill>
        <p:spPr>
          <a:xfrm>
            <a:off x="3343275" y="131763"/>
            <a:ext cx="2457450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2" name="矩形 1"/>
          <p:cNvSpPr/>
          <p:nvPr/>
        </p:nvSpPr>
        <p:spPr>
          <a:xfrm>
            <a:off x="623888" y="2432050"/>
            <a:ext cx="7681912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老汉突然冲上前，从队伍里揪出一个小伙子，吼道：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你还算是个党员吗？排到后面去！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老汉凶得像只豹子。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矩形 2"/>
          <p:cNvSpPr/>
          <p:nvPr/>
        </p:nvSpPr>
        <p:spPr>
          <a:xfrm>
            <a:off x="463550" y="876300"/>
            <a:ext cx="8137525" cy="12065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如果把这看成一个特写镜头的话，你的目光会停留在老汉的哪个动作上？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椭圆 3"/>
          <p:cNvSpPr/>
          <p:nvPr/>
        </p:nvSpPr>
        <p:spPr>
          <a:xfrm>
            <a:off x="6026150" y="2525713"/>
            <a:ext cx="463550" cy="454025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3748088" y="239713"/>
            <a:ext cx="1806575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endParaRPr lang="zh-CN" altLang="en-US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4"/>
          <p:cNvGrpSpPr/>
          <p:nvPr/>
        </p:nvGrpSpPr>
        <p:grpSpPr>
          <a:xfrm>
            <a:off x="519113" y="1741488"/>
            <a:ext cx="3625850" cy="3213100"/>
            <a:chOff x="519113" y="1741488"/>
            <a:chExt cx="3625850" cy="3213100"/>
          </a:xfrm>
        </p:grpSpPr>
        <p:pic>
          <p:nvPicPr>
            <p:cNvPr id="31746" name="图片 5"/>
            <p:cNvPicPr>
              <a:picLocks noChangeAspect="1"/>
            </p:cNvPicPr>
            <p:nvPr/>
          </p:nvPicPr>
          <p:blipFill>
            <a:blip r:embed="rId1"/>
            <a:srcRect l="9364" t="11682" r="8858" b="15853"/>
            <a:stretch>
              <a:fillRect/>
            </a:stretch>
          </p:blipFill>
          <p:spPr>
            <a:xfrm>
              <a:off x="519113" y="1741488"/>
              <a:ext cx="3625850" cy="32131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1747" name="矩形 4"/>
            <p:cNvSpPr>
              <a:spLocks noChangeArrowheads="1"/>
            </p:cNvSpPr>
            <p:nvPr/>
          </p:nvSpPr>
          <p:spPr bwMode="auto">
            <a:xfrm>
              <a:off x="838200" y="2312988"/>
              <a:ext cx="2709863" cy="2160587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</a:rPr>
                <a:t>    </a:t>
              </a:r>
              <a:r>
                <a:rPr lang="zh-CN" altLang="en-US" sz="2800" b="1">
                  <a:latin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</a:rPr>
                <a:t>揪</a:t>
              </a:r>
              <a:r>
                <a:rPr lang="zh-CN" altLang="en-US" sz="2800" b="1">
                  <a:latin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</a:rPr>
                <a:t>要用很大的力，可见老汉当时的生气、愤怒。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31748" name="矩形 2"/>
          <p:cNvSpPr/>
          <p:nvPr/>
        </p:nvSpPr>
        <p:spPr>
          <a:xfrm>
            <a:off x="342900" y="654050"/>
            <a:ext cx="8304213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如果把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换一个字，你会想到哪些字呢？从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中你体会到了什么？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1749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588" y="1985963"/>
            <a:ext cx="3630612" cy="27225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0" y="1444625"/>
            <a:ext cx="3657600" cy="704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0" name="矩形 1"/>
          <p:cNvSpPr/>
          <p:nvPr/>
        </p:nvSpPr>
        <p:spPr>
          <a:xfrm>
            <a:off x="1198563" y="584200"/>
            <a:ext cx="63531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这一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对儿子来说意味着什么？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矩形 4"/>
          <p:cNvSpPr>
            <a:spLocks noChangeArrowheads="1"/>
          </p:cNvSpPr>
          <p:nvPr/>
        </p:nvSpPr>
        <p:spPr bwMode="auto">
          <a:xfrm>
            <a:off x="2781300" y="1460500"/>
            <a:ext cx="3479800" cy="67310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离生的希望越来越远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772" name="矩形 7"/>
          <p:cNvSpPr/>
          <p:nvPr/>
        </p:nvSpPr>
        <p:spPr>
          <a:xfrm>
            <a:off x="771525" y="2436813"/>
            <a:ext cx="7754938" cy="17732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的一瞬间，儿子内心的感受又是怎样的呢？他一定有话想说，有话想问。请同学们拿起笔写一写：老支书为什么要揪出儿子呢？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0" y="2895600"/>
            <a:ext cx="1963738" cy="752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4" name="矩形 1"/>
          <p:cNvSpPr/>
          <p:nvPr/>
        </p:nvSpPr>
        <p:spPr>
          <a:xfrm>
            <a:off x="284163" y="1225550"/>
            <a:ext cx="5011738" cy="12065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    透过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揪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，你又看到了一位怎样的老支书？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矩形 4"/>
          <p:cNvSpPr>
            <a:spLocks noChangeArrowheads="1"/>
          </p:cNvSpPr>
          <p:nvPr/>
        </p:nvSpPr>
        <p:spPr bwMode="auto">
          <a:xfrm>
            <a:off x="1744663" y="2965450"/>
            <a:ext cx="1852613" cy="612775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000" b="1" spc="0">
                <a:latin typeface="宋体" panose="02010600030101010101" pitchFamily="2" charset="-122"/>
              </a:rPr>
              <a:t>不徇私情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pic>
        <p:nvPicPr>
          <p:cNvPr id="33796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238" y="1463675"/>
            <a:ext cx="3632200" cy="27241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1500188"/>
            <a:ext cx="1962150" cy="750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8" name="矩形 1"/>
          <p:cNvSpPr/>
          <p:nvPr/>
        </p:nvSpPr>
        <p:spPr>
          <a:xfrm>
            <a:off x="731838" y="2349500"/>
            <a:ext cx="76803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小伙子推了老汉一把，说：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你先走。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老汉吼道：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少废话，快走。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他用力把小伙子推上木桥。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椭圆 2"/>
          <p:cNvSpPr/>
          <p:nvPr/>
        </p:nvSpPr>
        <p:spPr>
          <a:xfrm>
            <a:off x="1843088" y="3452813"/>
            <a:ext cx="463550" cy="452438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矩形 4"/>
          <p:cNvSpPr>
            <a:spLocks noChangeArrowheads="1"/>
          </p:cNvSpPr>
          <p:nvPr/>
        </p:nvSpPr>
        <p:spPr bwMode="auto">
          <a:xfrm>
            <a:off x="5172075" y="1585913"/>
            <a:ext cx="1835150" cy="579438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2800" b="1" spc="0">
                <a:latin typeface="宋体" panose="02010600030101010101" pitchFamily="2" charset="-122"/>
              </a:rPr>
              <a:t>爱子心切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4821" name="矩形 5"/>
          <p:cNvSpPr/>
          <p:nvPr/>
        </p:nvSpPr>
        <p:spPr>
          <a:xfrm>
            <a:off x="561975" y="825500"/>
            <a:ext cx="7953375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一个简简单单的动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让你感受到了什么？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0" grpId="0"/>
      <p:bldP spid="348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484188" y="682625"/>
            <a:ext cx="8175625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老汉第一次和第二次对小伙子说话的片段中都有一个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字，它们的语气一样吗？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842" name="组合 4"/>
          <p:cNvGrpSpPr/>
          <p:nvPr/>
        </p:nvGrpSpPr>
        <p:grpSpPr>
          <a:xfrm>
            <a:off x="561975" y="1949450"/>
            <a:ext cx="8097838" cy="2851150"/>
            <a:chOff x="561975" y="1949450"/>
            <a:chExt cx="8097838" cy="2851150"/>
          </a:xfrm>
        </p:grpSpPr>
        <p:sp>
          <p:nvSpPr>
            <p:cNvPr id="35843" name="圆角矩形 3"/>
            <p:cNvSpPr/>
            <p:nvPr/>
          </p:nvSpPr>
          <p:spPr>
            <a:xfrm>
              <a:off x="561975" y="1949450"/>
              <a:ext cx="8097838" cy="285115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844" name="矩形 1"/>
            <p:cNvSpPr/>
            <p:nvPr/>
          </p:nvSpPr>
          <p:spPr>
            <a:xfrm>
              <a:off x="757238" y="2070100"/>
              <a:ext cx="7708900" cy="26098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老汉突然冲上前，从队伍里揪出一个小伙子，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吼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道：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你还算是个党员吗？排到后面去！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老汉凶得像只豹子。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lvl="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老汉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吼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道：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少废话，快走。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他用力把小伙子推上木桥。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584200" y="1008063"/>
            <a:ext cx="8070850" cy="32019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这两次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有所区别。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你还算是个党员吗？排到后面去！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这是责备和命令的语气，体现老汉的不徇私情；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少废话，快走。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这句则是急切和关心的语气，体现老汉的爱子心切。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5"/>
          <p:cNvPicPr>
            <a:picLocks noChangeAspect="1"/>
          </p:cNvPicPr>
          <p:nvPr/>
        </p:nvPicPr>
        <p:blipFill>
          <a:blip r:embed="rId2"/>
          <a:srcRect l="54368" r="6178"/>
          <a:stretch>
            <a:fillRect/>
          </a:stretch>
        </p:blipFill>
        <p:spPr>
          <a:xfrm>
            <a:off x="901700" y="77788"/>
            <a:ext cx="2273300" cy="461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图片 9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3" y="2892425"/>
            <a:ext cx="4068762" cy="14795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0244" name="椭圆 10"/>
          <p:cNvSpPr/>
          <p:nvPr/>
        </p:nvSpPr>
        <p:spPr>
          <a:xfrm>
            <a:off x="1958975" y="3205163"/>
            <a:ext cx="766763" cy="766763"/>
          </a:xfrm>
          <a:prstGeom prst="ellipse">
            <a:avLst/>
          </a:prstGeom>
          <a:solidFill>
            <a:srgbClr val="EB0784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5" name="标题 1"/>
          <p:cNvSpPr txBox="1"/>
          <p:nvPr/>
        </p:nvSpPr>
        <p:spPr>
          <a:xfrm>
            <a:off x="1868488" y="3194050"/>
            <a:ext cx="1714500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桥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89" name="组合 10"/>
          <p:cNvGrpSpPr/>
          <p:nvPr/>
        </p:nvGrpSpPr>
        <p:grpSpPr>
          <a:xfrm>
            <a:off x="708025" y="3455988"/>
            <a:ext cx="7550150" cy="727075"/>
            <a:chOff x="2753958" y="-892885"/>
            <a:chExt cx="3578402" cy="727279"/>
          </a:xfrm>
        </p:grpSpPr>
        <p:sp>
          <p:nvSpPr>
            <p:cNvPr id="37890" name="圆角矩形 5"/>
            <p:cNvSpPr/>
            <p:nvPr/>
          </p:nvSpPr>
          <p:spPr>
            <a:xfrm>
              <a:off x="2753958" y="-892885"/>
              <a:ext cx="3499401" cy="67805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891" name="圆角矩形 6"/>
            <p:cNvSpPr/>
            <p:nvPr/>
          </p:nvSpPr>
          <p:spPr>
            <a:xfrm>
              <a:off x="2832960" y="-843659"/>
              <a:ext cx="3499400" cy="678053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FF66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892" name="矩形 3"/>
          <p:cNvSpPr/>
          <p:nvPr/>
        </p:nvSpPr>
        <p:spPr>
          <a:xfrm>
            <a:off x="1312863" y="782638"/>
            <a:ext cx="7135813" cy="24622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突然，桥塌了，天地之间，只剩下白茫茫的一片，没有了窄窄的桥，没有了健壮的小伙子，也没有了如山的老支书。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沧海横流方显英雄本色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，老支书那高大的形象永远定格在我们的心里。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3" name="矩形 2"/>
          <p:cNvSpPr>
            <a:spLocks noChangeArrowheads="1"/>
          </p:cNvSpPr>
          <p:nvPr/>
        </p:nvSpPr>
        <p:spPr bwMode="auto">
          <a:xfrm>
            <a:off x="1027113" y="3533775"/>
            <a:ext cx="6911975" cy="5730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老汉清瘦的脸上淌着雨水。他像一座山。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升华情感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圆角矩形 4"/>
          <p:cNvSpPr/>
          <p:nvPr/>
        </p:nvSpPr>
        <p:spPr>
          <a:xfrm>
            <a:off x="168275" y="1127125"/>
            <a:ext cx="8813800" cy="3600450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 w="158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14" name="矩形 2"/>
          <p:cNvSpPr/>
          <p:nvPr/>
        </p:nvSpPr>
        <p:spPr>
          <a:xfrm>
            <a:off x="149225" y="1260475"/>
            <a:ext cx="8813800" cy="333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当死亡逼近时，面对乱哄哄的人群，我们看到的是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老汉清瘦的脸上淌着雨水。他像一座山。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当他毫不留情，从人群中揪出自己的儿子时，我们看到的是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老汉清瘦的脸上淌着雨水。他像一座山。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当有一线生机，他毅然将儿子推上木桥时，我们看到的是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老汉清瘦的脸上淌着雨水。他像一座山。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1"/>
          <p:cNvSpPr/>
          <p:nvPr/>
        </p:nvSpPr>
        <p:spPr>
          <a:xfrm>
            <a:off x="330200" y="290513"/>
            <a:ext cx="6899275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有感情朗读下面文字，体会情感。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1"/>
          <p:cNvSpPr/>
          <p:nvPr/>
        </p:nvSpPr>
        <p:spPr>
          <a:xfrm>
            <a:off x="406400" y="809625"/>
            <a:ext cx="8566150" cy="1133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体会课文题目的含义。在我看来，老汉更像一座桥，他是一座怎样的桥呢？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8" name="矩形: 圆角 2"/>
          <p:cNvSpPr/>
          <p:nvPr/>
        </p:nvSpPr>
        <p:spPr>
          <a:xfrm>
            <a:off x="569913" y="2219325"/>
            <a:ext cx="8239125" cy="2135188"/>
          </a:xfrm>
          <a:prstGeom prst="roundRect">
            <a:avLst/>
          </a:prstGeom>
          <a:solidFill>
            <a:srgbClr val="C2E8EC"/>
          </a:solidFill>
          <a:ln w="15875">
            <a:solidFill>
              <a:srgbClr val="0E9BAE"/>
            </a:solidFill>
            <a:prstDash val="dash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是危难时刻老支书为群众抢得生机的</a:t>
            </a: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希望桥</a:t>
            </a:r>
            <a:r>
              <a:rPr lang="zh-CN" altLang="en-US" sz="2800" b="1" spc="0">
                <a:latin typeface="宋体" panose="02010600030101010101" pitchFamily="2" charset="-122"/>
              </a:rPr>
              <a:t>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是老支书和儿子恪尽职守、舍己为人的</a:t>
            </a: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生命桥</a:t>
            </a:r>
            <a:r>
              <a:rPr lang="zh-CN" altLang="en-US" sz="2800" b="1" spc="0">
                <a:latin typeface="宋体" panose="02010600030101010101" pitchFamily="2" charset="-122"/>
              </a:rPr>
              <a:t>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是党员和群众紧密联系在一起的</a:t>
            </a: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</a:rPr>
              <a:t>感情维系桥</a:t>
            </a:r>
            <a:r>
              <a:rPr lang="zh-CN" altLang="en-US" sz="2800" b="1" spc="0">
                <a:latin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342900" y="708025"/>
            <a:ext cx="7643813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再读环境描写，体会作用。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矩形 3"/>
          <p:cNvSpPr>
            <a:spLocks noChangeArrowheads="1"/>
          </p:cNvSpPr>
          <p:nvPr/>
        </p:nvSpPr>
        <p:spPr bwMode="auto">
          <a:xfrm>
            <a:off x="527050" y="1535113"/>
            <a:ext cx="8089900" cy="2678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思考：在危险面前，老汉把生的希望留给了别人，把死的危险留给了自己，当亲人和群众的生命摆在面前时，毫不犹豫地选择了群众。他用自己的生命筑成了一座永恒的生命桥。我们再来读读课文中的环境描写，你又有什么发现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2"/>
          <p:cNvSpPr/>
          <p:nvPr/>
        </p:nvSpPr>
        <p:spPr>
          <a:xfrm>
            <a:off x="319088" y="414338"/>
            <a:ext cx="8543925" cy="440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黎明的时候，雨突然大了。像泼。像倒。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山洪咆哮着，像一群受惊的野马，从山谷里狂奔而来，势不可当。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近一米高的洪水已经在路面上跳舞了。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东面、西面没有路。只有北面有座窄窄的木桥。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死亡在洪水的狞笑声中逼近。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水渐渐蹿上来，放肆地舔着人们的腰。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木桥开始发抖，开始痛苦地呻吟。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水，爬上了老汉的胸膛。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一片白茫茫的世界。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1"/>
          <p:cNvSpPr/>
          <p:nvPr/>
        </p:nvSpPr>
        <p:spPr>
          <a:xfrm>
            <a:off x="930275" y="1025525"/>
            <a:ext cx="7223125" cy="25225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沧海横流方显英雄本色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，这里的环境描写既渲染了当时的紧张气氛，又衬托了老汉沉着无畏、不徇私情的英雄形象。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2"/>
          <p:cNvSpPr>
            <a:spLocks noChangeArrowheads="1"/>
          </p:cNvSpPr>
          <p:nvPr/>
        </p:nvSpPr>
        <p:spPr bwMode="auto">
          <a:xfrm>
            <a:off x="596900" y="884238"/>
            <a:ext cx="8239125" cy="5397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小伙子是老支书的儿子，你是怎么知道的？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4" name="矩形 3"/>
          <p:cNvSpPr>
            <a:spLocks noChangeArrowheads="1"/>
          </p:cNvSpPr>
          <p:nvPr/>
        </p:nvSpPr>
        <p:spPr bwMode="auto">
          <a:xfrm>
            <a:off x="596900" y="1773238"/>
            <a:ext cx="8239125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当读到最后，你发现小伙子竟是老支书的儿子时，你有什么感觉？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5" name="矩形 4"/>
          <p:cNvSpPr>
            <a:spLocks noChangeArrowheads="1"/>
          </p:cNvSpPr>
          <p:nvPr/>
        </p:nvSpPr>
        <p:spPr bwMode="auto">
          <a:xfrm>
            <a:off x="473075" y="3070225"/>
            <a:ext cx="8023225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让人感到非常意外，震撼人心，更加感受到老支书的伟大。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聚焦结尾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2"/>
          <p:cNvSpPr>
            <a:spLocks noChangeArrowheads="1"/>
          </p:cNvSpPr>
          <p:nvPr/>
        </p:nvSpPr>
        <p:spPr bwMode="auto">
          <a:xfrm>
            <a:off x="488950" y="854075"/>
            <a:ext cx="8239125" cy="33845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到结尾才交代老支书和小伙子的关系，让人感到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意料之外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，但联系前文仔细想想，你又会觉得在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情理之中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。再次浏览课文，说说你从哪些地方发现这在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情理之中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2"/>
          <p:cNvSpPr/>
          <p:nvPr/>
        </p:nvSpPr>
        <p:spPr>
          <a:xfrm>
            <a:off x="492125" y="1620838"/>
            <a:ext cx="766762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小伙子瞪了老汉一眼，站到了后面。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老汉吼道：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少废话，快走。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小伙子推了老汉一把，说：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你先走。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老汉似乎要喊什么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矩形 3"/>
          <p:cNvSpPr>
            <a:spLocks noChangeArrowheads="1"/>
          </p:cNvSpPr>
          <p:nvPr/>
        </p:nvSpPr>
        <p:spPr bwMode="auto">
          <a:xfrm>
            <a:off x="492125" y="762000"/>
            <a:ext cx="8408988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小伙子为什么要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？老汉为什么要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3" name="椭圆 4"/>
          <p:cNvSpPr/>
          <p:nvPr/>
        </p:nvSpPr>
        <p:spPr>
          <a:xfrm>
            <a:off x="2052638" y="1677988"/>
            <a:ext cx="463550" cy="452438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椭圆 5"/>
          <p:cNvSpPr/>
          <p:nvPr/>
        </p:nvSpPr>
        <p:spPr>
          <a:xfrm>
            <a:off x="2792413" y="3260725"/>
            <a:ext cx="463550" cy="452438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1"/>
          <p:cNvSpPr/>
          <p:nvPr/>
        </p:nvSpPr>
        <p:spPr>
          <a:xfrm>
            <a:off x="755650" y="1039813"/>
            <a:ext cx="7473950" cy="2678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这就是设置悬念，既让人感到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意料之外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，仔细想一想又在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情理之中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，达到震撼人心的效果。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5" name="组合 9"/>
          <p:cNvGrpSpPr/>
          <p:nvPr/>
        </p:nvGrpSpPr>
        <p:grpSpPr>
          <a:xfrm>
            <a:off x="1225550" y="1557338"/>
            <a:ext cx="6731000" cy="3144837"/>
            <a:chOff x="365760" y="1754935"/>
            <a:chExt cx="7931954" cy="3172068"/>
          </a:xfrm>
        </p:grpSpPr>
        <p:pic>
          <p:nvPicPr>
            <p:cNvPr id="11266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5760" y="1754935"/>
              <a:ext cx="7931954" cy="317206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67" name="矩形 8"/>
            <p:cNvSpPr/>
            <p:nvPr/>
          </p:nvSpPr>
          <p:spPr>
            <a:xfrm>
              <a:off x="612698" y="2204885"/>
              <a:ext cx="7411887" cy="2398667"/>
            </a:xfrm>
            <a:prstGeom prst="rect">
              <a:avLst/>
            </a:prstGeom>
            <a:solidFill>
              <a:srgbClr val="FFFE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268" name="矩形 2"/>
          <p:cNvSpPr/>
          <p:nvPr/>
        </p:nvSpPr>
        <p:spPr>
          <a:xfrm>
            <a:off x="1544638" y="2005013"/>
            <a:ext cx="6180137" cy="2335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清瘦  沙哑地喊  冷冷地说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惊慌  你拥我挤  跌跌撞撞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咆哮  狞笑  放肆  势不可当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矩形 12"/>
          <p:cNvSpPr/>
          <p:nvPr/>
        </p:nvSpPr>
        <p:spPr>
          <a:xfrm>
            <a:off x="1225550" y="304800"/>
            <a:ext cx="6578600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自由朗读课文，注意读准字音，读通句子，想想这篇小说写了一件什么事。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1270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3"/>
          <p:cNvSpPr txBox="1"/>
          <p:nvPr/>
        </p:nvSpPr>
        <p:spPr>
          <a:xfrm>
            <a:off x="4060825" y="92075"/>
            <a:ext cx="16875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桥</a:t>
            </a:r>
            <a:endParaRPr lang="en-US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0" name="左大括号 1"/>
          <p:cNvSpPr/>
          <p:nvPr/>
        </p:nvSpPr>
        <p:spPr>
          <a:xfrm>
            <a:off x="3332163" y="1235075"/>
            <a:ext cx="217487" cy="2943225"/>
          </a:xfrm>
          <a:prstGeom prst="leftBrace">
            <a:avLst>
              <a:gd name="adj1" fmla="val 46989"/>
              <a:gd name="adj2" fmla="val 50000"/>
            </a:avLst>
          </a:prstGeom>
          <a:noFill/>
          <a:ln w="38100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</a:endParaRPr>
          </a:p>
        </p:txBody>
      </p:sp>
      <p:sp>
        <p:nvSpPr>
          <p:cNvPr id="48131" name="矩形 12"/>
          <p:cNvSpPr/>
          <p:nvPr/>
        </p:nvSpPr>
        <p:spPr>
          <a:xfrm>
            <a:off x="619125" y="2416175"/>
            <a:ext cx="1073150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洪水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矩形 15"/>
          <p:cNvSpPr/>
          <p:nvPr/>
        </p:nvSpPr>
        <p:spPr>
          <a:xfrm>
            <a:off x="3603625" y="963613"/>
            <a:ext cx="1866900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沉着冷静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3" name="矩形 16"/>
          <p:cNvSpPr/>
          <p:nvPr/>
        </p:nvSpPr>
        <p:spPr>
          <a:xfrm>
            <a:off x="3632200" y="1828800"/>
            <a:ext cx="1866900" cy="62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一心为民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4" name="矩形 17"/>
          <p:cNvSpPr/>
          <p:nvPr/>
        </p:nvSpPr>
        <p:spPr>
          <a:xfrm>
            <a:off x="3582988" y="2805113"/>
            <a:ext cx="2019300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不徇私情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5" name="矩形 21"/>
          <p:cNvSpPr/>
          <p:nvPr/>
        </p:nvSpPr>
        <p:spPr>
          <a:xfrm>
            <a:off x="1920875" y="2416175"/>
            <a:ext cx="1431925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老支书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6" name="矩形 22"/>
          <p:cNvSpPr/>
          <p:nvPr/>
        </p:nvSpPr>
        <p:spPr>
          <a:xfrm>
            <a:off x="3556000" y="3795713"/>
            <a:ext cx="2019300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爱子心切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137" name="直接箭头连接符 3"/>
          <p:cNvCxnSpPr/>
          <p:nvPr/>
        </p:nvCxnSpPr>
        <p:spPr>
          <a:xfrm>
            <a:off x="1484313" y="2762250"/>
            <a:ext cx="50165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8" name="矩形 26"/>
          <p:cNvSpPr/>
          <p:nvPr/>
        </p:nvSpPr>
        <p:spPr>
          <a:xfrm>
            <a:off x="6002338" y="1274763"/>
            <a:ext cx="1866900" cy="623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设置悬念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9" name="矩形 27"/>
          <p:cNvSpPr/>
          <p:nvPr/>
        </p:nvSpPr>
        <p:spPr>
          <a:xfrm>
            <a:off x="6027738" y="2251075"/>
            <a:ext cx="2019300" cy="62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短句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0" name="矩形 28"/>
          <p:cNvSpPr/>
          <p:nvPr/>
        </p:nvSpPr>
        <p:spPr>
          <a:xfrm>
            <a:off x="6002338" y="3241675"/>
            <a:ext cx="2019300" cy="62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1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1" grpId="0"/>
      <p:bldP spid="48132" grpId="0"/>
      <p:bldP spid="48133" grpId="0"/>
      <p:bldP spid="48134" grpId="0"/>
      <p:bldP spid="48135" grpId="0"/>
      <p:bldP spid="48136" grpId="0"/>
      <p:bldP spid="48138" grpId="0"/>
      <p:bldP spid="48139" grpId="0"/>
      <p:bldP spid="481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9" name="组合 11"/>
          <p:cNvGrpSpPr/>
          <p:nvPr/>
        </p:nvGrpSpPr>
        <p:grpSpPr>
          <a:xfrm>
            <a:off x="317500" y="1003300"/>
            <a:ext cx="8386763" cy="4067175"/>
            <a:chOff x="365760" y="1754935"/>
            <a:chExt cx="7931954" cy="3172068"/>
          </a:xfrm>
        </p:grpSpPr>
        <p:pic>
          <p:nvPicPr>
            <p:cNvPr id="12290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5760" y="1754935"/>
              <a:ext cx="7931954" cy="317206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291" name="矩形 13"/>
            <p:cNvSpPr/>
            <p:nvPr/>
          </p:nvSpPr>
          <p:spPr>
            <a:xfrm>
              <a:off x="613493" y="2205611"/>
              <a:ext cx="7410964" cy="2398242"/>
            </a:xfrm>
            <a:prstGeom prst="rect">
              <a:avLst/>
            </a:prstGeom>
            <a:solidFill>
              <a:srgbClr val="FFFE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2292" name="矩形 2"/>
          <p:cNvSpPr/>
          <p:nvPr/>
        </p:nvSpPr>
        <p:spPr>
          <a:xfrm>
            <a:off x="577850" y="1803400"/>
            <a:ext cx="7410450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清瘦  沙哑地喊  冷冷地说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惊慌  你拥我挤  跌跌撞撞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5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咆哮  狞笑  放肆  势不可当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3"/>
          <p:cNvSpPr/>
          <p:nvPr/>
        </p:nvSpPr>
        <p:spPr>
          <a:xfrm>
            <a:off x="446088" y="325438"/>
            <a:ext cx="6988175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想一想：每行词语在文中是描写什么的呢？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矩形 4"/>
          <p:cNvSpPr/>
          <p:nvPr/>
        </p:nvSpPr>
        <p:spPr>
          <a:xfrm>
            <a:off x="6986588" y="1863725"/>
            <a:ext cx="150812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老支书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5" name="矩形 5"/>
          <p:cNvSpPr/>
          <p:nvPr/>
        </p:nvSpPr>
        <p:spPr>
          <a:xfrm>
            <a:off x="6986588" y="2619375"/>
            <a:ext cx="150812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村民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矩形 6"/>
          <p:cNvSpPr/>
          <p:nvPr/>
        </p:nvSpPr>
        <p:spPr>
          <a:xfrm>
            <a:off x="6986588" y="3375025"/>
            <a:ext cx="1284288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洪水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297" name="直接连接符 7"/>
          <p:cNvCxnSpPr/>
          <p:nvPr/>
        </p:nvCxnSpPr>
        <p:spPr>
          <a:xfrm>
            <a:off x="577850" y="2492375"/>
            <a:ext cx="6057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298" name="直接连接符 9"/>
          <p:cNvCxnSpPr/>
          <p:nvPr/>
        </p:nvCxnSpPr>
        <p:spPr>
          <a:xfrm>
            <a:off x="577850" y="3260725"/>
            <a:ext cx="6057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299" name="直接连接符 10"/>
          <p:cNvCxnSpPr/>
          <p:nvPr/>
        </p:nvCxnSpPr>
        <p:spPr>
          <a:xfrm>
            <a:off x="577850" y="4030663"/>
            <a:ext cx="65611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5" grpId="0"/>
      <p:bldP spid="122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15"/>
          <p:cNvGrpSpPr/>
          <p:nvPr/>
        </p:nvGrpSpPr>
        <p:grpSpPr>
          <a:xfrm>
            <a:off x="527050" y="3302000"/>
            <a:ext cx="8102600" cy="855663"/>
            <a:chOff x="775142" y="3514391"/>
            <a:chExt cx="8103306" cy="855219"/>
          </a:xfrm>
        </p:grpSpPr>
        <p:sp>
          <p:nvSpPr>
            <p:cNvPr id="13314" name="圆角矩形 14"/>
            <p:cNvSpPr/>
            <p:nvPr/>
          </p:nvSpPr>
          <p:spPr>
            <a:xfrm>
              <a:off x="775142" y="3514391"/>
              <a:ext cx="8025512" cy="766365"/>
            </a:xfrm>
            <a:prstGeom prst="roundRect">
              <a:avLst>
                <a:gd name="adj" fmla="val 20529"/>
              </a:avLst>
            </a:prstGeom>
            <a:solidFill>
              <a:srgbClr val="EDB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15" name="圆角矩形 17"/>
            <p:cNvSpPr/>
            <p:nvPr/>
          </p:nvSpPr>
          <p:spPr>
            <a:xfrm>
              <a:off x="852937" y="3603245"/>
              <a:ext cx="8025511" cy="766365"/>
            </a:xfrm>
            <a:prstGeom prst="roundRect">
              <a:avLst>
                <a:gd name="adj" fmla="val 20529"/>
              </a:avLst>
            </a:prstGeom>
            <a:noFill/>
            <a:ln w="15875">
              <a:solidFill>
                <a:srgbClr val="D15D8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1179513" y="1587500"/>
            <a:ext cx="1455738" cy="1343025"/>
          </a:xfrm>
          <a:prstGeom prst="roundRect">
            <a:avLst/>
          </a:prstGeom>
          <a:solidFill>
            <a:srgbClr val="DE8AA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0">
                <a:solidFill>
                  <a:schemeClr val="bg1"/>
                </a:solidFill>
                <a:latin typeface="宋体" panose="02010600030101010101" pitchFamily="2" charset="-122"/>
              </a:rPr>
              <a:t>都是口字旁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矩形 5"/>
          <p:cNvSpPr/>
          <p:nvPr/>
        </p:nvSpPr>
        <p:spPr>
          <a:xfrm>
            <a:off x="2100263" y="585788"/>
            <a:ext cx="5794375" cy="2171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5000"/>
              </a:lnSpc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咆　  哮　  嗓　  　 哑  　呻 　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318" name="直接连接符 2"/>
          <p:cNvCxnSpPr/>
          <p:nvPr/>
        </p:nvCxnSpPr>
        <p:spPr>
          <a:xfrm flipH="1">
            <a:off x="2819400" y="738188"/>
            <a:ext cx="0" cy="830262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319" name="直接连接符 6"/>
          <p:cNvCxnSpPr/>
          <p:nvPr/>
        </p:nvCxnSpPr>
        <p:spPr>
          <a:xfrm flipH="1">
            <a:off x="4929188" y="738188"/>
            <a:ext cx="0" cy="830262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320" name="直接连接符 7"/>
          <p:cNvCxnSpPr/>
          <p:nvPr/>
        </p:nvCxnSpPr>
        <p:spPr>
          <a:xfrm flipH="1">
            <a:off x="6972300" y="738188"/>
            <a:ext cx="0" cy="830262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321" name="直接连接符 8"/>
          <p:cNvCxnSpPr/>
          <p:nvPr/>
        </p:nvCxnSpPr>
        <p:spPr>
          <a:xfrm flipH="1">
            <a:off x="3854450" y="1927225"/>
            <a:ext cx="0" cy="830263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322" name="直接连接符 9"/>
          <p:cNvCxnSpPr/>
          <p:nvPr/>
        </p:nvCxnSpPr>
        <p:spPr>
          <a:xfrm flipH="1">
            <a:off x="5973763" y="1927225"/>
            <a:ext cx="0" cy="830263"/>
          </a:xfrm>
          <a:prstGeom prst="line">
            <a:avLst/>
          </a:prstGeom>
          <a:ln>
            <a:prstDash val="lg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323" name="矩形 4"/>
          <p:cNvSpPr>
            <a:spLocks noChangeArrowheads="1"/>
          </p:cNvSpPr>
          <p:nvPr/>
        </p:nvSpPr>
        <p:spPr bwMode="auto">
          <a:xfrm>
            <a:off x="6753225" y="1897063"/>
            <a:ext cx="2062163" cy="809625"/>
          </a:xfrm>
          <a:prstGeom prst="roundRect">
            <a:avLst/>
          </a:prstGeom>
          <a:solidFill>
            <a:srgbClr val="DE8AA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左窄右宽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13324" name="组合 12"/>
          <p:cNvGrpSpPr/>
          <p:nvPr/>
        </p:nvGrpSpPr>
        <p:grpSpPr>
          <a:xfrm>
            <a:off x="1908175" y="1008063"/>
            <a:ext cx="931863" cy="579437"/>
            <a:chOff x="1540892" y="1329326"/>
            <a:chExt cx="934519" cy="579793"/>
          </a:xfrm>
        </p:grpSpPr>
        <p:sp>
          <p:nvSpPr>
            <p:cNvPr id="13325" name="椭圆 3"/>
            <p:cNvSpPr/>
            <p:nvPr/>
          </p:nvSpPr>
          <p:spPr>
            <a:xfrm>
              <a:off x="2142677" y="1329326"/>
              <a:ext cx="332734" cy="333580"/>
            </a:xfrm>
            <a:prstGeom prst="ellipse">
              <a:avLst/>
            </a:prstGeom>
            <a:noFill/>
            <a:ln w="19050">
              <a:solidFill>
                <a:srgbClr val="DE8A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3326" name="直接连接符 11"/>
            <p:cNvCxnSpPr>
              <a:stCxn id="13325" idx="4"/>
              <a:endCxn id="13316" idx="0"/>
            </p:cNvCxnSpPr>
            <p:nvPr/>
          </p:nvCxnSpPr>
          <p:spPr>
            <a:xfrm flipH="1">
              <a:off x="1540892" y="1662906"/>
              <a:ext cx="768948" cy="246213"/>
            </a:xfrm>
            <a:prstGeom prst="line">
              <a:avLst/>
            </a:prstGeom>
            <a:noFill/>
            <a:ln w="19050">
              <a:solidFill>
                <a:srgbClr val="DE8AA4"/>
              </a:solidFill>
              <a:miter lim="800000"/>
            </a:ln>
          </p:spPr>
        </p:cxnSp>
      </p:grpSp>
      <p:sp>
        <p:nvSpPr>
          <p:cNvPr id="13327" name="矩形 13"/>
          <p:cNvSpPr>
            <a:spLocks noChangeArrowheads="1"/>
          </p:cNvSpPr>
          <p:nvPr/>
        </p:nvSpPr>
        <p:spPr bwMode="auto">
          <a:xfrm>
            <a:off x="739775" y="3408363"/>
            <a:ext cx="7599363" cy="6096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口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在字的左边时，字形要写小，位置靠上。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8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生字指导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/>
      <p:bldP spid="13323" grpId="0" animBg="1"/>
      <p:bldP spid="133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箭头: 右 14"/>
          <p:cNvSpPr/>
          <p:nvPr/>
        </p:nvSpPr>
        <p:spPr>
          <a:xfrm>
            <a:off x="2636838" y="3236913"/>
            <a:ext cx="719137" cy="50482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EB7A7A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38" name="箭头: 右 15"/>
          <p:cNvSpPr/>
          <p:nvPr/>
        </p:nvSpPr>
        <p:spPr>
          <a:xfrm>
            <a:off x="5773738" y="3236913"/>
            <a:ext cx="719137" cy="50482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EB7A7A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1344613" y="822325"/>
            <a:ext cx="7024688" cy="11271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梳理小说情节，说一说：这篇课文写了一件什么事呢？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40" name="组合 1"/>
          <p:cNvGrpSpPr/>
          <p:nvPr/>
        </p:nvGrpSpPr>
        <p:grpSpPr>
          <a:xfrm>
            <a:off x="276225" y="2774950"/>
            <a:ext cx="2303463" cy="1428750"/>
            <a:chOff x="276225" y="2774950"/>
            <a:chExt cx="2303463" cy="1428750"/>
          </a:xfrm>
        </p:grpSpPr>
        <p:pic>
          <p:nvPicPr>
            <p:cNvPr id="14341" name="图片 1"/>
            <p:cNvPicPr>
              <a:picLocks noChangeAspect="1"/>
            </p:cNvPicPr>
            <p:nvPr/>
          </p:nvPicPr>
          <p:blipFill>
            <a:blip r:embed="rId1"/>
            <a:srcRect l="6288" t="22171" r="6706" b="23032"/>
            <a:stretch>
              <a:fillRect/>
            </a:stretch>
          </p:blipFill>
          <p:spPr>
            <a:xfrm>
              <a:off x="293688" y="2774950"/>
              <a:ext cx="2266950" cy="1428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2" name="矩形 4"/>
            <p:cNvSpPr/>
            <p:nvPr/>
          </p:nvSpPr>
          <p:spPr>
            <a:xfrm>
              <a:off x="276225" y="2774950"/>
              <a:ext cx="2303463" cy="1225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20000"/>
                </a:lnSpc>
              </a:pP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400" b="1" spc="0">
                  <a:latin typeface="宋体" panose="02010600030101010101" pitchFamily="2" charset="-122"/>
                </a:rPr>
                <a:t>～</a:t>
              </a: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lang="zh-CN" altLang="en-US" sz="2400" b="1" spc="0">
                  <a:latin typeface="宋体" panose="02010600030101010101" pitchFamily="2" charset="-122"/>
                </a:rPr>
                <a:t>自然段</a:t>
              </a:r>
              <a:endParaRPr lang="zh-CN" altLang="en-US" sz="2400" b="1">
                <a:latin typeface="宋体" panose="02010600030101010101" pitchFamily="2" charset="-122"/>
              </a:endParaRPr>
            </a:p>
            <a:p>
              <a:pPr marL="0" lvl="0" indent="0" algn="ctr" hangingPunct="0">
                <a:lnSpc>
                  <a:spcPct val="120000"/>
                </a:lnSpc>
              </a:pPr>
              <a:r>
                <a:rPr lang="zh-CN" altLang="en-US" sz="2400" b="1" spc="0">
                  <a:latin typeface="宋体" panose="02010600030101010101" pitchFamily="2" charset="-122"/>
                </a:rPr>
                <a:t>山洪逼近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4343" name="组合 3"/>
          <p:cNvGrpSpPr/>
          <p:nvPr/>
        </p:nvGrpSpPr>
        <p:grpSpPr>
          <a:xfrm>
            <a:off x="3400425" y="2774950"/>
            <a:ext cx="2303463" cy="1428750"/>
            <a:chOff x="3400425" y="2774950"/>
            <a:chExt cx="2303463" cy="1428750"/>
          </a:xfrm>
        </p:grpSpPr>
        <p:pic>
          <p:nvPicPr>
            <p:cNvPr id="14344" name="图片 10"/>
            <p:cNvPicPr>
              <a:picLocks noChangeAspect="1"/>
            </p:cNvPicPr>
            <p:nvPr/>
          </p:nvPicPr>
          <p:blipFill>
            <a:blip r:embed="rId1"/>
            <a:srcRect l="6288" t="22171" r="6706" b="23032"/>
            <a:stretch>
              <a:fillRect/>
            </a:stretch>
          </p:blipFill>
          <p:spPr>
            <a:xfrm>
              <a:off x="3430588" y="2774950"/>
              <a:ext cx="2266950" cy="1428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5" name="矩形 12"/>
            <p:cNvSpPr/>
            <p:nvPr/>
          </p:nvSpPr>
          <p:spPr>
            <a:xfrm>
              <a:off x="3400425" y="2776538"/>
              <a:ext cx="2303463" cy="12239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20000"/>
                </a:lnSpc>
              </a:pP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r>
                <a:rPr lang="zh-CN" altLang="en-US" sz="2400" b="1" spc="0">
                  <a:latin typeface="宋体" panose="02010600030101010101" pitchFamily="2" charset="-122"/>
                </a:rPr>
                <a:t>～</a:t>
              </a: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23</a:t>
              </a:r>
              <a:r>
                <a:rPr lang="zh-CN" altLang="en-US" sz="2400" b="1" spc="0">
                  <a:latin typeface="宋体" panose="02010600030101010101" pitchFamily="2" charset="-122"/>
                </a:rPr>
                <a:t>自然段</a:t>
              </a:r>
              <a:endParaRPr lang="zh-CN" altLang="en-US" sz="2400" b="1">
                <a:latin typeface="宋体" panose="02010600030101010101" pitchFamily="2" charset="-122"/>
              </a:endParaRPr>
            </a:p>
            <a:p>
              <a:pPr marL="0" lvl="0" indent="0" algn="ctr" hangingPunct="0">
                <a:lnSpc>
                  <a:spcPct val="120000"/>
                </a:lnSpc>
              </a:pPr>
              <a:r>
                <a:rPr lang="zh-CN" altLang="en-US" sz="2400" b="1" spc="0">
                  <a:latin typeface="宋体" panose="02010600030101010101" pitchFamily="2" charset="-122"/>
                </a:rPr>
                <a:t>指挥过桥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4346" name="组合 5"/>
          <p:cNvGrpSpPr/>
          <p:nvPr/>
        </p:nvGrpSpPr>
        <p:grpSpPr>
          <a:xfrm>
            <a:off x="6523038" y="2774950"/>
            <a:ext cx="2355850" cy="1428750"/>
            <a:chOff x="6523038" y="2774950"/>
            <a:chExt cx="2355850" cy="1428750"/>
          </a:xfrm>
        </p:grpSpPr>
        <p:pic>
          <p:nvPicPr>
            <p:cNvPr id="14347" name="图片 11"/>
            <p:cNvPicPr>
              <a:picLocks noChangeAspect="1"/>
            </p:cNvPicPr>
            <p:nvPr/>
          </p:nvPicPr>
          <p:blipFill>
            <a:blip r:embed="rId1"/>
            <a:srcRect l="6288" t="22171" r="6706" b="23032"/>
            <a:stretch>
              <a:fillRect/>
            </a:stretch>
          </p:blipFill>
          <p:spPr>
            <a:xfrm>
              <a:off x="6567488" y="2774950"/>
              <a:ext cx="2266950" cy="14287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8" name="矩形 13"/>
            <p:cNvSpPr/>
            <p:nvPr/>
          </p:nvSpPr>
          <p:spPr>
            <a:xfrm>
              <a:off x="6523038" y="2774950"/>
              <a:ext cx="2355850" cy="12255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20000"/>
                </a:lnSpc>
              </a:pP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24</a:t>
              </a:r>
              <a:r>
                <a:rPr lang="zh-CN" altLang="en-US" sz="2400" b="1" spc="0">
                  <a:latin typeface="宋体" panose="02010600030101010101" pitchFamily="2" charset="-122"/>
                </a:rPr>
                <a:t>～</a:t>
              </a:r>
              <a:r>
                <a:rPr lang="en-US" altLang="zh-CN" sz="2400" b="1" spc="0">
                  <a:latin typeface="宋体" panose="02010600030101010101" pitchFamily="2" charset="-122"/>
                  <a:ea typeface="宋体" panose="02010600030101010101" pitchFamily="2" charset="-122"/>
                </a:rPr>
                <a:t>27</a:t>
              </a:r>
              <a:r>
                <a:rPr lang="zh-CN" altLang="en-US" sz="2400" b="1" spc="0">
                  <a:latin typeface="宋体" panose="02010600030101010101" pitchFamily="2" charset="-122"/>
                </a:rPr>
                <a:t>自然段</a:t>
              </a:r>
              <a:endParaRPr lang="zh-CN" altLang="en-US" sz="2400" b="1">
                <a:latin typeface="宋体" panose="02010600030101010101" pitchFamily="2" charset="-122"/>
              </a:endParaRPr>
            </a:p>
            <a:p>
              <a:pPr marL="0" lvl="0" indent="0" algn="ctr" hangingPunct="0">
                <a:lnSpc>
                  <a:spcPct val="120000"/>
                </a:lnSpc>
              </a:pPr>
              <a:r>
                <a:rPr lang="zh-CN" altLang="en-US" sz="2400" b="1" spc="0">
                  <a:latin typeface="宋体" panose="02010600030101010101" pitchFamily="2" charset="-122"/>
                </a:rPr>
                <a:t>祭奠亲人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14349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概括大意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450850" y="785813"/>
            <a:ext cx="8070850" cy="33845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20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本文写一位村党支部书记面对山洪暴发，以自己的威信、忠于职守的信念和沉稳果决的指挥，将村民们送上跨越死亡的生命桥。最终老支书和儿子献出了宝贵的生命。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4"/>
          <p:cNvPicPr>
            <a:picLocks noChangeAspect="1"/>
          </p:cNvPicPr>
          <p:nvPr/>
        </p:nvPicPr>
        <p:blipFill>
          <a:blip r:embed="rId1"/>
          <a:srcRect l="3529" t="54611" r="3461" b="7532"/>
          <a:stretch>
            <a:fillRect/>
          </a:stretch>
        </p:blipFill>
        <p:spPr>
          <a:xfrm>
            <a:off x="1166813" y="1473200"/>
            <a:ext cx="7654925" cy="3497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矩形 2"/>
          <p:cNvSpPr/>
          <p:nvPr/>
        </p:nvSpPr>
        <p:spPr>
          <a:xfrm>
            <a:off x="1608138" y="1790700"/>
            <a:ext cx="6772275" cy="286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黎明的时候，雨突然大了。像泼。像倒。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山洪咆哮着，像一群受惊的野马，从山谷里狂奔而来，势不可当。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近一米高的洪水已经在路面上跳舞了。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死亡在洪水的狞笑声中逼近。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1069975" y="468313"/>
            <a:ext cx="6654800" cy="11255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默读课文，画出描写雨、洪水的句子，并读一读这些句子。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331788" y="188913"/>
            <a:ext cx="738188" cy="2070100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/>
            <a:r>
              <a:rPr lang="zh-CN" altLang="en-US" sz="3600" b="1" spc="300">
                <a:latin typeface="黑体" panose="02010609060101010101" pitchFamily="49" charset="-122"/>
                <a:ea typeface="黑体" panose="02010609060101010101" pitchFamily="49" charset="-122"/>
              </a:rPr>
              <a:t>聚焦环境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3103</Words>
  <Application>WPS 演示</Application>
  <PresentationFormat>全屏显示(16:9)</PresentationFormat>
  <Paragraphs>278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2016-01-14T07:05:00Z</dcterms:created>
  <dcterms:modified xsi:type="dcterms:W3CDTF">2023-09-25T17:26:15Z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</vt:lpwstr>
  </property>
  <property fmtid="{D5CDD505-2E9C-101B-9397-08002B2CF9AE}" pid="4" name="ICV">
    <vt:lpwstr>D9B81D27056E49CE8372226B696B8687_12</vt:lpwstr>
  </property>
</Properties>
</file>