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0" r:id="rId3"/>
  </p:sldMasterIdLst>
  <p:notesMasterIdLst>
    <p:notesMasterId r:id="rId17"/>
  </p:notesMasterIdLst>
  <p:handoutMasterIdLst>
    <p:handoutMasterId r:id="rId18"/>
  </p:handoutMasterIdLst>
  <p:sldIdLst>
    <p:sldId id="1189" r:id="rId4"/>
    <p:sldId id="1226" r:id="rId5"/>
    <p:sldId id="1236" r:id="rId6"/>
    <p:sldId id="1235" r:id="rId7"/>
    <p:sldId id="1168" r:id="rId8"/>
    <p:sldId id="1095" r:id="rId9"/>
    <p:sldId id="1227" r:id="rId10"/>
    <p:sldId id="1228" r:id="rId11"/>
    <p:sldId id="1229" r:id="rId12"/>
    <p:sldId id="1230" r:id="rId13"/>
    <p:sldId id="1215" r:id="rId14"/>
    <p:sldId id="1237" r:id="rId15"/>
    <p:sldId id="1246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微软雅黑" panose="020B0503020204020204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0000"/>
    <a:srgbClr val="000000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470" y="-702"/>
      </p:cViewPr>
      <p:guideLst>
        <p:guide orient="horz" pos="3162"/>
        <p:guide pos="571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294"/>
        <p:guide pos="22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512"/>
            <a:ext cx="2771800" cy="21606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/>
          </a:p>
        </p:txBody>
      </p:sp>
      <p:sp>
        <p:nvSpPr>
          <p:cNvPr id="2" name="TextBox 1"/>
          <p:cNvSpPr txBox="1"/>
          <p:nvPr userDrawn="1"/>
        </p:nvSpPr>
        <p:spPr>
          <a:xfrm>
            <a:off x="77600" y="63641"/>
            <a:ext cx="17235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1600" b="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23  </a:t>
            </a:r>
            <a:r>
              <a:rPr lang="zh-CN" altLang="en-US" sz="1600" b="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梅兰芳</a:t>
            </a:r>
            <a:r>
              <a:rPr lang="zh-CN" altLang="en-US" sz="1600" b="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蓄须</a:t>
            </a:r>
            <a:endParaRPr lang="zh-CN" altLang="zh-CN" sz="1600" b="0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3271" y="360501"/>
            <a:ext cx="2914650" cy="3810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58545" y="3606165"/>
            <a:ext cx="6721475" cy="1066165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025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6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23.</a:t>
            </a:r>
            <a:r>
              <a:rPr lang="zh-CN" altLang="en-US" sz="6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梅兰芳</a:t>
            </a:r>
            <a:r>
              <a:rPr lang="zh-CN" altLang="en-US" sz="6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蓄须</a:t>
            </a:r>
            <a:endParaRPr lang="en-US" altLang="zh-CN" sz="66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40714" y="710564"/>
            <a:ext cx="1699037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布置作业</a:t>
            </a:r>
            <a:endParaRPr lang="zh-CN" altLang="en-US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3167" y="1707654"/>
            <a:ext cx="7891725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b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</a:t>
            </a:r>
            <a:r>
              <a:rPr lang="zh-CN" sz="3200" b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课下查阅、搜集有关爱国志士的资料，办一份手抄报。</a:t>
            </a:r>
            <a:endParaRPr lang="zh-CN" sz="3200" b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0850" y="1048063"/>
            <a:ext cx="20720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一、基础题。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645" y="1446843"/>
            <a:ext cx="8724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“拒”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字按部首查字法应查（   ）部，除部首外再查（   ）画。“拒”字的最后一画是（    ）。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44595" y="1407780"/>
            <a:ext cx="514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扌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14584" y="1398562"/>
            <a:ext cx="514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0850" y="2625090"/>
            <a:ext cx="53524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二、组词。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0835" y="3167380"/>
            <a:ext cx="83197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蓄（     ） 剧（     ） 迫（     ） 邀（     ）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纠（     ） 缠（     ） 忍（     ） 扰（     ）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85875" y="3167380"/>
            <a:ext cx="839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蓄须</a:t>
            </a:r>
            <a:endParaRPr lang="zh-CN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62300" y="3167380"/>
            <a:ext cx="839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京剧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63795" y="3167380"/>
            <a:ext cx="839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逼迫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25920" y="3167380"/>
            <a:ext cx="839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邀请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60625" y="1750045"/>
            <a:ext cx="514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ㄴ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72540" y="3868420"/>
            <a:ext cx="839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纠纷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38170" y="3868420"/>
            <a:ext cx="839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纠缠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03800" y="3868420"/>
            <a:ext cx="839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忍住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725920" y="3868420"/>
            <a:ext cx="839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打扰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4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6874" y="1048063"/>
            <a:ext cx="50572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三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、用“宁可</a:t>
            </a:r>
            <a:r>
              <a:rPr lang="en-US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……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也”说一句话。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827584" y="1707654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他宁可牺牲生命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也决不背叛祖国和人民。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683568" y="235572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四、简答。</a:t>
            </a:r>
            <a:endParaRPr lang="zh-CN" altLang="zh-CN" sz="20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r>
              <a:rPr lang="en-US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</a:t>
            </a:r>
            <a:r>
              <a:rPr lang="zh-CN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简要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地写出课文记叙了梅兰芳的哪几件事？ </a:t>
            </a:r>
            <a:endParaRPr lang="zh-CN" altLang="zh-CN" sz="20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827584" y="3291830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拒绝登台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香港拒演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卖房度日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自伤身体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3369" y="581976"/>
            <a:ext cx="3630559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激发兴趣，导入新课</a:t>
            </a:r>
            <a:endParaRPr lang="zh-CN" altLang="en-US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京剧-穆桂英挂帅(李胜素 猛听得金鼓响画角声震)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618865" y="1871345"/>
            <a:ext cx="1262380" cy="1009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868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4500">
                <p:cTn id="11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4340" y="680085"/>
            <a:ext cx="2117725" cy="645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检查读音</a:t>
            </a:r>
            <a:endParaRPr lang="zh-CN" altLang="en-US" sz="3600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1540" y="1594485"/>
            <a:ext cx="66186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蓄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迫  纠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缠  邀 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扰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拒  签  订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宁  要  妄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81355" y="3586480"/>
            <a:ext cx="76142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95275"/>
            <a:r>
              <a:rPr lang="en-US" altLang="zh-CN" sz="2000" b="0">
                <a:ea typeface="宋体" panose="02010600030101010101" pitchFamily="2" charset="-122"/>
              </a:rPr>
              <a:t>     </a:t>
            </a:r>
            <a:r>
              <a:rPr lang="zh-CN" sz="2000" b="0">
                <a:ea typeface="宋体" panose="02010600030101010101" pitchFamily="2" charset="-122"/>
              </a:rPr>
              <a:t>“宁”在本课读（nìnɡ），避免读成（nínɡ），“要”在本课读（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yāo</a:t>
            </a:r>
            <a:r>
              <a:rPr lang="zh-CN" sz="2000" b="0">
                <a:ea typeface="宋体" panose="02010600030101010101" pitchFamily="2" charset="-122"/>
              </a:rPr>
              <a:t>），“迫”读（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pò</a:t>
            </a:r>
            <a:r>
              <a:rPr lang="zh-CN" sz="2000" b="0">
                <a:ea typeface="宋体" panose="02010600030101010101" pitchFamily="2" charset="-122"/>
              </a:rPr>
              <a:t>）避免读成（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pè</a:t>
            </a:r>
            <a:r>
              <a:rPr lang="zh-CN" sz="2000" b="0">
                <a:ea typeface="宋体" panose="02010600030101010101" pitchFamily="2" charset="-122"/>
              </a:rPr>
              <a:t>），注意读准确。</a:t>
            </a:r>
            <a:endParaRPr lang="zh-CN" altLang="en-US" sz="20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45135" y="711200"/>
            <a:ext cx="1894617" cy="5835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学习目标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6740" y="1751965"/>
            <a:ext cx="79121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（1）理解课文内容，感受梅兰芳高尚的爱国情感和坚定的民族气节。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5950" y="3143250"/>
            <a:ext cx="79121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（2）联系课文内容，体会重点句子所表达的深刻含义和思想感情。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2480" y="1450340"/>
            <a:ext cx="694817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用自己喜欢的方式细读后三件事，画出能表现梅兰芳爱国情怀的语句或令你感受最深的语句，做出批注。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417830" y="1228725"/>
            <a:ext cx="80041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en-US" altLang="zh-CN" sz="3200" b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</a:rPr>
              <a:t>课文一共叙述了五件事，它们分别是：    </a:t>
            </a:r>
            <a:endParaRPr lang="zh-CN" sz="3200" b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</a:rPr>
              <a:t>   拒绝登台；香港拒演；卖房度日；蓄须明志；自伤身体。</a:t>
            </a:r>
            <a:endParaRPr lang="zh-CN" sz="32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8625" y="1396365"/>
            <a:ext cx="80956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3600" b="0">
                <a:latin typeface="楷体" panose="02010609060101010101" pitchFamily="49" charset="-122"/>
                <a:ea typeface="楷体" panose="02010609060101010101" pitchFamily="49" charset="-122"/>
              </a:rPr>
              <a:t>  你认为梅兰芳所有的表现给你留下怎样的印象？从文中能找到这样的句子来评价一下他吗？</a:t>
            </a:r>
            <a:endParaRPr lang="en-US" altLang="zh-CN" sz="36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6572" y="915566"/>
            <a:ext cx="757936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（1）梅兰芳斩钉截铁地说：“普通的演出我都不参加，这样的庆祝会，当然更不能去了。”但是，不去演出要想个办法对付啊。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8140" y="2353945"/>
            <a:ext cx="789622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梅兰芳找到了一位当医生的好朋友，说明了自己的危险处境，请朋友设法让他生一场“大病”，以摆脱日本人。日本军医闯进梅兰芳的家，看见他盖着棉被躺在床上，床边桌子上放着很多药。军医用手摸了摸梅兰芳的额头，滚烫滚烫的，看不出破绽，只好认定梅兰芳得了重病，不能登台演出了。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9270" y="675005"/>
            <a:ext cx="1686466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积累拓展</a:t>
            </a:r>
            <a:endParaRPr lang="zh-CN" altLang="en-US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8435" y="1135380"/>
            <a:ext cx="85013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br>
              <a:rPr lang="zh-CN" sz="2400" b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sz="2400" b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</a:t>
            </a:r>
            <a:r>
              <a:rPr lang="zh-CN" sz="2400" b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.面对</a:t>
            </a:r>
            <a:r>
              <a:rPr lang="zh-CN" sz="2400" b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这样一个伟大的艺术家，请把你心中的歌，化作笔下的情，把你想说的话写在梅兰芳先生的画像旁边。</a:t>
            </a:r>
            <a:endParaRPr lang="zh-CN" sz="2400" b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sz="2400" b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古往今来，像梅兰芳这样的爱国志士还有很多。你能说说一些爱国诗句吗？</a:t>
            </a:r>
            <a:endParaRPr lang="zh-CN" sz="2400" b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endParaRPr lang="zh-CN" sz="2400" b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sz="2400" b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2.回忆课文具体写了梅兰芳哪几件事，用简明扼要的语言把每件事概括出来。</a:t>
            </a:r>
            <a:endParaRPr lang="zh-CN" sz="2400" b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400" b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970</Words>
  <Application>WPS 演示</Application>
  <PresentationFormat>全屏显示(16:9)</PresentationFormat>
  <Paragraphs>85</Paragraphs>
  <Slides>13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Arial Unicode MS</vt:lpstr>
      <vt:lpstr>Calibri</vt:lpstr>
      <vt:lpstr>BatangChe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147</cp:revision>
  <dcterms:created xsi:type="dcterms:W3CDTF">2017-03-17T02:28:00Z</dcterms:created>
  <dcterms:modified xsi:type="dcterms:W3CDTF">2023-09-25T17:04:36Z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385671C0298044F68B517721D470E770_12</vt:lpwstr>
  </property>
</Properties>
</file>