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20"/>
  </p:notesMasterIdLst>
  <p:handoutMasterIdLst>
    <p:handoutMasterId r:id="rId21"/>
  </p:handoutMasterIdLst>
  <p:sldIdLst>
    <p:sldId id="367" r:id="rId4"/>
    <p:sldId id="364" r:id="rId5"/>
    <p:sldId id="365" r:id="rId6"/>
    <p:sldId id="366" r:id="rId7"/>
    <p:sldId id="363" r:id="rId8"/>
    <p:sldId id="368" r:id="rId9"/>
    <p:sldId id="369" r:id="rId10"/>
    <p:sldId id="370" r:id="rId11"/>
    <p:sldId id="371" r:id="rId12"/>
    <p:sldId id="373" r:id="rId13"/>
    <p:sldId id="372" r:id="rId14"/>
    <p:sldId id="374" r:id="rId15"/>
    <p:sldId id="375" r:id="rId16"/>
    <p:sldId id="376" r:id="rId17"/>
    <p:sldId id="377" r:id="rId18"/>
    <p:sldId id="382" r:id="rId19"/>
  </p:sldIdLst>
  <p:sldSz cx="9144000" cy="5143500"/>
  <p:notesSz cx="6858000" cy="9144000"/>
  <p:custDataLst>
    <p:tags r:id="rId2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7" autoAdjust="0"/>
    <p:restoredTop sz="96000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E18823E4-6ED1-407C-ABD9-D62A5EB2BAA0}" type="datetime">
              <a:rPr lang="zh-CN" altLang="en-US" sz="1200"/>
            </a:fld>
            <a:endParaRPr lang="zh-CN" altLang="en-US" sz="1200"/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E4DDB4FD-8046-45BB-B08C-262A91669F8B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78B0E2F-BBDF-4C09-8D23-820DB51D8AF9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09154CD-5025-422D-98C3-161EA0CF7A8E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1" name="文本框 2"/>
          <p:cNvSpPr txBox="1">
            <a:spLocks noChangeArrowheads="1"/>
          </p:cNvSpPr>
          <p:nvPr/>
        </p:nvSpPr>
        <p:spPr bwMode="auto">
          <a:xfrm>
            <a:off x="8220075" y="4589463"/>
            <a:ext cx="3127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1"/>
            <a:r>
              <a:rPr lang="zh-CN" altLang="en-US" sz="1000" b="1">
                <a:latin typeface="宋体" panose="02010600030101010101" pitchFamily="2" charset="-122"/>
              </a:rPr>
              <a:t>龙</a:t>
            </a:r>
            <a:endParaRPr lang="en-US" altLang="zh-CN" sz="10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1000" b="1">
                <a:latin typeface="宋体" panose="02010600030101010101" pitchFamily="2" charset="-122"/>
              </a:rPr>
              <a:t>小</a:t>
            </a:r>
            <a:endParaRPr lang="en-US" altLang="zh-CN" sz="10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1000" b="1">
                <a:latin typeface="宋体" panose="02010600030101010101" pitchFamily="2" charset="-122"/>
              </a:rPr>
              <a:t>五</a:t>
            </a:r>
            <a:endParaRPr lang="zh-CN" altLang="en-US" sz="1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9" name="组合 3"/>
          <p:cNvGrpSpPr/>
          <p:nvPr/>
        </p:nvGrpSpPr>
        <p:grpSpPr>
          <a:xfrm>
            <a:off x="7815263" y="0"/>
            <a:ext cx="1328737" cy="1265238"/>
            <a:chOff x="6352283" y="274638"/>
            <a:chExt cx="1328637" cy="1265464"/>
          </a:xfrm>
        </p:grpSpPr>
        <p:sp>
          <p:nvSpPr>
            <p:cNvPr id="4102" name="椭圆 3"/>
            <p:cNvSpPr/>
            <p:nvPr/>
          </p:nvSpPr>
          <p:spPr>
            <a:xfrm>
              <a:off x="6415778" y="274638"/>
              <a:ext cx="1265142" cy="12654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4103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52283" y="488069"/>
              <a:ext cx="1328637" cy="7067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410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4" name="剪去对角的矩形 3"/>
          <p:cNvSpPr/>
          <p:nvPr/>
        </p:nvSpPr>
        <p:spPr>
          <a:xfrm>
            <a:off x="7704138" y="241300"/>
            <a:ext cx="1363662" cy="611188"/>
          </a:xfrm>
          <a:prstGeom prst="snip2DiagRect">
            <a:avLst/>
          </a:prstGeom>
          <a:solidFill>
            <a:srgbClr val="FFDB9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988" y="-658812"/>
            <a:ext cx="6835775" cy="5964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7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 txBox="1"/>
          <p:nvPr/>
        </p:nvSpPr>
        <p:spPr>
          <a:xfrm>
            <a:off x="2413000" y="1544638"/>
            <a:ext cx="3887788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5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口语交际：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5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讲民间故事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3" name="图片 7"/>
          <p:cNvPicPr>
            <a:picLocks noChangeAspect="1"/>
          </p:cNvPicPr>
          <p:nvPr/>
        </p:nvPicPr>
        <p:blipFill>
          <a:blip r:embed="rId1"/>
          <a:srcRect l="32503"/>
          <a:stretch>
            <a:fillRect/>
          </a:stretch>
        </p:blipFill>
        <p:spPr>
          <a:xfrm>
            <a:off x="2627313" y="3463925"/>
            <a:ext cx="388937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792163" y="2909888"/>
            <a:ext cx="772160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织女和牛郎第一次见面会说些什么？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59" name="矩形 2"/>
          <p:cNvSpPr/>
          <p:nvPr/>
        </p:nvSpPr>
        <p:spPr>
          <a:xfrm>
            <a:off x="792163" y="1296988"/>
            <a:ext cx="7559675" cy="1325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织女发现衣服不见了，十分慌张，四处寻找。此时牛郎从树林里走了出来。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"/>
          <p:cNvSpPr/>
          <p:nvPr/>
        </p:nvSpPr>
        <p:spPr>
          <a:xfrm>
            <a:off x="857250" y="3206750"/>
            <a:ext cx="7675563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牛郎披上牛皮，飞得很快，那为什么飞不过天河呢？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0483" name="矩形 3"/>
          <p:cNvSpPr/>
          <p:nvPr/>
        </p:nvSpPr>
        <p:spPr>
          <a:xfrm>
            <a:off x="857250" y="685800"/>
            <a:ext cx="7596188" cy="247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越飞越近，眼看要赶上了，王母娘娘拔下头上的玉簪往背后一划，糟了，牛郎的前边忽然出现一条天河。天河很宽，波浪很大，牛郎飞不过去了。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323850" y="411163"/>
            <a:ext cx="5545138" cy="625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5000"/>
              </a:lnSpc>
              <a:buFont typeface="Wingdings" panose="05000000000000000000" pitchFamily="2" charset="2"/>
              <a:buChar char="p"/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感受民间故事的魅力。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250825" y="1036638"/>
            <a:ext cx="8669338" cy="355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后羿外出回来，妻子嫦娥不见了。他焦急地冲出门外，只见皓月当空，圆圆的月亮上树影婆娑，一只玉兔在树下跳来跳去。啊！妻子正站在一棵桂树旁深情地凝望着自己呢。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嫦娥！嫦娥！</a:t>
            </a:r>
            <a:r>
              <a:rPr lang="en-US" altLang="zh-CN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后羿连声呼唤，不顾一切地朝着月亮追去。可是他向前追三步，月亮就向后退三步，怎么也追不上。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309563" y="722313"/>
            <a:ext cx="8435975" cy="3698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白娘子见法海拒不放人，无奈，只得拔下头上的金钗，迎风一摇，掀起滔滔大浪，向金山寺直逼过去。法海眼见水漫金山寺，连忙脱下袈裟，变成一道长堤，拦在寺门外。大水涨一尺，长堤就高一尺，大水涨一丈，长堤就高一丈，任凭波浪再大，也漫不过去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755650" y="765175"/>
            <a:ext cx="7632700" cy="1247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5000"/>
              </a:lnSpc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    在片段材料的提示下，学会用民间故事的思维表达自己的想象，丰富故事情节。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755650" y="2095500"/>
            <a:ext cx="7675563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牛郎披上牛皮，飞得很快，那为什么飞不过天河呢？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3556" name="矩形 3"/>
          <p:cNvSpPr/>
          <p:nvPr/>
        </p:nvSpPr>
        <p:spPr>
          <a:xfrm>
            <a:off x="985838" y="3338513"/>
            <a:ext cx="7172325" cy="1239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牛郎向前飞一尺，天河就宽一尺，任他怎么飞，也飞不过去。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"/>
          <p:cNvSpPr/>
          <p:nvPr/>
        </p:nvSpPr>
        <p:spPr>
          <a:xfrm>
            <a:off x="684213" y="1601788"/>
            <a:ext cx="7775575" cy="1939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从上课之初提到的民间故事中挑选一个故事，结合本节课的学习，自由讲述。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推荐阅读书目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中国民间故事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79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138" y="355600"/>
            <a:ext cx="2765425" cy="974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0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60000">
            <a:off x="163513" y="207963"/>
            <a:ext cx="1111250" cy="1111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1" name="文本框 3"/>
          <p:cNvSpPr txBox="1">
            <a:spLocks noChangeArrowheads="1"/>
          </p:cNvSpPr>
          <p:nvPr/>
        </p:nvSpPr>
        <p:spPr bwMode="auto">
          <a:xfrm>
            <a:off x="1244600" y="339725"/>
            <a:ext cx="2705100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600" b="1" spc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>
              <a:solidFill>
                <a:srgbClr val="0D0D0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5213" y="987425"/>
            <a:ext cx="2065337" cy="1968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126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9925" y="987425"/>
            <a:ext cx="2152650" cy="1968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1268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8925" y="987425"/>
            <a:ext cx="2151063" cy="1968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1269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238" y="1011238"/>
            <a:ext cx="2128837" cy="19700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1270" name="标题 1"/>
          <p:cNvSpPr txBox="1"/>
          <p:nvPr/>
        </p:nvSpPr>
        <p:spPr>
          <a:xfrm>
            <a:off x="688975" y="3073400"/>
            <a:ext cx="1254125" cy="1323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嫦娥奔月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标题 1"/>
          <p:cNvSpPr txBox="1"/>
          <p:nvPr/>
        </p:nvSpPr>
        <p:spPr>
          <a:xfrm>
            <a:off x="2614613" y="3349625"/>
            <a:ext cx="1560512" cy="658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白蛇传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标题 1"/>
          <p:cNvSpPr txBox="1"/>
          <p:nvPr/>
        </p:nvSpPr>
        <p:spPr>
          <a:xfrm>
            <a:off x="4545013" y="3073400"/>
            <a:ext cx="2085975" cy="1323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梁山伯与祝英台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3" name="标题 1"/>
          <p:cNvSpPr txBox="1"/>
          <p:nvPr/>
        </p:nvSpPr>
        <p:spPr>
          <a:xfrm>
            <a:off x="6629400" y="3073400"/>
            <a:ext cx="2084388" cy="1323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孟姜女哭长城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/>
      <p:bldP spid="11272" grpId="0"/>
      <p:bldP spid="112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1008063" y="623888"/>
            <a:ext cx="7127875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    同学们，中国的传统文化博大精深，诸如此类的民间故事影响着每一代人。在这一单元，我们结识了舍己为人的猎人海力布，并被牛郎织女的爱情故事所感动。在你们的童年记忆里，还有哪些让你印象深刻的民间故事呢？以小组为单位，把你们所想到的民间故事互相交流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1042988" y="1347788"/>
            <a:ext cx="73167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    如何将这些故事讲得引人入胜，让大家听得津津有味呢？如果你来讲，你会用什么方法来讲呢？今天我们就一起来探讨如何讲民间故事。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2"/>
          <p:cNvSpPr/>
          <p:nvPr/>
        </p:nvSpPr>
        <p:spPr>
          <a:xfrm>
            <a:off x="503238" y="1498600"/>
            <a:ext cx="813752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以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牛郎织女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的故事进行练习，从理清故事脉络入手，进入故事情境。假设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如果自己是故事中的牛郎，会如何向大家讲述这个故事。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在复述的时候，将文中的第三人称改成第一人称。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4339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138" y="355600"/>
            <a:ext cx="2765425" cy="974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0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60000">
            <a:off x="163513" y="207963"/>
            <a:ext cx="1111250" cy="1111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1" name="文本框 3"/>
          <p:cNvSpPr txBox="1">
            <a:spLocks noChangeArrowheads="1"/>
          </p:cNvSpPr>
          <p:nvPr/>
        </p:nvSpPr>
        <p:spPr bwMode="auto">
          <a:xfrm>
            <a:off x="1244600" y="339725"/>
            <a:ext cx="2705100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600" b="1" spc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创意复述</a:t>
            </a:r>
            <a:endParaRPr lang="zh-CN" altLang="en-US" sz="3600" b="1">
              <a:solidFill>
                <a:srgbClr val="0D0D0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 txBox="1"/>
          <p:nvPr/>
        </p:nvSpPr>
        <p:spPr>
          <a:xfrm>
            <a:off x="971550" y="771525"/>
            <a:ext cx="72009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5000"/>
              </a:lnSpc>
              <a:buFont typeface="Wingdings" panose="05000000000000000000" pitchFamily="2" charset="2"/>
              <a:buChar char="p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在复述这个故事的时候，你抓住了哪些重点词语呢？一起来说一说吧！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1406525" y="2211388"/>
            <a:ext cx="6750050" cy="1990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孤苦伶仃   相依为命   河边拾衣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天上人间   幸福美满   临终嘱托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王母娘娘   隔河相望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1116013" y="915988"/>
            <a:ext cx="5545137" cy="66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5000"/>
              </a:lnSpc>
              <a:buFont typeface="Wingdings" panose="05000000000000000000" pitchFamily="2" charset="2"/>
              <a:buChar char="p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明确讲故事的基本要求：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矩形 3"/>
          <p:cNvSpPr/>
          <p:nvPr/>
        </p:nvSpPr>
        <p:spPr>
          <a:xfrm>
            <a:off x="1584325" y="1739900"/>
            <a:ext cx="6480175" cy="1989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5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用第一人称讲述；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5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配上相应的动作和表情；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5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注意故事细节，丰富人物情感。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971550" y="1347788"/>
            <a:ext cx="7402513" cy="2457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当我们设身处地地去感受故事中人物的经历、遭遇和情感体验后，对故事进行复述，才能让听众产生身临其境的感觉。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3"/>
          <p:cNvSpPr/>
          <p:nvPr/>
        </p:nvSpPr>
        <p:spPr>
          <a:xfrm>
            <a:off x="522288" y="1362075"/>
            <a:ext cx="80994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latin typeface="宋体" panose="02010600030101010101" pitchFamily="2" charset="-122"/>
              </a:rPr>
              <a:t>民间故事中有许多情节留白。针对一些留白情节，发挥你的想象，丰富故事细节。（要求适当添加人物对话，但要符合人物各自的身份，符合各自的性格特点。让学生自由讨论，自由发言。）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8435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138" y="355600"/>
            <a:ext cx="2765425" cy="974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60000">
            <a:off x="163513" y="207963"/>
            <a:ext cx="1111250" cy="1111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7" name="文本框 3"/>
          <p:cNvSpPr txBox="1">
            <a:spLocks noChangeArrowheads="1"/>
          </p:cNvSpPr>
          <p:nvPr/>
        </p:nvSpPr>
        <p:spPr bwMode="auto">
          <a:xfrm>
            <a:off x="1244600" y="339725"/>
            <a:ext cx="2705100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600" b="1" spc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激发想象</a:t>
            </a:r>
            <a:endParaRPr lang="zh-CN" altLang="en-US" sz="3600" b="1">
              <a:solidFill>
                <a:srgbClr val="0D0D0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1169</Words>
  <Application>WPS 演示</Application>
  <PresentationFormat>全屏显示(16:9)</PresentationFormat>
  <Paragraphs>66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623</cp:revision>
  <dcterms:created xsi:type="dcterms:W3CDTF">2016-10-29T08:56:00Z</dcterms:created>
  <dcterms:modified xsi:type="dcterms:W3CDTF">2023-09-25T17:15:42Z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103A6DEA5DD84D8F918EF8B21A4DEBBC_12</vt:lpwstr>
  </property>
</Properties>
</file>