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76" r:id="rId5"/>
    <p:sldId id="274" r:id="rId6"/>
    <p:sldId id="330" r:id="rId7"/>
    <p:sldId id="331" r:id="rId8"/>
    <p:sldId id="273" r:id="rId9"/>
    <p:sldId id="319" r:id="rId10"/>
    <p:sldId id="329" r:id="rId11"/>
    <p:sldId id="293" r:id="rId12"/>
    <p:sldId id="275" r:id="rId13"/>
    <p:sldId id="292" r:id="rId14"/>
    <p:sldId id="272" r:id="rId15"/>
    <p:sldId id="339" r:id="rId16"/>
  </p:sldIdLst>
  <p:sldSz cx="9144000" cy="6858000" type="screen4x3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0000"/>
    <a:srgbClr val="0000FF"/>
    <a:srgbClr val="0000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74" y="-96"/>
      </p:cViewPr>
      <p:guideLst>
        <p:guide orient="horz" pos="2160"/>
        <p:guide pos="281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049" descr="bg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7"/>
          <p:cNvSpPr>
            <a:spLocks noGrp="1"/>
          </p:cNvSpPr>
          <p:nvPr>
            <p:ph type="ctrTitle"/>
          </p:nvPr>
        </p:nvSpPr>
        <p:spPr>
          <a:xfrm>
            <a:off x="468313" y="2997200"/>
            <a:ext cx="8207375" cy="9604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lvl="0" algn="r">
              <a:buClrTx/>
              <a:buSzTx/>
              <a:buFontTx/>
              <a:defRPr sz="3400"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31"/>
          <p:cNvSpPr>
            <a:spLocks noGrp="1"/>
          </p:cNvSpPr>
          <p:nvPr>
            <p:ph type="subTitle" idx="1" hasCustomPrompt="1"/>
          </p:nvPr>
        </p:nvSpPr>
        <p:spPr>
          <a:xfrm>
            <a:off x="468313" y="3952875"/>
            <a:ext cx="8207375" cy="4079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r">
              <a:buClr>
                <a:schemeClr val="accent1"/>
              </a:buClr>
              <a:buSzTx/>
              <a:buFont typeface="Wingdings" panose="05000000000000000000" pitchFamily="2" charset="2"/>
              <a:buNone/>
              <a:defRPr sz="1800"/>
            </a:lvl1pPr>
            <a:lvl2pPr marL="457200" lvl="1" indent="0" algn="ctr">
              <a:buClr>
                <a:schemeClr val="accent1"/>
              </a:buClr>
              <a:buSzTx/>
              <a:buFont typeface="Wingdings" panose="05000000000000000000" pitchFamily="2" charset="2"/>
              <a:buNone/>
              <a:defRPr sz="1800" b="1">
                <a:ea typeface="华文细黑" panose="02010600040101010101" pitchFamily="2" charset="-122"/>
              </a:defRPr>
            </a:lvl2pPr>
            <a:lvl3pPr marL="914400" lvl="2" indent="0" algn="ctr">
              <a:buClr>
                <a:schemeClr val="accent2"/>
              </a:buClr>
              <a:buSzTx/>
              <a:buFont typeface="Wingdings" panose="05000000000000000000" pitchFamily="2" charset="2"/>
              <a:buNone/>
              <a:defRPr sz="1800" b="1">
                <a:ea typeface="华文细黑" panose="02010600040101010101" pitchFamily="2" charset="-122"/>
              </a:defRPr>
            </a:lvl3pPr>
            <a:lvl4pPr marL="1371600" lvl="3" indent="0" algn="ctr">
              <a:buClr>
                <a:schemeClr val="hlink"/>
              </a:buClr>
              <a:buSzTx/>
              <a:buFont typeface="Wingdings" panose="05000000000000000000" pitchFamily="2" charset="2"/>
              <a:buNone/>
              <a:defRPr sz="1800" b="1">
                <a:ea typeface="华文细黑" panose="02010600040101010101" pitchFamily="2" charset="-122"/>
              </a:defRPr>
            </a:lvl4pPr>
            <a:lvl5pPr marL="1828800" lvl="4" indent="0" algn="ctr">
              <a:buClrTx/>
              <a:buSzTx/>
              <a:buFontTx/>
              <a:buNone/>
              <a:defRPr sz="1800" b="1">
                <a:ea typeface="华文细黑" panose="02010600040101010101" pitchFamily="2" charset="-122"/>
              </a:defRPr>
            </a:lvl5pPr>
          </a:lstStyle>
          <a:p>
            <a:pPr lvl="0"/>
            <a:r>
              <a:rPr lang="zh-CN" altLang="en-US"/>
              <a:t>单击添加署名或公司信息</a:t>
            </a:r>
            <a:endParaRPr lang="zh-CN" altLang="en-US"/>
          </a:p>
        </p:txBody>
      </p:sp>
    </p:spTree>
  </p:cSld>
  <p:clrMapOvr>
    <a:masterClrMapping/>
  </p:clrMapOvr>
  <p:transition>
    <p:fade/>
  </p:transition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5035" y="190500"/>
            <a:ext cx="2052240" cy="61182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190500"/>
            <a:ext cx="6037751" cy="61182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8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31"/>
          <p:cNvSpPr>
            <a:spLocks noGrp="1"/>
          </p:cNvSpPr>
          <p:nvPr>
            <p:ph type="body" idx="1"/>
          </p:nvPr>
        </p:nvSpPr>
        <p:spPr>
          <a:xfrm>
            <a:off x="468313" y="1125538"/>
            <a:ext cx="8207375" cy="51831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7" name="Rectangle 27"/>
          <p:cNvSpPr>
            <a:spLocks noGrp="1"/>
          </p:cNvSpPr>
          <p:nvPr>
            <p:ph type="title"/>
          </p:nvPr>
        </p:nvSpPr>
        <p:spPr>
          <a:xfrm>
            <a:off x="469900" y="190500"/>
            <a:ext cx="8207375" cy="863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矩形 1027"/>
          <p:cNvSpPr/>
          <p:nvPr/>
        </p:nvSpPr>
        <p:spPr>
          <a:xfrm>
            <a:off x="3851275" y="6524625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/>
            <a:r>
              <a:rPr lang="de-DE" altLang="en-US" sz="1000" b="1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34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fade/>
  </p:transition>
  <p:hf sldNum="0" hdr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2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Tx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FontTx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FontTx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FontTx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FontTx/>
        <a:buChar char="»"/>
        <a:defRPr sz="1800" b="0" i="0" u="none" kern="1200" baseline="0">
          <a:solidFill>
            <a:schemeClr val="tx1"/>
          </a:solidFill>
          <a:latin typeface="+mn-lt"/>
          <a:ea typeface="华文细黑" panose="02010600040101010101" pitchFamily="2" charset="-122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8.png"/><Relationship Id="rId3" Type="http://schemas.microsoft.com/office/2007/relationships/media" Target="file:///C:\Users\Administrator\Desktop\&#33521;&#25991;&#32463;&#20856;&#27468;&#26354;%20-%20Big%20Big%20World.mp3" TargetMode="External"/><Relationship Id="rId2" Type="http://schemas.openxmlformats.org/officeDocument/2006/relationships/audio" Target="file:///C:\Users\Administrator\Desktop\&#33521;&#25991;&#32463;&#20856;&#27468;&#26354;%20-%20Big%20Big%20World.mp3" TargetMode="Externa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9" name="文本框 4098"/>
          <p:cNvSpPr txBox="1"/>
          <p:nvPr/>
        </p:nvSpPr>
        <p:spPr>
          <a:xfrm>
            <a:off x="539750" y="836613"/>
            <a:ext cx="6624638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4100" name="文本框 4099"/>
          <p:cNvSpPr txBox="1"/>
          <p:nvPr/>
        </p:nvSpPr>
        <p:spPr>
          <a:xfrm>
            <a:off x="1619250" y="908050"/>
            <a:ext cx="547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</a:rPr>
              <a:t> </a:t>
            </a:r>
            <a:endParaRPr lang="zh-CN" altLang="en-US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文本框 4100"/>
          <p:cNvSpPr txBox="1"/>
          <p:nvPr/>
        </p:nvSpPr>
        <p:spPr>
          <a:xfrm>
            <a:off x="612775" y="1557338"/>
            <a:ext cx="8320088" cy="2654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Lesson 1</a:t>
            </a:r>
            <a:r>
              <a:rPr lang="en-US" altLang="zh-CN" sz="48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Always Do Your Homework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!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二、英汉连线。</a:t>
            </a:r>
            <a:endParaRPr lang="zh-CN" altLang="en-US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323850" y="1123950"/>
            <a:ext cx="8207375" cy="4751388"/>
          </a:xfrm>
        </p:spPr>
        <p:txBody>
          <a:bodyPr/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1. do  homework                    A.做图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2. have </a:t>
            </a:r>
            <a:r>
              <a:rPr lang="zh-CN" altLang="en-US" sz="3200" dirty="0"/>
              <a:t> lunch                        B.看电视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3.make a  chart </a:t>
            </a:r>
            <a:r>
              <a:rPr lang="zh-CN" altLang="en-US" sz="3200" dirty="0"/>
              <a:t>                    C.做作业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4.brush   </a:t>
            </a:r>
            <a:r>
              <a:rPr lang="zh-CN" altLang="en-US" sz="3200" dirty="0"/>
              <a:t>teeth                       D.吃午饭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5.watch TV                            E.刷牙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6.ride  bike                            F. 步行上学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r>
              <a:rPr lang="zh-CN" altLang="en-US" sz="3200" dirty="0"/>
              <a:t>7.walk to school                    G.骑自行车</a:t>
            </a:r>
            <a:endParaRPr lang="zh-CN" altLang="en-US" sz="3200" dirty="0"/>
          </a:p>
          <a:p>
            <a:pPr>
              <a:lnSpc>
                <a:spcPct val="110000"/>
              </a:lnSpc>
              <a:buNone/>
            </a:pPr>
            <a:endParaRPr lang="zh-CN" altLang="en-US" sz="3200" dirty="0"/>
          </a:p>
        </p:txBody>
      </p:sp>
      <p:sp>
        <p:nvSpPr>
          <p:cNvPr id="11268" name="直接连接符 11267"/>
          <p:cNvSpPr/>
          <p:nvPr/>
        </p:nvSpPr>
        <p:spPr>
          <a:xfrm>
            <a:off x="3419475" y="1557338"/>
            <a:ext cx="15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69" name="直接连接符 11268"/>
          <p:cNvSpPr/>
          <p:nvPr/>
        </p:nvSpPr>
        <p:spPr>
          <a:xfrm>
            <a:off x="3492500" y="1557338"/>
            <a:ext cx="2016125" cy="11509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0" name="直接连接符 11269"/>
          <p:cNvSpPr/>
          <p:nvPr/>
        </p:nvSpPr>
        <p:spPr>
          <a:xfrm>
            <a:off x="3060700" y="2133600"/>
            <a:ext cx="2447925" cy="1295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1" name="直接连接符 11270"/>
          <p:cNvSpPr/>
          <p:nvPr/>
        </p:nvSpPr>
        <p:spPr>
          <a:xfrm flipV="1">
            <a:off x="3276600" y="1557338"/>
            <a:ext cx="2303463" cy="12239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2" name="直接连接符 11271"/>
          <p:cNvSpPr/>
          <p:nvPr/>
        </p:nvSpPr>
        <p:spPr>
          <a:xfrm flipH="1" flipV="1">
            <a:off x="3060700" y="3429000"/>
            <a:ext cx="2376488" cy="576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3" name="直接连接符 11272"/>
          <p:cNvSpPr/>
          <p:nvPr/>
        </p:nvSpPr>
        <p:spPr>
          <a:xfrm flipV="1">
            <a:off x="2700338" y="2205038"/>
            <a:ext cx="2879725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4" name="直接连接符 11273"/>
          <p:cNvSpPr/>
          <p:nvPr/>
        </p:nvSpPr>
        <p:spPr>
          <a:xfrm>
            <a:off x="2555875" y="4652963"/>
            <a:ext cx="2879725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5" name="直接连接符 11274"/>
          <p:cNvSpPr/>
          <p:nvPr/>
        </p:nvSpPr>
        <p:spPr>
          <a:xfrm flipV="1">
            <a:off x="3348038" y="4652963"/>
            <a:ext cx="2160587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内容占位符 12289" descr="图片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-160337"/>
            <a:ext cx="9180513" cy="7019925"/>
          </a:xfrm>
        </p:spPr>
      </p:pic>
      <p:sp>
        <p:nvSpPr>
          <p:cNvPr id="12291" name="标题 12290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三，按要求改写句子。</a:t>
            </a:r>
            <a:endParaRPr lang="zh-CN" altLang="en-US" dirty="0"/>
          </a:p>
        </p:txBody>
      </p:sp>
      <p:sp>
        <p:nvSpPr>
          <p:cNvPr id="12292" name="文本框 12291"/>
          <p:cNvSpPr txBox="1"/>
          <p:nvPr/>
        </p:nvSpPr>
        <p:spPr>
          <a:xfrm>
            <a:off x="179388" y="1125538"/>
            <a:ext cx="8929687" cy="521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1.I always do my homework.(变为一般疑问句)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 ____  ____ always  do  your  homework？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2.I sometimes help my mother wash clothes.(一般疑问句)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Do  you  sometimes ___   ___  ____  ___  ____    ?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3.I'm  </a:t>
            </a:r>
            <a:r>
              <a:rPr lang="zh-CN" altLang="en-US" sz="2800" u="sng" dirty="0">
                <a:latin typeface="Arial" panose="020B0604020202020204" pitchFamily="34" charset="0"/>
              </a:rPr>
              <a:t>twelve  years  old </a:t>
            </a:r>
            <a:r>
              <a:rPr lang="zh-CN" altLang="en-US" sz="2800" dirty="0">
                <a:latin typeface="Arial" panose="020B0604020202020204" pitchFamily="34" charset="0"/>
              </a:rPr>
              <a:t>.   （划线提问）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 ____ ____ are  you ?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4.It' s </a:t>
            </a:r>
            <a:r>
              <a:rPr lang="zh-CN" altLang="en-US" sz="2800" u="sng" dirty="0">
                <a:latin typeface="Arial" panose="020B0604020202020204" pitchFamily="34" charset="0"/>
              </a:rPr>
              <a:t>6:40 </a:t>
            </a:r>
            <a:r>
              <a:rPr lang="zh-CN" altLang="en-US" sz="2800" dirty="0">
                <a:latin typeface="Arial" panose="020B0604020202020204" pitchFamily="34" charset="0"/>
              </a:rPr>
              <a:t>.  (划线提问)  ____ ____  is  it ?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5.Here  is a  dress.   (变为复数句)</a:t>
            </a:r>
            <a:endParaRPr lang="zh-CN" altLang="en-US" sz="2800" dirty="0">
              <a:latin typeface="Arial" panose="020B0604020202020204" pitchFamily="34" charset="0"/>
            </a:endParaRPr>
          </a:p>
          <a:p>
            <a:r>
              <a:rPr lang="zh-CN" altLang="en-US" sz="2800" dirty="0">
                <a:latin typeface="Arial" panose="020B0604020202020204" pitchFamily="34" charset="0"/>
              </a:rPr>
              <a:t> ________________________________</a:t>
            </a:r>
            <a:endParaRPr lang="zh-CN" altLang="en-US" sz="2800" dirty="0">
              <a:latin typeface="Arial" panose="020B0604020202020204" pitchFamily="34" charset="0"/>
            </a:endParaRPr>
          </a:p>
          <a:p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684213" y="1557338"/>
            <a:ext cx="17272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Do  you  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3563938" y="2852738"/>
            <a:ext cx="5067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help  your  mother  wash  clothes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539750" y="3717925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How  old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4068763" y="4149725"/>
            <a:ext cx="18843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What  time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539750" y="5445125"/>
            <a:ext cx="39782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Here  are  dresses.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  <p:bldP spid="12294" grpId="0" bldLvl="0"/>
      <p:bldP spid="12296" grpId="0" bldLvl="0"/>
      <p:bldP spid="1229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15875"/>
            <a:ext cx="9132888" cy="679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/>
        </p:nvSpPr>
        <p:spPr>
          <a:xfrm>
            <a:off x="1763713" y="1557338"/>
            <a:ext cx="5834062" cy="403066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6" name="英文经典歌曲 - Big Big World.mp3" descr="英文经典歌曲 - Big Big World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9750" y="4654550"/>
            <a:ext cx="431800" cy="358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6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2508" fill="hold"/>
                                        <p:tgtEl>
                                          <p:spTgt spid="133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内容占位符 5121" descr="图片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5400" y="-15875"/>
            <a:ext cx="9129713" cy="6992938"/>
          </a:xfrm>
        </p:spPr>
      </p:pic>
      <p:sp>
        <p:nvSpPr>
          <p:cNvPr id="5123" name="标题 5122"/>
          <p:cNvSpPr>
            <a:spLocks noGrp="1"/>
          </p:cNvSpPr>
          <p:nvPr>
            <p:ph type="title"/>
          </p:nvPr>
        </p:nvSpPr>
        <p:spPr>
          <a:xfrm>
            <a:off x="180975" y="908050"/>
            <a:ext cx="4102100" cy="863600"/>
          </a:xfrm>
        </p:spPr>
        <p:txBody>
          <a:bodyPr anchor="ctr" anchorCtr="0"/>
          <a:p>
            <a:r>
              <a:rPr lang="zh-CN" altLang="en-US" sz="2800" dirty="0"/>
              <a:t>一. 词性转换。</a:t>
            </a:r>
            <a:endParaRPr lang="zh-CN" altLang="en-US" sz="2800" dirty="0"/>
          </a:p>
        </p:txBody>
      </p:sp>
      <p:sp>
        <p:nvSpPr>
          <p:cNvPr id="5124" name="文本框 5123"/>
          <p:cNvSpPr txBox="1"/>
          <p:nvPr/>
        </p:nvSpPr>
        <p:spPr>
          <a:xfrm>
            <a:off x="0" y="1628775"/>
            <a:ext cx="885825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latin typeface="Arial" panose="020B0604020202020204" pitchFamily="34" charset="0"/>
              </a:rPr>
              <a:t>1.dish  （复数）____   2. chlidren (单数)____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3.dress (复数) ____    4. bus   (复数) ____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5.like  (近义词) ____   6.wet    (反义词)____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 7.fall  (现在分词)___    8.cold   (反义词)____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  <a:p>
            <a:r>
              <a:rPr lang="zh-CN" altLang="en-US" sz="3200" dirty="0">
                <a:latin typeface="Arial" panose="020B0604020202020204" pitchFamily="34" charset="0"/>
              </a:rPr>
              <a:t>9.inside (反义词)___    10. do not (缩写形式)___</a:t>
            </a:r>
            <a:endParaRPr lang="zh-CN" altLang="en-US" sz="3200" dirty="0">
              <a:latin typeface="Arial" panose="020B0604020202020204" pitchFamily="34" charset="0"/>
            </a:endParaRPr>
          </a:p>
          <a:p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107950" y="333375"/>
            <a:ext cx="54006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Review  last  lesson: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2771775" y="1628775"/>
            <a:ext cx="16573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dishes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7308850" y="1628775"/>
            <a:ext cx="1687513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child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2771775" y="2636838"/>
            <a:ext cx="14652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dresses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6732588" y="2636838"/>
            <a:ext cx="104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buses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2916238" y="3644900"/>
            <a:ext cx="13382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love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1" name="文本框 5130"/>
          <p:cNvSpPr txBox="1"/>
          <p:nvPr/>
        </p:nvSpPr>
        <p:spPr>
          <a:xfrm>
            <a:off x="7092950" y="3573463"/>
            <a:ext cx="114300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dry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2" name="文本框 5131"/>
          <p:cNvSpPr txBox="1"/>
          <p:nvPr/>
        </p:nvSpPr>
        <p:spPr>
          <a:xfrm>
            <a:off x="3132138" y="4652963"/>
            <a:ext cx="1316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falling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3" name="文本框 5132"/>
          <p:cNvSpPr txBox="1"/>
          <p:nvPr/>
        </p:nvSpPr>
        <p:spPr>
          <a:xfrm>
            <a:off x="7164388" y="4508500"/>
            <a:ext cx="12858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4" name="文本框 5133"/>
          <p:cNvSpPr txBox="1"/>
          <p:nvPr/>
        </p:nvSpPr>
        <p:spPr>
          <a:xfrm>
            <a:off x="2989263" y="5589588"/>
            <a:ext cx="1674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outside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135" name="文本框 5134"/>
          <p:cNvSpPr txBox="1"/>
          <p:nvPr/>
        </p:nvSpPr>
        <p:spPr>
          <a:xfrm>
            <a:off x="4751388" y="330200"/>
            <a:ext cx="16224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36" name="文本框 5135"/>
          <p:cNvSpPr txBox="1"/>
          <p:nvPr/>
        </p:nvSpPr>
        <p:spPr>
          <a:xfrm>
            <a:off x="7956550" y="5589588"/>
            <a:ext cx="13874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don't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/>
      <p:bldP spid="5127" grpId="0" bldLvl="0"/>
      <p:bldP spid="5128" grpId="0" bldLvl="0"/>
      <p:bldP spid="5129" grpId="0" bldLvl="0"/>
      <p:bldP spid="5130" grpId="0" bldLvl="0"/>
      <p:bldP spid="5131" grpId="0" bldLvl="0"/>
      <p:bldP spid="5132" grpId="0" bldLvl="0"/>
      <p:bldP spid="5133" grpId="0" bldLvl="0"/>
      <p:bldP spid="5134" grpId="0" bldLvl="0"/>
      <p:bldP spid="5136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内容占位符 6145" descr="图片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315450" cy="7032625"/>
          </a:xfrm>
        </p:spPr>
      </p:pic>
      <p:sp>
        <p:nvSpPr>
          <p:cNvPr id="6147" name="标题 6146"/>
          <p:cNvSpPr>
            <a:spLocks noGrp="1"/>
          </p:cNvSpPr>
          <p:nvPr>
            <p:ph type="title"/>
          </p:nvPr>
        </p:nvSpPr>
        <p:spPr>
          <a:xfrm>
            <a:off x="179388" y="620713"/>
            <a:ext cx="8207375" cy="863600"/>
          </a:xfrm>
        </p:spPr>
        <p:txBody>
          <a:bodyPr anchor="ctr" anchorCtr="0"/>
          <a:p>
            <a:r>
              <a:rPr lang="zh-CN" altLang="en-US" sz="3200" dirty="0"/>
              <a:t>二、用所给单词的适当形式填空</a:t>
            </a:r>
            <a:r>
              <a:rPr lang="zh-CN" altLang="en-US" sz="3200" dirty="0"/>
              <a:t>.</a:t>
            </a:r>
            <a:endParaRPr lang="zh-CN" altLang="en-US" sz="3200" dirty="0"/>
          </a:p>
        </p:txBody>
      </p:sp>
      <p:sp>
        <p:nvSpPr>
          <p:cNvPr id="6148" name="文本框 6147"/>
          <p:cNvSpPr txBox="1"/>
          <p:nvPr/>
        </p:nvSpPr>
        <p:spPr>
          <a:xfrm>
            <a:off x="323850" y="1414463"/>
            <a:ext cx="8820150" cy="5465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1. These are ________(man).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2. Here are many ________(dress).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3. There are three ______(child).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4. These are ________(dish).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5. Here are some ________(bus).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6. This is a ________(child).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7.There are many _____(dress) in the shop.</a:t>
            </a:r>
            <a:endParaRPr lang="zh-CN" altLang="en-US" sz="3600" dirty="0">
              <a:latin typeface="Arial" panose="020B0604020202020204" pitchFamily="34" charset="0"/>
            </a:endParaRPr>
          </a:p>
          <a:p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3348038" y="1484313"/>
            <a:ext cx="1441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men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3995738" y="2133600"/>
            <a:ext cx="14938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dresses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4140200" y="2708275"/>
            <a:ext cx="16271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children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3132138" y="3357563"/>
            <a:ext cx="17192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dishes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4211638" y="3933825"/>
            <a:ext cx="12604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buses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3132138" y="4508500"/>
            <a:ext cx="15414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child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4067175" y="5157788"/>
            <a:ext cx="1397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dresses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0" grpId="0" bldLvl="0"/>
      <p:bldP spid="6151" grpId="0" bldLvl="0"/>
      <p:bldP spid="6152" grpId="0" bldLvl="0"/>
      <p:bldP spid="6153" grpId="0" bldLvl="0"/>
      <p:bldP spid="6154" grpId="0" bldLvl="0"/>
      <p:bldP spid="6155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9" name="图片 16388" descr="U_2843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文本框 16389"/>
          <p:cNvSpPr txBox="1"/>
          <p:nvPr/>
        </p:nvSpPr>
        <p:spPr>
          <a:xfrm>
            <a:off x="2916238" y="3068638"/>
            <a:ext cx="812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323850" y="1268413"/>
            <a:ext cx="7912100" cy="4183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Key words :</a:t>
            </a:r>
            <a:r>
              <a:rPr lang="zh-CN" altLang="en-US" sz="4400" b="1" dirty="0">
                <a:latin typeface="Arial" panose="020B0604020202020204" pitchFamily="34" charset="0"/>
              </a:rPr>
              <a:t>always, usually, sometimes , never, 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4400" b="1" dirty="0">
                <a:latin typeface="Arial" panose="020B0604020202020204" pitchFamily="34" charset="0"/>
              </a:rPr>
              <a:t>shape : triangle、circle、square、line。</a:t>
            </a:r>
            <a:endParaRPr lang="zh-CN" altLang="en-US" sz="4400" b="1" dirty="0">
              <a:latin typeface="Arial" panose="020B0604020202020204" pitchFamily="34" charset="0"/>
            </a:endParaRPr>
          </a:p>
          <a:p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3" name="图片 17412" descr="U_1328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948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4" name="文本框 17413"/>
          <p:cNvSpPr txBox="1"/>
          <p:nvPr/>
        </p:nvSpPr>
        <p:spPr>
          <a:xfrm>
            <a:off x="2967038" y="278606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395288" y="549275"/>
            <a:ext cx="8748712" cy="455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</a:pPr>
            <a:r>
              <a:rPr lang="zh-CN" altLang="en-US" sz="6000" dirty="0">
                <a:latin typeface="Arial" panose="020B0604020202020204" pitchFamily="34" charset="0"/>
              </a:rPr>
              <a:t>短语：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</a:rPr>
              <a:t>make a  chart,do your homework, help your mother , walk to school, wear dresses, watch TV 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内容占位符 7169" descr="200904231756195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09075" cy="6899275"/>
          </a:xfrm>
        </p:spPr>
      </p:pic>
      <p:sp>
        <p:nvSpPr>
          <p:cNvPr id="7172" name="文本占位符 7171"/>
          <p:cNvSpPr>
            <a:spLocks noGrp="1"/>
          </p:cNvSpPr>
          <p:nvPr>
            <p:ph type="body" sz="half" idx="1"/>
          </p:nvPr>
        </p:nvSpPr>
        <p:spPr>
          <a:xfrm>
            <a:off x="468313" y="549275"/>
            <a:ext cx="8353425" cy="5326063"/>
          </a:xfrm>
        </p:spPr>
        <p:txBody>
          <a:bodyPr/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5400" dirty="0"/>
              <a:t>key sentences:</a:t>
            </a:r>
            <a:r>
              <a:rPr lang="zh-CN" altLang="en-US" sz="2800" dirty="0"/>
              <a:t>   </a:t>
            </a:r>
            <a:endParaRPr lang="zh-CN" altLang="en-US" sz="2800" dirty="0"/>
          </a:p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4800" b="1" dirty="0">
                <a:solidFill>
                  <a:srgbClr val="FF0000"/>
                </a:solidFill>
              </a:rPr>
              <a:t>Let’s  put _____for _____。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内容占位符 8193" descr="200904231753030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-28575" y="0"/>
            <a:ext cx="9101138" cy="6832600"/>
          </a:xfrm>
        </p:spPr>
      </p:pic>
      <p:sp>
        <p:nvSpPr>
          <p:cNvPr id="8195" name="标题 8194"/>
          <p:cNvSpPr>
            <a:spLocks noGrp="1"/>
          </p:cNvSpPr>
          <p:nvPr>
            <p:ph type="title"/>
          </p:nvPr>
        </p:nvSpPr>
        <p:spPr>
          <a:xfrm>
            <a:off x="250825" y="260350"/>
            <a:ext cx="8569325" cy="863600"/>
          </a:xfrm>
        </p:spPr>
        <p:txBody>
          <a:bodyPr anchor="ctr" anchorCtr="0"/>
          <a:p>
            <a:r>
              <a:rPr lang="zh-CN" altLang="en-US" sz="3200" b="1" dirty="0">
                <a:solidFill>
                  <a:srgbClr val="FF0000"/>
                </a:solidFill>
              </a:rPr>
              <a:t>Read the text and answer the questions: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196" name="文本占位符 8195"/>
          <p:cNvSpPr>
            <a:spLocks noGrp="1"/>
          </p:cNvSpPr>
          <p:nvPr>
            <p:ph type="body" sz="half" idx="1"/>
          </p:nvPr>
        </p:nvSpPr>
        <p:spPr>
          <a:xfrm>
            <a:off x="250825" y="1052513"/>
            <a:ext cx="8353425" cy="4535487"/>
          </a:xfrm>
        </p:spPr>
        <p:txBody>
          <a:bodyPr/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endParaRPr lang="zh-CN" altLang="en-US" sz="3600" dirty="0">
              <a:solidFill>
                <a:srgbClr val="0000FF"/>
              </a:solidFill>
            </a:endParaRPr>
          </a:p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dirty="0"/>
              <a:t>1</a:t>
            </a:r>
            <a:r>
              <a:rPr lang="zh-CN" altLang="en-US" sz="3600" dirty="0">
                <a:solidFill>
                  <a:srgbClr val="0000FF"/>
                </a:solidFill>
              </a:rPr>
              <a:t>.</a:t>
            </a:r>
            <a:r>
              <a:rPr lang="zh-CN" altLang="en-US" sz="3600" dirty="0"/>
              <a:t>Let`s put a______</a:t>
            </a:r>
            <a:r>
              <a:rPr lang="zh-CN" altLang="en-US" sz="3600" b="1" dirty="0"/>
              <a:t> </a:t>
            </a:r>
            <a:r>
              <a:rPr lang="zh-CN" altLang="en-US" sz="3600" dirty="0"/>
              <a:t>for </a:t>
            </a:r>
            <a:r>
              <a:rPr lang="zh-CN" altLang="en-US" sz="3600" b="1" i="1" dirty="0"/>
              <a:t>always </a:t>
            </a:r>
            <a:r>
              <a:rPr lang="zh-CN" altLang="en-US" sz="3600" dirty="0"/>
              <a:t>.</a:t>
            </a:r>
            <a:endParaRPr lang="zh-CN" altLang="en-US" sz="3600" dirty="0"/>
          </a:p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dirty="0"/>
              <a:t>2.Let`s put a _____ for </a:t>
            </a:r>
            <a:r>
              <a:rPr lang="zh-CN" altLang="en-US" sz="3600" b="1" i="1" dirty="0"/>
              <a:t>usually</a:t>
            </a:r>
            <a:r>
              <a:rPr lang="zh-CN" altLang="en-US" sz="3600" b="1" dirty="0"/>
              <a:t> .</a:t>
            </a:r>
            <a:endParaRPr lang="zh-CN" altLang="en-US" sz="3600" b="1" dirty="0"/>
          </a:p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dirty="0"/>
              <a:t>3.Let`s put a _____ for </a:t>
            </a:r>
            <a:r>
              <a:rPr lang="zh-CN" altLang="en-US" sz="3600" b="1" i="1" dirty="0"/>
              <a:t>sometimes .</a:t>
            </a:r>
            <a:endParaRPr lang="zh-CN" altLang="en-US" sz="3600" b="1" i="1" dirty="0"/>
          </a:p>
          <a:p>
            <a:pPr>
              <a:buClr>
                <a:schemeClr val="accent1"/>
              </a:buClr>
              <a:buSzTx/>
              <a:buFont typeface="Wingdings" panose="05000000000000000000" pitchFamily="2" charset="2"/>
              <a:buNone/>
            </a:pPr>
            <a:r>
              <a:rPr lang="zh-CN" altLang="en-US" sz="3600" dirty="0"/>
              <a:t>4.Let`s put a _____ for _____</a:t>
            </a:r>
            <a:r>
              <a:rPr lang="zh-CN" altLang="en-US" sz="3600" b="1" i="1" dirty="0"/>
              <a:t> . </a:t>
            </a:r>
            <a:endParaRPr lang="zh-CN" altLang="en-US" sz="3600" b="1" i="1" dirty="0"/>
          </a:p>
        </p:txBody>
      </p:sp>
      <p:sp>
        <p:nvSpPr>
          <p:cNvPr id="8197" name="文本框 8196"/>
          <p:cNvSpPr txBox="1"/>
          <p:nvPr/>
        </p:nvSpPr>
        <p:spPr>
          <a:xfrm>
            <a:off x="3059113" y="1916113"/>
            <a:ext cx="19415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triangle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2916238" y="2636838"/>
            <a:ext cx="16891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circle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059113" y="3429000"/>
            <a:ext cx="13652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square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3059113" y="4221163"/>
            <a:ext cx="1366837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line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5219700" y="4221163"/>
            <a:ext cx="1214438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rPr>
              <a:t>never</a:t>
            </a:r>
            <a:endParaRPr lang="zh-CN" altLang="en-US" sz="2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  <p:bldP spid="8198" grpId="0" bldLvl="0"/>
      <p:bldP spid="8199" grpId="0" bldLvl="0"/>
      <p:bldP spid="8200" grpId="0" bldLvl="0"/>
      <p:bldP spid="820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323850" y="909638"/>
            <a:ext cx="8640763" cy="374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  do  homework   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  walk to school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  ride  bike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  brush   teeth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  have  lunch</a:t>
            </a:r>
            <a:endParaRPr lang="zh-CN" altLang="en-US" sz="4000" dirty="0">
              <a:latin typeface="Arial" panose="020B0604020202020204" pitchFamily="34" charset="0"/>
            </a:endParaRPr>
          </a:p>
          <a:p>
            <a:endParaRPr lang="zh-CN" altLang="en-US" sz="4000" dirty="0">
              <a:latin typeface="Arial" panose="020B0604020202020204" pitchFamily="34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4787900" y="1052513"/>
            <a:ext cx="25923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做家庭作业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5356225" y="220663"/>
            <a:ext cx="14478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4716463" y="1628775"/>
            <a:ext cx="192087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步行上学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4787900" y="2205038"/>
            <a:ext cx="2470150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骑自行车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787900" y="2852738"/>
            <a:ext cx="1903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刷    牙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4716463" y="3429000"/>
            <a:ext cx="17954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 吃午饭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227" name="内容占位符 9226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ldLvl="0"/>
      <p:bldP spid="9223" grpId="0" bldLvl="0"/>
      <p:bldP spid="9224" grpId="0" bldLvl="0"/>
      <p:bldP spid="9225" grpId="0" bldLvl="0"/>
      <p:bldP spid="9226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250825" y="44450"/>
            <a:ext cx="8426450" cy="1584325"/>
          </a:xfrm>
        </p:spPr>
        <p:txBody>
          <a:bodyPr anchor="ctr" anchorCtr="0"/>
          <a:p>
            <a:r>
              <a:rPr lang="zh-CN" altLang="en-US" sz="4000" dirty="0"/>
              <a:t>   </a:t>
            </a:r>
            <a:r>
              <a:rPr lang="zh-CN" altLang="en-US" sz="4000" dirty="0">
                <a:solidFill>
                  <a:srgbClr val="FF0000"/>
                </a:solidFill>
              </a:rPr>
              <a:t>practice</a:t>
            </a:r>
            <a:br>
              <a:rPr lang="zh-CN" altLang="en-US" sz="4000" dirty="0">
                <a:solidFill>
                  <a:srgbClr val="FF0000"/>
                </a:solidFill>
              </a:rPr>
            </a:br>
            <a:r>
              <a:rPr lang="zh-CN" altLang="en-US" dirty="0"/>
              <a:t>   </a:t>
            </a:r>
            <a:r>
              <a:rPr lang="zh-CN" altLang="en-US" sz="2800" dirty="0"/>
              <a:t>一，单项选择。</a:t>
            </a:r>
            <a:endParaRPr lang="zh-CN" altLang="en-US" sz="2800" dirty="0"/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539750" y="1412875"/>
            <a:ext cx="8207375" cy="5183188"/>
          </a:xfrm>
        </p:spPr>
        <p:txBody>
          <a:bodyPr/>
          <a:p>
            <a:pPr>
              <a:lnSpc>
                <a:spcPct val="100000"/>
              </a:lnSpc>
              <a:buNone/>
            </a:pPr>
            <a:r>
              <a:rPr lang="zh-CN" altLang="en-US" dirty="0"/>
              <a:t>(  )1.Let's ___ a  trangle  for  always.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    A . put      B. to  put   C.putting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(  )2.Let's___ a square for  sometime.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    A .to  put   B.  put     C.putting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(  )3.Let's  put  a line ___  never.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    A .at          B.for        C.of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(  )4.___ you  alwalys  help  your  mother ?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    A.Do         B.Does     C. Is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(  )5.___ you  have  lunch  at 12:00.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    A.Are       B.Does     C.Do  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r>
              <a:rPr lang="zh-CN" altLang="en-US" dirty="0"/>
              <a:t> </a:t>
            </a:r>
            <a:endParaRPr lang="zh-CN" altLang="en-US" dirty="0"/>
          </a:p>
          <a:p>
            <a:pPr>
              <a:lnSpc>
                <a:spcPct val="100000"/>
              </a:lnSpc>
              <a:buNone/>
            </a:pPr>
            <a:endParaRPr lang="zh-CN" altLang="en-US" dirty="0"/>
          </a:p>
        </p:txBody>
      </p:sp>
      <p:sp>
        <p:nvSpPr>
          <p:cNvPr id="10244" name="文本框 10243"/>
          <p:cNvSpPr txBox="1"/>
          <p:nvPr/>
        </p:nvSpPr>
        <p:spPr>
          <a:xfrm>
            <a:off x="684213" y="1484313"/>
            <a:ext cx="720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611188" y="2349500"/>
            <a:ext cx="63976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684213" y="3213100"/>
            <a:ext cx="725487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文本框 10246"/>
          <p:cNvSpPr txBox="1"/>
          <p:nvPr/>
        </p:nvSpPr>
        <p:spPr>
          <a:xfrm>
            <a:off x="684213" y="4076700"/>
            <a:ext cx="600075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684213" y="5013325"/>
            <a:ext cx="503237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/>
      <p:bldP spid="10245" grpId="0" bldLvl="0"/>
      <p:bldP spid="10246" grpId="0" bldLvl="0"/>
      <p:bldP spid="10247" grpId="0" bldLvl="0"/>
      <p:bldP spid="10248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海阔天空">
  <a:themeElements>
    <a:clrScheme name="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B2B2B2"/>
      </a:accent1>
      <a:accent2>
        <a:srgbClr val="5F5F5F"/>
      </a:accent2>
      <a:accent3>
        <a:srgbClr val="FFFFFF"/>
      </a:accent3>
      <a:accent4>
        <a:srgbClr val="000000"/>
      </a:accent4>
      <a:accent5>
        <a:srgbClr val="D5D5D5"/>
      </a:accent5>
      <a:accent6>
        <a:srgbClr val="555555"/>
      </a:accent6>
      <a:hlink>
        <a:srgbClr val="1C1C1C"/>
      </a:hlink>
      <a:folHlink>
        <a:srgbClr val="DDDDDD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rrxk</Template>
  <TotalTime>0</TotalTime>
  <Words>2326</Words>
  <Application>WPS 演示</Application>
  <PresentationFormat>在屏幕上显示</PresentationFormat>
  <Paragraphs>176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MS UI Gothic</vt:lpstr>
      <vt:lpstr>华文细黑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海阔天空</vt:lpstr>
      <vt:lpstr>自定义设计方案</vt:lpstr>
      <vt:lpstr>PowerPoint 演示文稿</vt:lpstr>
      <vt:lpstr>一. 词性转换。</vt:lpstr>
      <vt:lpstr>二、用所给单词的适当形式填空.</vt:lpstr>
      <vt:lpstr>PowerPoint 演示文稿</vt:lpstr>
      <vt:lpstr>PowerPoint 演示文稿</vt:lpstr>
      <vt:lpstr>PowerPoint 演示文稿</vt:lpstr>
      <vt:lpstr>Read the text and answer the questions:</vt:lpstr>
      <vt:lpstr>PowerPoint 演示文稿</vt:lpstr>
      <vt:lpstr>   practice    一，单项选择。</vt:lpstr>
      <vt:lpstr>二、英汉连线。</vt:lpstr>
      <vt:lpstr>三，按要求改写句子。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42</cp:revision>
  <dcterms:created xsi:type="dcterms:W3CDTF">2002-09-13T05:42:00Z</dcterms:created>
  <dcterms:modified xsi:type="dcterms:W3CDTF">2023-09-30T11:44:30Z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0008009e03000000000001024120</vt:lpwstr>
  </property>
  <property fmtid="{D5CDD505-2E9C-101B-9397-08002B2CF9AE}" pid="3" name="KSOProductBuildVer">
    <vt:lpwstr>2052-12.1.0.15374</vt:lpwstr>
  </property>
  <property fmtid="{D5CDD505-2E9C-101B-9397-08002B2CF9AE}" pid="4" name="ICV">
    <vt:lpwstr>D17A8F8A417C45F880F9B3CFBADC60A9_13</vt:lpwstr>
  </property>
</Properties>
</file>