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68" r:id="rId6"/>
    <p:sldId id="259" r:id="rId7"/>
    <p:sldId id="260" r:id="rId8"/>
    <p:sldId id="261" r:id="rId9"/>
    <p:sldId id="262" r:id="rId10"/>
    <p:sldId id="270" r:id="rId11"/>
    <p:sldId id="271" r:id="rId12"/>
    <p:sldId id="264" r:id="rId13"/>
    <p:sldId id="265" r:id="rId14"/>
    <p:sldId id="266" r:id="rId15"/>
    <p:sldId id="267" r:id="rId16"/>
    <p:sldId id="273" r:id="rId17"/>
    <p:sldId id="272" r:id="rId18"/>
    <p:sldId id="281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/>
    <p:restoredTop sz="94671"/>
  </p:normalViewPr>
  <p:slideViewPr>
    <p:cSldViewPr showGuides="1">
      <p:cViewPr varScale="1">
        <p:scale>
          <a:sx n="70" d="100"/>
          <a:sy n="70" d="100"/>
        </p:scale>
        <p:origin x="-8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8193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2051" name="矩形 8194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indent="0" algn="ctr">
                <a:spcBef>
                  <a:spcPct val="0"/>
                </a:spcBef>
              </a:pP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2" name="圆角矩形 8195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indent="0" algn="ctr">
                <a:spcBef>
                  <a:spcPct val="0"/>
                </a:spcBef>
              </a:pP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53" name="组合 8196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2054" name="圆角矩形 8197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5" name="流程图: 延期 8198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0" name="副标题 8199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>
              <a:buNone/>
              <a:defRPr kern="1200">
                <a:solidFill>
                  <a:schemeClr val="tx2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2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2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2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2"/>
                </a:solidFill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4" name="标题 8203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chemeClr val="tx1"/>
                </a:solidFill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>
                <a:srgbClr val="000000"/>
              </a:buClr>
            </a:pPr>
            <a:endParaRPr lang="zh-CN" altLang="en-US" strike="noStrike" noProof="1" dirty="0">
              <a:solidFill>
                <a:schemeClr val="bg1"/>
              </a:solidFill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r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169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27" name="组合 7170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28" name="矩形 7171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9" name="任意多边形 7172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0" name="组合 7173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1" name="圆角矩形 7174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" name="流程图: 延期 7175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177" name="标题 717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034" name="文本占位符 7177"/>
          <p:cNvSpPr>
            <a:spLocks noGrp="1"/>
          </p:cNvSpPr>
          <p:nvPr>
            <p:ph type="body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9" name="日期占位符 7178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180" name="页脚占位符 7179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181" name="灯片编号占位符 7180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 sz="quarter"/>
          </p:nvPr>
        </p:nvSpPr>
        <p:spPr/>
        <p:txBody>
          <a:bodyPr anchor="ctr"/>
          <a:p>
            <a:pPr defTabSz="914400" fontAlgn="base">
              <a:buNone/>
            </a:pPr>
            <a:r>
              <a:rPr lang="en-US" altLang="zh-CN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Unit 1 Li Ming Goes to Canada</a:t>
            </a:r>
            <a:b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4000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Lesson 5 in the living room</a:t>
            </a:r>
            <a:endParaRPr lang="en-US" altLang="zh-CN" sz="4000" strike="noStrike" kern="1200" baseline="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 dirty="0"/>
              <a:t>Attention</a:t>
            </a:r>
            <a:r>
              <a:rPr lang="zh-CN" altLang="en-US" strike="noStrike" noProof="1" dirty="0"/>
              <a:t>：</a:t>
            </a:r>
            <a:endParaRPr lang="zh-CN" altLang="en-US" strike="noStrike" noProof="1" dirty="0"/>
          </a:p>
        </p:txBody>
      </p:sp>
      <p:sp>
        <p:nvSpPr>
          <p:cNvPr id="12290" name="文本占位符 1741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90000"/>
              </a:lnSpc>
              <a:buNone/>
            </a:pPr>
            <a:r>
              <a:rPr lang="en-US" altLang="zh-CN" b="1" dirty="0"/>
              <a:t>  </a:t>
            </a:r>
            <a:r>
              <a:rPr lang="zh-CN" altLang="en-US" b="1" dirty="0"/>
              <a:t>主格                                                宾格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000" dirty="0"/>
              <a:t>  </a:t>
            </a:r>
            <a:r>
              <a:rPr lang="zh-CN" altLang="en-US" sz="2000"/>
              <a:t>   </a:t>
            </a:r>
            <a:r>
              <a:rPr lang="en-US" altLang="zh-CN" sz="2400" b="1" dirty="0"/>
              <a:t>I                                                              me  </a:t>
            </a:r>
            <a:r>
              <a:rPr lang="zh-CN" altLang="en-US" sz="2400" b="1" dirty="0"/>
              <a:t>我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</a:t>
            </a:r>
            <a:r>
              <a:rPr lang="zh-CN" altLang="en-US" sz="2400" b="1" err="1"/>
              <a:t> </a:t>
            </a:r>
            <a:r>
              <a:rPr lang="en-US" altLang="zh-CN" sz="2400" b="1" err="1"/>
              <a:t>you                                                         you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你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 </a:t>
            </a:r>
            <a:r>
              <a:rPr lang="en-US" altLang="zh-CN" sz="2400" b="1" dirty="0"/>
              <a:t>he                                                           him  </a:t>
            </a:r>
            <a:r>
              <a:rPr lang="zh-CN" altLang="en-US" sz="2400" b="1" dirty="0"/>
              <a:t>他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 </a:t>
            </a:r>
            <a:r>
              <a:rPr lang="en-US" altLang="zh-CN" sz="2400" b="1" dirty="0"/>
              <a:t>she                                                         her </a:t>
            </a:r>
            <a:r>
              <a:rPr lang="zh-CN" altLang="en-US" sz="2400" b="1" dirty="0"/>
              <a:t>她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</a:t>
            </a:r>
            <a:r>
              <a:rPr lang="zh-CN" altLang="en-US" sz="2400" b="1" err="1"/>
              <a:t>  </a:t>
            </a:r>
            <a:r>
              <a:rPr lang="en-US" altLang="zh-CN" sz="2400" b="1" err="1"/>
              <a:t>it                                                              it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它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 </a:t>
            </a:r>
            <a:r>
              <a:rPr lang="en-US" altLang="zh-CN" sz="2400" b="1" dirty="0"/>
              <a:t>we                                                           us </a:t>
            </a:r>
            <a:r>
              <a:rPr lang="zh-CN" altLang="en-US" sz="2400" b="1" dirty="0"/>
              <a:t>我们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</a:t>
            </a:r>
            <a:r>
              <a:rPr lang="zh-CN" altLang="en-US" sz="2400" b="1" err="1"/>
              <a:t>  </a:t>
            </a:r>
            <a:r>
              <a:rPr lang="en-US" altLang="zh-CN" sz="2400" b="1" err="1"/>
              <a:t>you                                                          you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你们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/>
              <a:t>    </a:t>
            </a:r>
            <a:r>
              <a:rPr lang="en-US" altLang="zh-CN" sz="2400" b="1" dirty="0"/>
              <a:t>they                                                         them </a:t>
            </a:r>
            <a:r>
              <a:rPr lang="zh-CN" altLang="en-US" sz="2400" b="1" dirty="0"/>
              <a:t>他们</a:t>
            </a:r>
            <a:endParaRPr lang="zh-CN" altLang="en-US" sz="2400" b="1" dirty="0"/>
          </a:p>
          <a:p>
            <a:pPr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8435" descr="j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33432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z="3200" strike="noStrike" noProof="1"/>
              <a:t>I –me   you- you   he-him   she –her it-it we-us   you-you   they-them</a:t>
            </a:r>
            <a:endParaRPr lang="en-US" altLang="zh-CN" sz="3200" strike="noStrike" noProof="1"/>
          </a:p>
        </p:txBody>
      </p:sp>
      <p:sp>
        <p:nvSpPr>
          <p:cNvPr id="13315" name="文本占位符 1843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lnSpc>
                <a:spcPct val="80000"/>
              </a:lnSpc>
              <a:buNone/>
            </a:pPr>
            <a:r>
              <a:rPr lang="en-US" altLang="zh-CN" sz="2400" dirty="0"/>
              <a:t>                                      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zh-CN" sz="2400" dirty="0"/>
              <a:t>                                       </a:t>
            </a:r>
            <a:r>
              <a:rPr lang="en-US" altLang="zh-CN" sz="2400"/>
              <a:t>____ </a:t>
            </a:r>
            <a:r>
              <a:rPr lang="en-US" altLang="zh-CN" sz="2400">
                <a:solidFill>
                  <a:srgbClr val="FF3300"/>
                </a:solidFill>
              </a:rPr>
              <a:t>have</a:t>
            </a:r>
            <a:r>
              <a:rPr lang="en-US" altLang="zh-CN" sz="2400" dirty="0"/>
              <a:t> a book.(</a:t>
            </a:r>
            <a:r>
              <a:rPr lang="zh-CN" altLang="en-US" sz="2400" dirty="0"/>
              <a:t>我</a:t>
            </a:r>
            <a:r>
              <a:rPr lang="en-US" altLang="zh-CN" sz="2400"/>
              <a:t>)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Li Ming can’t </a:t>
            </a:r>
            <a:r>
              <a:rPr lang="en-US" altLang="zh-CN" sz="2400">
                <a:solidFill>
                  <a:srgbClr val="FF3300"/>
                </a:solidFill>
              </a:rPr>
              <a:t>see</a:t>
            </a:r>
            <a:r>
              <a:rPr lang="en-US" altLang="zh-CN" sz="2400" dirty="0"/>
              <a:t>____.</a:t>
            </a:r>
            <a:r>
              <a:rPr lang="zh-CN" altLang="en-US" sz="2400" dirty="0"/>
              <a:t>（我）</a:t>
            </a: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                                     </a:t>
            </a:r>
            <a:r>
              <a:rPr lang="en-US" altLang="zh-CN" sz="2400" dirty="0"/>
              <a:t>____</a:t>
            </a:r>
            <a:r>
              <a:rPr lang="zh-CN" altLang="en-US" sz="2400" dirty="0"/>
              <a:t>（她）</a:t>
            </a:r>
            <a:r>
              <a:rPr lang="en-US" altLang="zh-CN" sz="2400">
                <a:solidFill>
                  <a:srgbClr val="FF3300"/>
                </a:solidFill>
              </a:rPr>
              <a:t>runs</a:t>
            </a:r>
            <a:r>
              <a:rPr lang="en-US" altLang="zh-CN" sz="2400"/>
              <a:t> quickly.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</a:t>
            </a:r>
            <a:r>
              <a:rPr lang="en-US" altLang="zh-CN" sz="2400">
                <a:solidFill>
                  <a:srgbClr val="FF3300"/>
                </a:solidFill>
              </a:rPr>
              <a:t>Give</a:t>
            </a:r>
            <a:r>
              <a:rPr lang="en-US" altLang="zh-CN" sz="2400" dirty="0"/>
              <a:t> _____ (</a:t>
            </a:r>
            <a:r>
              <a:rPr lang="zh-CN" altLang="en-US" sz="2400" dirty="0"/>
              <a:t>她</a:t>
            </a:r>
            <a:r>
              <a:rPr lang="en-US" altLang="zh-CN" sz="2400"/>
              <a:t>)the pen.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                                        </a:t>
            </a:r>
            <a:endParaRPr lang="en-US" altLang="zh-CN" sz="2400"/>
          </a:p>
        </p:txBody>
      </p:sp>
      <p:sp>
        <p:nvSpPr>
          <p:cNvPr id="18438" name="文本框 18437"/>
          <p:cNvSpPr txBox="1"/>
          <p:nvPr/>
        </p:nvSpPr>
        <p:spPr>
          <a:xfrm>
            <a:off x="4343400" y="2514600"/>
            <a:ext cx="457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6477000" y="32766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me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4191000" y="40386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She 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4953000" y="47244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her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zh-CN" altLang="en-US" strike="noStrike" noProof="1" dirty="0"/>
              <a:t>现在进行时：正在发生的动作。</a:t>
            </a:r>
            <a:endParaRPr lang="zh-CN" altLang="en-US" strike="noStrike" noProof="1" dirty="0"/>
          </a:p>
        </p:txBody>
      </p:sp>
      <p:sp>
        <p:nvSpPr>
          <p:cNvPr id="14338" name="文本占位符 2048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zh-CN" altLang="en-US" dirty="0"/>
              <a:t>结构：</a:t>
            </a:r>
            <a:r>
              <a:rPr lang="en-US" altLang="zh-CN" err="1"/>
              <a:t>be+V-ing</a:t>
            </a:r>
            <a:r>
              <a:rPr lang="en-US" altLang="zh-CN"/>
              <a:t>            Be:  am ~is ~are</a:t>
            </a:r>
            <a:endParaRPr lang="en-US" altLang="zh-CN"/>
          </a:p>
          <a:p>
            <a:pPr>
              <a:buNone/>
            </a:pPr>
            <a:r>
              <a:rPr lang="en-US" altLang="zh-CN"/>
              <a:t>What </a:t>
            </a:r>
            <a:r>
              <a:rPr lang="en-US" altLang="zh-CN" u="sng">
                <a:solidFill>
                  <a:srgbClr val="FF3300"/>
                </a:solidFill>
              </a:rPr>
              <a:t>are</a:t>
            </a:r>
            <a:r>
              <a:rPr lang="en-US" altLang="zh-CN"/>
              <a:t> we </a:t>
            </a:r>
            <a:r>
              <a:rPr lang="en-US" altLang="zh-CN" u="sng">
                <a:solidFill>
                  <a:srgbClr val="FF3300"/>
                </a:solidFill>
              </a:rPr>
              <a:t>doing</a:t>
            </a:r>
            <a:r>
              <a:rPr lang="en-US" altLang="zh-CN"/>
              <a:t>?</a:t>
            </a:r>
            <a:endParaRPr lang="en-US" altLang="zh-CN"/>
          </a:p>
          <a:p>
            <a:pPr>
              <a:buNone/>
            </a:pPr>
            <a:r>
              <a:rPr lang="en-US" altLang="zh-CN"/>
              <a:t>Jenny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in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Danny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beside her.</a:t>
            </a:r>
            <a:endParaRPr lang="en-US" altLang="zh-CN"/>
          </a:p>
          <a:p>
            <a:pPr>
              <a:buNone/>
            </a:pPr>
            <a:r>
              <a:rPr lang="en-US" altLang="zh-CN" err="1"/>
              <a:t>Mr and Mrs</a:t>
            </a:r>
            <a:r>
              <a:rPr lang="en-US" altLang="zh-CN"/>
              <a:t> Smith </a:t>
            </a:r>
            <a:r>
              <a:rPr lang="en-US" altLang="zh-CN" u="sng">
                <a:solidFill>
                  <a:srgbClr val="FF3300"/>
                </a:solidFill>
              </a:rPr>
              <a:t>are reading</a:t>
            </a:r>
            <a:r>
              <a:rPr lang="en-US" altLang="zh-CN"/>
              <a:t> newspapers.</a:t>
            </a:r>
            <a:endParaRPr lang="en-US" altLang="zh-CN"/>
          </a:p>
          <a:p>
            <a:pPr>
              <a:buNone/>
            </a:pPr>
            <a:r>
              <a:rPr lang="en-US" altLang="zh-CN"/>
              <a:t>Bob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in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Lynn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beside him. </a:t>
            </a:r>
            <a:endParaRPr lang="en-US" altLang="zh-CN"/>
          </a:p>
          <a:p>
            <a:pPr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zh-CN" altLang="en-US" strike="noStrike" noProof="1" dirty="0"/>
              <a:t>现在进行时</a:t>
            </a:r>
            <a:endParaRPr lang="zh-CN" altLang="en-US" strike="noStrike" noProof="1" dirty="0"/>
          </a:p>
        </p:txBody>
      </p:sp>
      <p:sp>
        <p:nvSpPr>
          <p:cNvPr id="15362" name="文本占位符 2150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/>
              <a:t>What </a:t>
            </a:r>
            <a:r>
              <a:rPr lang="en-US" altLang="zh-CN" u="sng">
                <a:solidFill>
                  <a:srgbClr val="FF3300"/>
                </a:solidFill>
              </a:rPr>
              <a:t>are</a:t>
            </a:r>
            <a:r>
              <a:rPr lang="en-US" altLang="zh-CN"/>
              <a:t> they </a:t>
            </a:r>
            <a:r>
              <a:rPr lang="en-US" altLang="zh-CN" u="sng">
                <a:solidFill>
                  <a:srgbClr val="FF3300"/>
                </a:solidFill>
              </a:rPr>
              <a:t>doing</a:t>
            </a:r>
            <a:r>
              <a:rPr lang="en-US" altLang="zh-CN"/>
              <a:t>?</a:t>
            </a:r>
            <a:endParaRPr lang="en-US" altLang="zh-CN"/>
          </a:p>
          <a:p>
            <a:pPr>
              <a:buNone/>
            </a:pPr>
            <a:r>
              <a:rPr lang="en-US" altLang="zh-CN"/>
              <a:t>They </a:t>
            </a:r>
            <a:r>
              <a:rPr lang="en-US" altLang="zh-CN" u="sng">
                <a:solidFill>
                  <a:srgbClr val="FF3300"/>
                </a:solidFill>
              </a:rPr>
              <a:t>are playing</a:t>
            </a:r>
            <a:r>
              <a:rPr lang="en-US" altLang="zh-CN"/>
              <a:t> cards.</a:t>
            </a:r>
            <a:endParaRPr lang="en-US" altLang="zh-CN"/>
          </a:p>
          <a:p>
            <a:pPr>
              <a:buNone/>
            </a:pPr>
            <a:r>
              <a:rPr lang="en-US" altLang="zh-CN" u="sng">
                <a:solidFill>
                  <a:srgbClr val="FF3300"/>
                </a:solidFill>
              </a:rPr>
              <a:t>I’m sitting</a:t>
            </a:r>
            <a:r>
              <a:rPr lang="en-US" altLang="zh-CN"/>
              <a:t> at a small table.</a:t>
            </a:r>
            <a:endParaRPr lang="en-US" altLang="zh-CN"/>
          </a:p>
          <a:p>
            <a:pPr>
              <a:buNone/>
            </a:pPr>
            <a:r>
              <a:rPr lang="en-US" altLang="zh-CN" u="sng">
                <a:solidFill>
                  <a:srgbClr val="FF3300"/>
                </a:solidFill>
              </a:rPr>
              <a:t>I’m writing</a:t>
            </a:r>
            <a:r>
              <a:rPr lang="en-US" altLang="zh-CN"/>
              <a:t> a letter.</a:t>
            </a:r>
            <a:endParaRPr lang="en-US" altLang="zh-CN"/>
          </a:p>
          <a:p>
            <a:pPr>
              <a:buNone/>
            </a:pPr>
            <a:r>
              <a:rPr lang="en-US" altLang="zh-CN" dirty="0"/>
              <a:t> do—doing(</a:t>
            </a:r>
            <a:r>
              <a:rPr lang="zh-CN" altLang="en-US" dirty="0"/>
              <a:t>普通动词直接加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  <a:p>
            <a:pPr>
              <a:buNone/>
            </a:pPr>
            <a:r>
              <a:rPr lang="en-US" altLang="zh-CN" dirty="0"/>
              <a:t> sit---sitting(</a:t>
            </a:r>
            <a:r>
              <a:rPr lang="zh-CN" altLang="en-US" dirty="0"/>
              <a:t>重读闭音节单词双写最后字母加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  <a:p>
            <a:pPr>
              <a:buNone/>
            </a:pPr>
            <a:r>
              <a:rPr lang="en-US" altLang="zh-CN" dirty="0"/>
              <a:t> write---writing(</a:t>
            </a:r>
            <a:r>
              <a:rPr lang="zh-CN" altLang="en-US" dirty="0"/>
              <a:t>以不发音的字母</a:t>
            </a:r>
            <a:r>
              <a:rPr lang="en-US" altLang="zh-CN" dirty="0"/>
              <a:t>e</a:t>
            </a:r>
            <a:r>
              <a:rPr lang="zh-CN" altLang="en-US" dirty="0"/>
              <a:t>结尾，去</a:t>
            </a:r>
            <a:r>
              <a:rPr lang="en-US" altLang="zh-CN" dirty="0"/>
              <a:t>e</a:t>
            </a:r>
            <a:r>
              <a:rPr lang="zh-CN" altLang="en-US" dirty="0"/>
              <a:t>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Homework</a:t>
            </a:r>
            <a:endParaRPr lang="en-US" altLang="zh-CN" strike="noStrike" noProof="1"/>
          </a:p>
        </p:txBody>
      </p:sp>
      <p:sp>
        <p:nvSpPr>
          <p:cNvPr id="16386" name="文本占位符 3277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en-US" altLang="zh-CN" sz="3600" b="1" dirty="0"/>
          </a:p>
          <a:p>
            <a:r>
              <a:rPr lang="en-US" altLang="zh-CN" sz="3600" b="1" dirty="0"/>
              <a:t>1. </a:t>
            </a:r>
            <a:r>
              <a:rPr lang="zh-CN" altLang="en-US" sz="3600" b="1" dirty="0"/>
              <a:t>学习新单词。</a:t>
            </a:r>
            <a:endParaRPr lang="zh-CN" altLang="en-US" sz="3600" b="1" dirty="0"/>
          </a:p>
          <a:p>
            <a:r>
              <a:rPr lang="en-US" altLang="zh-CN" sz="3600" b="1" dirty="0"/>
              <a:t>2. </a:t>
            </a:r>
            <a:r>
              <a:rPr lang="zh-CN" altLang="en-US" sz="3600" b="1" dirty="0"/>
              <a:t>使用本课重点句型造句。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Box 1"/>
          <p:cNvSpPr txBox="1"/>
          <p:nvPr/>
        </p:nvSpPr>
        <p:spPr>
          <a:xfrm>
            <a:off x="0" y="3124200"/>
            <a:ext cx="9144000" cy="1433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0"/>
              </a:spcBef>
            </a:pPr>
            <a:r>
              <a:rPr lang="en-US" altLang="zh-CN" sz="88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Goodbye!</a:t>
            </a:r>
            <a:endParaRPr lang="en-US" altLang="zh-CN" sz="88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We are in the living room.</a:t>
            </a:r>
            <a:endParaRPr lang="en-US" altLang="zh-CN" strike="noStrike" noProof="1"/>
          </a:p>
        </p:txBody>
      </p:sp>
      <p:sp>
        <p:nvSpPr>
          <p:cNvPr id="4098" name="文本占位符 112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en-US" dirty="0"/>
          </a:p>
        </p:txBody>
      </p:sp>
      <p:pic>
        <p:nvPicPr>
          <p:cNvPr id="4099" name="图片 11267" descr="014"/>
          <p:cNvPicPr>
            <a:picLocks noChangeAspect="1"/>
          </p:cNvPicPr>
          <p:nvPr/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11268"/>
          <p:cNvSpPr txBox="1"/>
          <p:nvPr/>
        </p:nvSpPr>
        <p:spPr>
          <a:xfrm>
            <a:off x="0" y="5867400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 </a:t>
            </a:r>
            <a:r>
              <a:rPr lang="en-US" altLang="zh-CN" sz="3600" b="1" u="sng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we </a:t>
            </a:r>
            <a:r>
              <a:rPr lang="en-US" altLang="zh-CN" sz="3600" b="1" u="sng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doing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838200" y="1143000"/>
            <a:ext cx="8077200" cy="685800"/>
          </a:xfrm>
        </p:spPr>
        <p:txBody>
          <a:bodyPr anchor="b"/>
          <a:p>
            <a:pPr fontAlgn="base"/>
            <a:r>
              <a:rPr lang="en-US" altLang="zh-CN" strike="noStrike" noProof="1" dirty="0"/>
              <a:t>Listen  and  follow(</a:t>
            </a:r>
            <a:r>
              <a:rPr lang="zh-CN" altLang="en-US" strike="noStrike" noProof="1" dirty="0"/>
              <a:t>听录音跟读课文</a:t>
            </a:r>
            <a:r>
              <a:rPr lang="en-US" altLang="zh-CN" strike="noStrike" noProof="1"/>
              <a:t>)</a:t>
            </a:r>
            <a:endParaRPr lang="en-US" altLang="zh-CN" strike="noStrike" noProof="1"/>
          </a:p>
        </p:txBody>
      </p:sp>
      <p:sp>
        <p:nvSpPr>
          <p:cNvPr id="5122" name="右箭头 24589"/>
          <p:cNvSpPr/>
          <p:nvPr/>
        </p:nvSpPr>
        <p:spPr>
          <a:xfrm>
            <a:off x="8001000" y="6019800"/>
            <a:ext cx="976313" cy="485775"/>
          </a:xfrm>
          <a:prstGeom prst="rightArrow">
            <a:avLst>
              <a:gd name="adj1" fmla="val 50000"/>
              <a:gd name="adj2" fmla="val 50235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云形标注 24590"/>
          <p:cNvSpPr/>
          <p:nvPr/>
        </p:nvSpPr>
        <p:spPr>
          <a:xfrm>
            <a:off x="7543800" y="5334000"/>
            <a:ext cx="914400" cy="1066800"/>
          </a:xfrm>
          <a:prstGeom prst="cloudCallout">
            <a:avLst>
              <a:gd name="adj1" fmla="val -35417"/>
              <a:gd name="adj2" fmla="val 90028"/>
            </a:avLst>
          </a:prstGeom>
          <a:noFill/>
          <a:ln w="9525">
            <a:noFill/>
          </a:ln>
        </p:spPr>
        <p:txBody>
          <a:bodyPr anchor="t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占位符 24591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en-US" dirty="0"/>
          </a:p>
        </p:txBody>
      </p:sp>
      <p:pic>
        <p:nvPicPr>
          <p:cNvPr id="5125" name="图片 24592" descr="014"/>
          <p:cNvPicPr>
            <a:picLocks noChangeAspect="1"/>
          </p:cNvPicPr>
          <p:nvPr/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What are Jenny and Danny doing?</a:t>
            </a:r>
            <a:endParaRPr lang="en-US" altLang="zh-CN" strike="noStrike" noProof="1"/>
          </a:p>
        </p:txBody>
      </p:sp>
      <p:pic>
        <p:nvPicPr>
          <p:cNvPr id="6146" name="图片 12291" descr="014"/>
          <p:cNvPicPr>
            <a:picLocks noChangeAspect="1"/>
          </p:cNvPicPr>
          <p:nvPr/>
        </p:nvPicPr>
        <p:blipFill>
          <a:blip r:embed="rId1"/>
          <a:srcRect l="2000" t="4666" r="63000" b="31334"/>
          <a:stretch>
            <a:fillRect/>
          </a:stretch>
        </p:blipFill>
        <p:spPr>
          <a:xfrm>
            <a:off x="762000" y="2133600"/>
            <a:ext cx="51816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椭圆形标注 12293"/>
          <p:cNvSpPr/>
          <p:nvPr/>
        </p:nvSpPr>
        <p:spPr>
          <a:xfrm>
            <a:off x="1143000" y="4648200"/>
            <a:ext cx="1295400" cy="381000"/>
          </a:xfrm>
          <a:prstGeom prst="wedgeEllipseCallout">
            <a:avLst>
              <a:gd name="adj1" fmla="val -10662"/>
              <a:gd name="adj2" fmla="val 70000"/>
            </a:avLst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spcBef>
                <a:spcPct val="0"/>
              </a:spcBef>
            </a:pPr>
            <a:r>
              <a:rPr lang="en-US" altLang="zh-CN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chair</a:t>
            </a:r>
            <a:endParaRPr lang="en-US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248400" y="3352800"/>
            <a:ext cx="24542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watch  TV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4648200" y="4876800"/>
            <a:ext cx="4495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They 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 watching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TV.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What are Mr. and Mrs. Smith doing?</a:t>
            </a:r>
            <a:endParaRPr lang="en-US" altLang="zh-CN" strike="noStrike" noProof="1"/>
          </a:p>
        </p:txBody>
      </p:sp>
      <p:sp>
        <p:nvSpPr>
          <p:cNvPr id="7170" name="文本占位符 1331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en-US" altLang="zh-CN" dirty="0"/>
              <a:t> </a:t>
            </a:r>
            <a:endParaRPr lang="en-US" altLang="zh-CN"/>
          </a:p>
        </p:txBody>
      </p:sp>
      <p:pic>
        <p:nvPicPr>
          <p:cNvPr id="7171" name="图片 13316" descr="014"/>
          <p:cNvPicPr>
            <a:picLocks noChangeAspect="1"/>
          </p:cNvPicPr>
          <p:nvPr/>
        </p:nvPicPr>
        <p:blipFill>
          <a:blip r:embed="rId1"/>
          <a:srcRect l="38000" t="4666" r="6000" b="4666"/>
          <a:stretch>
            <a:fillRect/>
          </a:stretch>
        </p:blipFill>
        <p:spPr>
          <a:xfrm>
            <a:off x="838200" y="2362200"/>
            <a:ext cx="35052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4572000" y="3429000"/>
            <a:ext cx="4267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newspapers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3124200" y="5105400"/>
            <a:ext cx="6248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They 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 reading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newspapers.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What are Bob and Lynn doing?</a:t>
            </a:r>
            <a:endParaRPr lang="en-US" altLang="zh-CN" strike="noStrike" noProof="1"/>
          </a:p>
        </p:txBody>
      </p:sp>
      <p:pic>
        <p:nvPicPr>
          <p:cNvPr id="8194" name="文本占位符 14339" descr="014"/>
          <p:cNvPicPr>
            <a:picLocks noGrp="1" noChangeAspect="1"/>
          </p:cNvPicPr>
          <p:nvPr>
            <p:ph idx="1"/>
          </p:nvPr>
        </p:nvPicPr>
        <p:blipFill>
          <a:blip r:embed="rId1"/>
          <a:srcRect l="37140" t="50012" r="20584" b="5104"/>
          <a:stretch>
            <a:fillRect/>
          </a:stretch>
        </p:blipFill>
        <p:spPr>
          <a:xfrm>
            <a:off x="762000" y="2286000"/>
            <a:ext cx="3429000" cy="3962400"/>
          </a:xfrm>
        </p:spPr>
      </p:pic>
      <p:sp>
        <p:nvSpPr>
          <p:cNvPr id="14343" name="文本框 14342"/>
          <p:cNvSpPr txBox="1"/>
          <p:nvPr/>
        </p:nvSpPr>
        <p:spPr>
          <a:xfrm>
            <a:off x="5638800" y="3352800"/>
            <a:ext cx="30638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play cards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4191000" y="4876800"/>
            <a:ext cx="4953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They 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 playing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cards.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/>
              <a:t>Do you see me?</a:t>
            </a:r>
            <a:endParaRPr lang="en-US" altLang="zh-CN" strike="noStrike" noProof="1"/>
          </a:p>
        </p:txBody>
      </p:sp>
      <p:pic>
        <p:nvPicPr>
          <p:cNvPr id="9218" name="文本占位符 15363" descr="014"/>
          <p:cNvPicPr>
            <a:picLocks noGrp="1" noChangeAspect="1"/>
          </p:cNvPicPr>
          <p:nvPr>
            <p:ph idx="1"/>
          </p:nvPr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838200" y="2286000"/>
            <a:ext cx="3505200" cy="4572000"/>
          </a:xfrm>
        </p:spPr>
      </p:pic>
      <p:sp>
        <p:nvSpPr>
          <p:cNvPr id="9219" name="任意多边形 15367"/>
          <p:cNvSpPr/>
          <p:nvPr/>
        </p:nvSpPr>
        <p:spPr>
          <a:xfrm>
            <a:off x="1676400" y="2971800"/>
            <a:ext cx="1676400" cy="990600"/>
          </a:xfrm>
          <a:custGeom>
            <a:avLst/>
            <a:gdLst/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9" name="文本框 15368"/>
          <p:cNvSpPr txBox="1"/>
          <p:nvPr/>
        </p:nvSpPr>
        <p:spPr>
          <a:xfrm>
            <a:off x="4724400" y="3429000"/>
            <a:ext cx="4038600" cy="2774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am writing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 letter.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5105400" y="297180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write a letter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2969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en-US" dirty="0"/>
          </a:p>
        </p:txBody>
      </p:sp>
      <p:pic>
        <p:nvPicPr>
          <p:cNvPr id="10242" name="图片 29699" descr="014"/>
          <p:cNvPicPr>
            <a:picLocks noChangeAspect="1"/>
          </p:cNvPicPr>
          <p:nvPr/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fontAlgn="base"/>
            <a:r>
              <a:rPr lang="en-US" altLang="zh-CN" strike="noStrike" noProof="1" dirty="0"/>
              <a:t>Activity(</a:t>
            </a:r>
            <a:r>
              <a:rPr lang="zh-CN" altLang="en-US" strike="noStrike" noProof="1" dirty="0"/>
              <a:t>用以前学过的动词做练习）</a:t>
            </a:r>
            <a:endParaRPr lang="zh-CN" altLang="en-US" strike="noStrike" noProof="1" dirty="0"/>
          </a:p>
        </p:txBody>
      </p:sp>
      <p:sp>
        <p:nvSpPr>
          <p:cNvPr id="11266" name="文本占位符 30722"/>
          <p:cNvSpPr>
            <a:spLocks noGrp="1"/>
          </p:cNvSpPr>
          <p:nvPr>
            <p:ph idx="1"/>
          </p:nvPr>
        </p:nvSpPr>
        <p:spPr>
          <a:xfrm>
            <a:off x="685800" y="2286000"/>
            <a:ext cx="8458200" cy="3800475"/>
          </a:xfrm>
        </p:spPr>
        <p:txBody>
          <a:bodyPr anchor="t" anchorCtr="0"/>
          <a:p>
            <a:pPr>
              <a:buNone/>
            </a:pPr>
            <a:r>
              <a:rPr lang="en-US" altLang="zh-CN" b="1"/>
              <a:t>Dialogue1:</a:t>
            </a:r>
            <a:endParaRPr lang="en-US" altLang="zh-CN" b="1"/>
          </a:p>
          <a:p>
            <a:pPr>
              <a:buNone/>
            </a:pPr>
            <a:r>
              <a:rPr lang="en-US" altLang="zh-CN" b="1" dirty="0"/>
              <a:t>A</a:t>
            </a:r>
            <a:r>
              <a:rPr lang="zh-CN" altLang="en-US" b="1" dirty="0"/>
              <a:t>：</a:t>
            </a:r>
            <a:r>
              <a:rPr lang="en-US" altLang="zh-CN" b="1" dirty="0"/>
              <a:t>What am I doing?</a:t>
            </a:r>
            <a:r>
              <a:rPr lang="zh-CN" altLang="en-US" b="1" dirty="0"/>
              <a:t>／ </a:t>
            </a:r>
            <a:r>
              <a:rPr lang="en-US" altLang="zh-CN" b="1"/>
              <a:t>What is she/he doing?</a:t>
            </a:r>
            <a:endParaRPr lang="en-US" altLang="zh-CN" b="1"/>
          </a:p>
          <a:p>
            <a:pPr>
              <a:buNone/>
            </a:pPr>
            <a:r>
              <a:rPr lang="en-US" altLang="zh-CN" b="1" dirty="0"/>
              <a:t>B</a:t>
            </a:r>
            <a:r>
              <a:rPr lang="zh-CN" altLang="en-US" b="1" dirty="0"/>
              <a:t>：</a:t>
            </a:r>
            <a:r>
              <a:rPr lang="en-US" altLang="zh-CN" b="1" dirty="0"/>
              <a:t>You are</a:t>
            </a:r>
            <a:r>
              <a:rPr lang="zh-CN" altLang="en-US" b="1" dirty="0"/>
              <a:t>＿＿＿</a:t>
            </a:r>
            <a:r>
              <a:rPr lang="en-US" altLang="zh-CN" b="1" dirty="0"/>
              <a:t>.</a:t>
            </a:r>
            <a:r>
              <a:rPr lang="zh-CN" altLang="en-US" b="1" dirty="0"/>
              <a:t>／</a:t>
            </a:r>
            <a:r>
              <a:rPr lang="en-US" altLang="zh-CN" b="1" dirty="0"/>
              <a:t>She/He is</a:t>
            </a:r>
            <a:r>
              <a:rPr lang="zh-CN" altLang="en-US" b="1" dirty="0"/>
              <a:t>＿＿＿</a:t>
            </a:r>
            <a:r>
              <a:rPr lang="en-US" altLang="zh-CN" b="1"/>
              <a:t>. </a:t>
            </a:r>
            <a:endParaRPr lang="en-US" altLang="zh-CN" b="1"/>
          </a:p>
          <a:p>
            <a:pPr>
              <a:buNone/>
            </a:pPr>
            <a:r>
              <a:rPr lang="en-US" altLang="zh-CN" b="1"/>
              <a:t>Dialogue2:</a:t>
            </a:r>
            <a:endParaRPr lang="en-US" altLang="zh-CN" b="1"/>
          </a:p>
          <a:p>
            <a:pPr>
              <a:buNone/>
            </a:pPr>
            <a:r>
              <a:rPr lang="en-US" altLang="zh-CN" b="1" dirty="0"/>
              <a:t>A</a:t>
            </a:r>
            <a:r>
              <a:rPr lang="zh-CN" altLang="en-US" b="1" dirty="0"/>
              <a:t>：</a:t>
            </a:r>
            <a:r>
              <a:rPr lang="en-US" altLang="zh-CN" b="1" dirty="0"/>
              <a:t>What are they doing?</a:t>
            </a:r>
            <a:endParaRPr lang="en-US" altLang="zh-CN" b="1" dirty="0"/>
          </a:p>
          <a:p>
            <a:pPr>
              <a:buNone/>
            </a:pPr>
            <a:r>
              <a:rPr lang="en-US" altLang="zh-CN" b="1" dirty="0"/>
              <a:t>B</a:t>
            </a:r>
            <a:r>
              <a:rPr lang="zh-CN" altLang="en-US" b="1" dirty="0"/>
              <a:t>：</a:t>
            </a:r>
            <a:r>
              <a:rPr lang="en-US" altLang="zh-CN" b="1" dirty="0"/>
              <a:t>They are</a:t>
            </a:r>
            <a:r>
              <a:rPr lang="zh-CN" altLang="en-US" b="1" dirty="0"/>
              <a:t>＿＿＿</a:t>
            </a:r>
            <a:r>
              <a:rPr lang="en-US" altLang="zh-CN" b="1"/>
              <a:t>.</a:t>
            </a:r>
            <a:endParaRPr lang="en-US" altLang="zh-CN" b="1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2132</Words>
  <Application>WPS 演示</Application>
  <PresentationFormat>在屏幕上显示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Comic Sans MS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Unit 1 Li Ming Goes to Canada Lesson 5 in the living room</vt:lpstr>
      <vt:lpstr>We are in the living room.</vt:lpstr>
      <vt:lpstr>Listen  and  follow(听录音跟读课文)</vt:lpstr>
      <vt:lpstr>What are Jenny and Danny doing?</vt:lpstr>
      <vt:lpstr>What are Mr. and Mrs. Smith doing?</vt:lpstr>
      <vt:lpstr>What are Bob and Lynn doing?</vt:lpstr>
      <vt:lpstr>Do you see me?</vt:lpstr>
      <vt:lpstr>PowerPoint 演示文稿</vt:lpstr>
      <vt:lpstr>Activity(用以前学过的动词做练习）</vt:lpstr>
      <vt:lpstr>Attention：</vt:lpstr>
      <vt:lpstr>I –me   you- you   he-him   she –her it-it we-us   you-you   they-them</vt:lpstr>
      <vt:lpstr>现在进行时：正在发生的动作。</vt:lpstr>
      <vt:lpstr>现在进行时</vt:lpstr>
      <vt:lpstr>Homework</vt:lpstr>
      <vt:lpstr>PowerPoint 演示文稿</vt:lpstr>
      <vt:lpstr>PowerPoint 演示文稿</vt:lpstr>
    </vt:vector>
  </TitlesOfParts>
  <Company>www.7cxk.com</Company>
  <LinksUpToDate>false</LinksUpToDate>
  <SharedDoc>false</SharedDoc>
  <HyperlinksChanged>false</HyperlinksChanged>
  <AppVersion>14.0000</AppVersion>
  <Manager>www.7cxk.com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www.7cxk.com</dc:title>
  <dc:creator>www.7cxk.com</dc:creator>
  <cp:keywords>www.7cxk.com</cp:keywords>
  <dc:description>www.7cxk.com</dc:description>
  <dc:subject>www.7cxk.com</dc:subject>
  <cp:category>www.7cxk.com</cp:category>
  <cp:lastModifiedBy>上帝掷骰子吗</cp:lastModifiedBy>
  <cp:revision>42</cp:revision>
  <dcterms:created xsi:type="dcterms:W3CDTF">2014-09-10T07:21:00Z</dcterms:created>
  <dcterms:modified xsi:type="dcterms:W3CDTF">2023-09-30T12:01:37Z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27B14332B1494ED5BEEA24A5E1998555_13</vt:lpwstr>
  </property>
</Properties>
</file>