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66" r:id="rId17"/>
    <p:sldId id="270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67267E-50EE-4E14-85BA-00BFA3621F7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3860800"/>
            <a:ext cx="9144000" cy="165576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7" name="文本框 4130"/>
          <p:cNvSpPr txBox="1"/>
          <p:nvPr/>
        </p:nvSpPr>
        <p:spPr>
          <a:xfrm>
            <a:off x="1927225" y="3935413"/>
            <a:ext cx="52895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陈太丘与友期行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431925" y="4883150"/>
            <a:ext cx="6278563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3"/>
          <p:cNvSpPr txBox="1"/>
          <p:nvPr/>
        </p:nvSpPr>
        <p:spPr>
          <a:xfrm>
            <a:off x="458788" y="1700213"/>
            <a:ext cx="13874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通假字</a:t>
            </a:r>
            <a:r>
              <a:rPr lang="en-US" altLang="zh-CN" sz="2800" b="1" dirty="0">
                <a:latin typeface="Arial" panose="020B0604020202020204" pitchFamily="34" charset="0"/>
              </a:rPr>
              <a:t>: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906588" y="1681163"/>
            <a:ext cx="1873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尊君在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447675" y="2420938"/>
            <a:ext cx="17478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古今异义</a:t>
            </a:r>
            <a:r>
              <a:rPr lang="en-US" altLang="zh-CN" sz="2800" b="1" dirty="0">
                <a:latin typeface="Arial" panose="020B0604020202020204" pitchFamily="34" charset="0"/>
              </a:rPr>
              <a:t>: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463550" y="2884488"/>
            <a:ext cx="8208963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陈太丘与友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期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古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今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太丘舍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去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古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今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下车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引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之         古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今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元方入门不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顾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古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今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4424363" y="329723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约定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0"/>
          <p:cNvSpPr txBox="1"/>
          <p:nvPr/>
        </p:nvSpPr>
        <p:spPr>
          <a:xfrm>
            <a:off x="4424363" y="4119563"/>
            <a:ext cx="15128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离开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6945313" y="3297238"/>
            <a:ext cx="936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日期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7016750" y="4119563"/>
            <a:ext cx="15065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前去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前往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4433888" y="502602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拉，牵拉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7016750" y="498316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引用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4352925" y="5878513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回头看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6926263" y="5873750"/>
            <a:ext cx="17319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照顾或顾客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79838" y="1681163"/>
            <a:ext cx="2516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“不”同“否”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073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073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Text Box 3"/>
          <p:cNvSpPr txBox="1"/>
          <p:nvPr/>
        </p:nvSpPr>
        <p:spPr>
          <a:xfrm>
            <a:off x="611188" y="1606550"/>
            <a:ext cx="17478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词类活用</a:t>
            </a:r>
            <a:r>
              <a:rPr lang="en-US" altLang="zh-CN" sz="2800" b="1" dirty="0">
                <a:latin typeface="Arial" panose="020B0604020202020204" pitchFamily="34" charset="0"/>
              </a:rPr>
              <a:t>: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690563" y="2474913"/>
            <a:ext cx="2736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陈太丘与友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期</a:t>
            </a:r>
            <a:r>
              <a:rPr lang="zh-CN" altLang="en-US" sz="2800" b="1" dirty="0">
                <a:latin typeface="Arial" panose="020B0604020202020204" pitchFamily="34" charset="0"/>
              </a:rPr>
              <a:t>                     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1482725" y="4346575"/>
            <a:ext cx="23764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约定（动词）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4211638" y="3773488"/>
            <a:ext cx="27098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名词活用作动词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1482725" y="3400425"/>
            <a:ext cx="23764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日期（名词）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250825" y="1052513"/>
            <a:ext cx="8642350" cy="543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  陈太丘与友期行，期日中。（   ）过中不至，太丘舍去，（   　）去后（   ）乃至。元方时年七岁，门外戏。客问元方：“尊君在不？”（   　）答曰：“（   　）待君久（　）不至，（   　）已去。”友人便怒曰：“（   　）非人哉！（　　）与人期行，相委而去。”元方曰：“君与家君期日中。（　）日中不至，则是无信；（　）对子骂父，则是无礼。”友人惭，（   ）下车引之。元方入门不顾。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5435600" y="1243013"/>
            <a:ext cx="5921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1522413" y="1978025"/>
            <a:ext cx="10001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太丘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4530725" y="2600325"/>
            <a:ext cx="8540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元方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3492500" y="1931988"/>
            <a:ext cx="592138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1217613" y="3300413"/>
            <a:ext cx="5207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7148513" y="2622550"/>
            <a:ext cx="9969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6"/>
          <p:cNvSpPr txBox="1"/>
          <p:nvPr/>
        </p:nvSpPr>
        <p:spPr>
          <a:xfrm>
            <a:off x="3236913" y="3300413"/>
            <a:ext cx="8556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900113" y="4005263"/>
            <a:ext cx="8636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3563938" y="4005263"/>
            <a:ext cx="854075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9"/>
          <p:cNvSpPr txBox="1"/>
          <p:nvPr/>
        </p:nvSpPr>
        <p:spPr>
          <a:xfrm>
            <a:off x="4572000" y="4652963"/>
            <a:ext cx="5905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539750" y="5300663"/>
            <a:ext cx="5207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21"/>
          <p:cNvSpPr txBox="1"/>
          <p:nvPr/>
        </p:nvSpPr>
        <p:spPr>
          <a:xfrm>
            <a:off x="6516688" y="5300663"/>
            <a:ext cx="5175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83" name="矩形 14"/>
          <p:cNvSpPr/>
          <p:nvPr/>
        </p:nvSpPr>
        <p:spPr>
          <a:xfrm>
            <a:off x="417513" y="560388"/>
            <a:ext cx="487521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把文中缺少人称的句子补充完整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30721"/>
          <p:cNvSpPr txBox="1"/>
          <p:nvPr/>
        </p:nvSpPr>
        <p:spPr>
          <a:xfrm>
            <a:off x="474663" y="1144588"/>
            <a:ext cx="8129587" cy="4841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课文中“君” “尊君”“家君”的称谓有什么不同？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1050" y="2014538"/>
            <a:ext cx="2209800" cy="685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尊君在不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40163" y="1916113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君与家君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直接连接符 7"/>
          <p:cNvSpPr/>
          <p:nvPr/>
        </p:nvSpPr>
        <p:spPr>
          <a:xfrm>
            <a:off x="1403350" y="2708275"/>
            <a:ext cx="0" cy="9906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直接连接符 8"/>
          <p:cNvSpPr/>
          <p:nvPr/>
        </p:nvSpPr>
        <p:spPr>
          <a:xfrm>
            <a:off x="4643438" y="2708275"/>
            <a:ext cx="0" cy="93662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直接连接符 9"/>
          <p:cNvSpPr/>
          <p:nvPr/>
        </p:nvSpPr>
        <p:spPr>
          <a:xfrm>
            <a:off x="5867400" y="2708275"/>
            <a:ext cx="0" cy="9906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直接连接符 10"/>
          <p:cNvSpPr/>
          <p:nvPr/>
        </p:nvSpPr>
        <p:spPr>
          <a:xfrm>
            <a:off x="1042988" y="2708275"/>
            <a:ext cx="7207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>
            <a:off x="4500563" y="2708275"/>
            <a:ext cx="2873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直接连接符 12"/>
          <p:cNvSpPr/>
          <p:nvPr/>
        </p:nvSpPr>
        <p:spPr>
          <a:xfrm>
            <a:off x="5292725" y="2708275"/>
            <a:ext cx="7921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矩形 13"/>
          <p:cNvSpPr/>
          <p:nvPr/>
        </p:nvSpPr>
        <p:spPr>
          <a:xfrm>
            <a:off x="468313" y="3862388"/>
            <a:ext cx="2519362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令尊（对别人父亲的尊称）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4300" y="3933825"/>
            <a:ext cx="1511300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您（有礼貌地称呼对方）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8625" y="3860800"/>
            <a:ext cx="2303463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我的父亲（对人谦称自己的父亲）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2769"/>
          <p:cNvSpPr txBox="1"/>
          <p:nvPr/>
        </p:nvSpPr>
        <p:spPr>
          <a:xfrm>
            <a:off x="323850" y="1700213"/>
            <a:ext cx="80724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</a:rPr>
              <a:t>“期日中。过中不至”说明陈太丘的朋友是个怎样的人？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32770"/>
          <p:cNvSpPr txBox="1"/>
          <p:nvPr/>
        </p:nvSpPr>
        <p:spPr>
          <a:xfrm>
            <a:off x="755650" y="2420938"/>
            <a:ext cx="51117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是个不守信用，没有时间观念的人。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2771"/>
          <p:cNvSpPr txBox="1"/>
          <p:nvPr/>
        </p:nvSpPr>
        <p:spPr>
          <a:xfrm>
            <a:off x="674688" y="3903663"/>
            <a:ext cx="71548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日中不至，则是无信；对子骂父，则是无礼。”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32772"/>
          <p:cNvSpPr txBox="1"/>
          <p:nvPr/>
        </p:nvSpPr>
        <p:spPr>
          <a:xfrm>
            <a:off x="322263" y="3141663"/>
            <a:ext cx="7707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</a:rPr>
              <a:t>元方指出了父亲友人的哪两个错误？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</a:rPr>
              <a:t>用原文句子回答</a:t>
            </a:r>
            <a:r>
              <a:rPr lang="en-US" altLang="zh-CN" sz="2400" b="1" dirty="0"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32773"/>
          <p:cNvSpPr txBox="1"/>
          <p:nvPr/>
        </p:nvSpPr>
        <p:spPr>
          <a:xfrm>
            <a:off x="344488" y="4622800"/>
            <a:ext cx="40116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</a:rPr>
              <a:t>陈元方是一个怎样的人？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文本框 32774"/>
          <p:cNvSpPr txBox="1"/>
          <p:nvPr/>
        </p:nvSpPr>
        <p:spPr>
          <a:xfrm>
            <a:off x="674688" y="5341938"/>
            <a:ext cx="85391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聪明、勇敢、明理（或：懂礼识仪，机智聪明，刚正不阿。）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482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4825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250825" y="1196975"/>
            <a:ext cx="47085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“元方入门不顾”是否失礼？ 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2171700"/>
            <a:ext cx="8569325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A:</a:t>
            </a:r>
            <a:r>
              <a:rPr lang="zh-CN" altLang="en-US" sz="2400" b="1" dirty="0">
                <a:latin typeface="宋体" panose="02010600030101010101" pitchFamily="2" charset="-122"/>
              </a:rPr>
              <a:t>不失礼（友人失信又失礼，行事不端，态度恶劣；元方必须用“入门不顾”的态度维护自己和父亲的尊严，这是坚持原则的一种体现，同时也是给“友人”一个难忘的教训。）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5844" name="Picture 2" descr="D:\图库\5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836613"/>
            <a:ext cx="1008062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3850" y="4076700"/>
            <a:ext cx="8496300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B:</a:t>
            </a:r>
            <a:r>
              <a:rPr lang="zh-CN" altLang="en-US" sz="2400" b="1" dirty="0">
                <a:latin typeface="宋体" panose="02010600030101010101" pitchFamily="2" charset="-122"/>
              </a:rPr>
              <a:t>失礼（元方批评友人无礼，自己更应该做到有礼</a:t>
            </a:r>
            <a:r>
              <a:rPr lang="en-US" altLang="zh-CN" sz="2400" b="1" dirty="0"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</a:rPr>
              <a:t>友人已经认错，又是父亲的朋友，是长辈，即使有错，也应以礼待之。）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5841"/>
          <p:cNvSpPr txBox="1"/>
          <p:nvPr/>
        </p:nvSpPr>
        <p:spPr>
          <a:xfrm>
            <a:off x="323850" y="10525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读了这则文章，你最大的收获是什么？在人际交往中，它给我们一个什么启示？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900113" y="2636838"/>
            <a:ext cx="6335712" cy="3357562"/>
            <a:chOff x="899592" y="2636912"/>
            <a:chExt cx="6336704" cy="3357194"/>
          </a:xfrm>
        </p:grpSpPr>
        <p:pic>
          <p:nvPicPr>
            <p:cNvPr id="36868" name="Picture 2" descr="D:\图库\4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592" y="2636912"/>
              <a:ext cx="6336704" cy="33571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9" name="矩形 2"/>
            <p:cNvSpPr>
              <a:spLocks noTextEdit="1"/>
            </p:cNvSpPr>
            <p:nvPr/>
          </p:nvSpPr>
          <p:spPr>
            <a:xfrm>
              <a:off x="2483768" y="3228652"/>
              <a:ext cx="4320480" cy="63239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矩形 3"/>
          <p:cNvSpPr/>
          <p:nvPr/>
        </p:nvSpPr>
        <p:spPr>
          <a:xfrm>
            <a:off x="323850" y="1792288"/>
            <a:ext cx="8496300" cy="316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诚信是中华民族的传统美德，我们应该继承发扬这一光荣传统，为人真诚守信，让我们以天地为心，真诚为骨，做一个高尚的人，一个诚实有信的人，我们相信：诚信相伴，一生无悔！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789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789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95288" y="1628775"/>
            <a:ext cx="8353425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鲁迅说</a:t>
            </a:r>
            <a:r>
              <a:rPr lang="en-US" altLang="zh-CN" sz="2600" b="1" dirty="0">
                <a:latin typeface="Arial" panose="020B0604020202020204" pitchFamily="34" charset="0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</a:rPr>
              <a:t>世说新语</a:t>
            </a:r>
            <a:r>
              <a:rPr lang="en-US" altLang="zh-CN" sz="2600" b="1" dirty="0">
                <a:latin typeface="Arial" panose="020B0604020202020204" pitchFamily="34" charset="0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</a:rPr>
              <a:t>是“一部名士的教科书”，请课外阅读</a:t>
            </a:r>
            <a:r>
              <a:rPr lang="en-US" altLang="zh-CN" sz="2600" b="1" dirty="0">
                <a:latin typeface="Arial" panose="020B0604020202020204" pitchFamily="34" charset="0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</a:rPr>
              <a:t>世说新语</a:t>
            </a:r>
            <a:r>
              <a:rPr lang="en-US" altLang="zh-CN" sz="2600" b="1" dirty="0">
                <a:latin typeface="Arial" panose="020B0604020202020204" pitchFamily="34" charset="0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</a:rPr>
              <a:t>（如</a:t>
            </a:r>
            <a:r>
              <a:rPr lang="en-US" altLang="zh-CN" sz="2600" b="1" dirty="0">
                <a:latin typeface="Arial" panose="020B0604020202020204" pitchFamily="34" charset="0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</a:rPr>
              <a:t>小时了了，大未必佳</a:t>
            </a:r>
            <a:r>
              <a:rPr lang="en-US" altLang="zh-CN" sz="2600" b="1" dirty="0">
                <a:latin typeface="Arial" panose="020B0604020202020204" pitchFamily="34" charset="0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</a:rPr>
              <a:t>等名篇），文学阅读课交流。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38915" name="Picture 2" descr="http://img10.360buyimg.com/n0/g15/M08/00/07/rBEhWVHecOQIAAAAAAHwzeK_d1EAAA9IwF_jcsAAfDl4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4005263"/>
            <a:ext cx="2133600" cy="21320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891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395288" y="1855788"/>
            <a:ext cx="8353425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结合课文注释，识记文中重点字词的意思，并能“一字一字落实” 准确地翻译全文；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能结合文中句子有理有据地评价文中人物，说出本文给你的启示；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熟读并背诵全文。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2253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253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2"/>
          <p:cNvSpPr/>
          <p:nvPr/>
        </p:nvSpPr>
        <p:spPr>
          <a:xfrm>
            <a:off x="323850" y="1341438"/>
            <a:ext cx="8569325" cy="507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中华古诗文是我国传统文化的瑰宝，是古人留给我们的一笔宝贵的精神财富。因为有了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论语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，我们方知思想家、教育家孔子“知之为知之，不知为不知”的求实精神；因为有了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三国志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，我们方能知道诸葛亮运筹帷幄，决胜于千里之外的“神机妙算”；因为有了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离骚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，我们才悟出屈原“路漫漫其修远兮，吾将上下而求索”的赤诚</a:t>
            </a:r>
            <a:r>
              <a:rPr lang="en-US" altLang="zh-CN" sz="2400" b="1" dirty="0"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</a:rPr>
              <a:t>走进古诗文，亲近古诗文，让我们跨越时空的界限，与古人交谈。今天我们一起来学习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陈太丘与友期行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这篇古文，让我们徜徉在古文的天地之间。共享学习古文的乐趣。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355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355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>
            <a:off x="468313" y="1916113"/>
            <a:ext cx="575945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刘义庆</a:t>
            </a:r>
            <a:r>
              <a:rPr lang="zh-CN" altLang="en-US" sz="2600" b="1" dirty="0">
                <a:latin typeface="宋体" panose="02010600030101010101" pitchFamily="2" charset="-122"/>
              </a:rPr>
              <a:t>（</a:t>
            </a:r>
            <a:r>
              <a:rPr lang="en-US" altLang="zh-CN" sz="2600" b="1" dirty="0">
                <a:latin typeface="宋体" panose="02010600030101010101" pitchFamily="2" charset="-122"/>
              </a:rPr>
              <a:t>403—444</a:t>
            </a:r>
            <a:r>
              <a:rPr lang="zh-CN" altLang="en-US" sz="2600" b="1" dirty="0">
                <a:latin typeface="宋体" panose="02010600030101010101" pitchFamily="2" charset="-122"/>
              </a:rPr>
              <a:t>），南宋文学家。彭城（今江苏徐州）人。宋宗室，袭封临川王，曾任南兖州刺史。爱好文学，招纳文士。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24579" name="Picture 2" descr="http://www.sxcq.cn/uploads/allimg/120727/158_120727105952_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2205038"/>
            <a:ext cx="2286000" cy="3067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4581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矩形 2"/>
          <p:cNvSpPr/>
          <p:nvPr/>
        </p:nvSpPr>
        <p:spPr>
          <a:xfrm>
            <a:off x="395288" y="1673225"/>
            <a:ext cx="8497887" cy="4059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陈太丘与友期行，期日中。过中不至，太丘舍去，去后乃至。元方时年七岁，门外戏。客问元方：“尊君在不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答曰：“待君久不至，已去。”友人便怒曰：“非人哉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与人期行，相委而去。”元方曰：“君与家君期日中。日中不至，则是无信；对子骂父，则是无礼。”友人惭，下车引之。元方入门不顾。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560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疏通文义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395288" y="1457325"/>
            <a:ext cx="8497887" cy="4173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陈太丘与友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期行，期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日中。过中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不至，太丘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舍去，去后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乃至。元方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时年七岁，门外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戏。客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问元方：“尊君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在不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答曰：“待君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久不至，已去。”友人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便怒曰：“非人哉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与人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期行，相委而去。”元方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曰：“君与家君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期日中。日中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不至，则是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无信；对子骂父，则是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无礼。”友人惭，下车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引之。元方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入门不顾。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395288" y="1412875"/>
            <a:ext cx="8497887" cy="3694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陈太丘与友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期行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期日中。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过中不至，太丘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舍去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，去后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乃至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。元方时年七岁，门外戏。客问元方：“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尊君在不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答曰：“待君久不至，已去。”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0113" y="1516063"/>
            <a:ext cx="27352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相约同行。期，约定。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975" y="2565400"/>
            <a:ext cx="46085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约定正午时分。日中，正午时分。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1638" y="1484313"/>
            <a:ext cx="48244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丢下（他）而离开。舍，舍弃。去，离开。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288" y="3716338"/>
            <a:ext cx="2881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（友人）才到。乃，才。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92950" y="2708275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令尊在不在？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5963" y="3716338"/>
            <a:ext cx="31686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尊君，对别人父亲的尊称。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850" y="4941888"/>
            <a:ext cx="43195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不，同“否”。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95288" y="1484313"/>
            <a:ext cx="8497887" cy="3694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友人便怒曰：“非人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与人期行，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相委而去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。”元方曰：“君与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家君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期日中。日中不至，则是无信；对子骂父，则是无礼。”友人惭，下车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之。元方入门不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250" y="1516063"/>
            <a:ext cx="2447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语气词，表示感叹。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6100" y="2636838"/>
            <a:ext cx="4248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相，表示动作偏指一方。委，舍弃。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2988" y="3789363"/>
            <a:ext cx="25209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对人谦称自己的父亲。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175" y="5013325"/>
            <a:ext cx="12969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拉，牵拉。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8125" y="4941888"/>
            <a:ext cx="10795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回头看。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063" y="1484313"/>
            <a:ext cx="295275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丢下我走了。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250825" y="1028700"/>
            <a:ext cx="8496300" cy="5630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陈太丘和朋友相约同行，约定正中午时分。过了正午（朋友）仍然没到，陈太丘（便）丢下（他）而离开。（陈太丘）离开后朋友才到。（太丘的儿子）陈元方当时才七岁，正在大门外玩耍，朋友便问元方：“令尊在不在？”元方回答说：“等您很久没有来，已经离开了。”这位朋友便发火骂道：“真不是人！和朋友相约同行，（却）丢下我走了。”元方说道：“您和家父约定正午时分，到了正午您却不来，这是不守信用；对着孩子骂他的父亲，这是没有礼貌。”朋友听后感到惭愧，便从车上下来牵拉陈元方（道歉），元方进入大门不回头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2273</Words>
  <Application>WPS 演示</Application>
  <PresentationFormat>全屏显示(4:3)</PresentationFormat>
  <Paragraphs>170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楷体</vt:lpstr>
      <vt:lpstr>黑体</vt:lpstr>
      <vt:lpstr>Times New Roman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58</cp:revision>
  <dcterms:created xsi:type="dcterms:W3CDTF">2017-02-18T06:44:00Z</dcterms:created>
  <dcterms:modified xsi:type="dcterms:W3CDTF">2023-09-28T12:44:18Z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2586AB36E7E6400B98F56862E090FD15_13</vt:lpwstr>
  </property>
</Properties>
</file>