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3" r:id="rId3"/>
  </p:sldMasterIdLst>
  <p:notesMasterIdLst>
    <p:notesMasterId r:id="rId6"/>
  </p:notesMasterIdLst>
  <p:handoutMasterIdLst>
    <p:handoutMasterId r:id="rId26"/>
  </p:handoutMasterIdLst>
  <p:sldIdLst>
    <p:sldId id="258" r:id="rId4"/>
    <p:sldId id="259" r:id="rId5"/>
    <p:sldId id="284" r:id="rId7"/>
    <p:sldId id="303" r:id="rId8"/>
    <p:sldId id="261" r:id="rId9"/>
    <p:sldId id="266" r:id="rId10"/>
    <p:sldId id="267" r:id="rId11"/>
    <p:sldId id="268" r:id="rId12"/>
    <p:sldId id="269" r:id="rId13"/>
    <p:sldId id="272" r:id="rId14"/>
    <p:sldId id="271" r:id="rId15"/>
    <p:sldId id="273" r:id="rId16"/>
    <p:sldId id="274" r:id="rId17"/>
    <p:sldId id="276" r:id="rId18"/>
    <p:sldId id="275" r:id="rId19"/>
    <p:sldId id="277" r:id="rId20"/>
    <p:sldId id="278" r:id="rId21"/>
    <p:sldId id="279" r:id="rId22"/>
    <p:sldId id="280" r:id="rId23"/>
    <p:sldId id="260" r:id="rId24"/>
    <p:sldId id="320" r:id="rId25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 userDrawn="1">
          <p15:clr>
            <a:srgbClr val="A4A3A4"/>
          </p15:clr>
        </p15:guide>
        <p15:guide id="2" pos="38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F2EE"/>
    <a:srgbClr val="000000"/>
    <a:srgbClr val="2B99FF"/>
    <a:srgbClr val="1954FA"/>
    <a:srgbClr val="FAFAFA"/>
    <a:srgbClr val="197DE1"/>
    <a:srgbClr val="187DE2"/>
    <a:srgbClr val="85CC2A"/>
    <a:srgbClr val="0D0D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31"/>
    <p:restoredTop sz="94793"/>
  </p:normalViewPr>
  <p:slideViewPr>
    <p:cSldViewPr snapToGrid="0" snapToObjects="1" showGuides="1">
      <p:cViewPr varScale="1">
        <p:scale>
          <a:sx n="142" d="100"/>
          <a:sy n="142" d="100"/>
        </p:scale>
        <p:origin x="200" y="416"/>
      </p:cViewPr>
      <p:guideLst>
        <p:guide orient="horz" pos="2147"/>
        <p:guide pos="38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125" d="100"/>
          <a:sy n="125" d="100"/>
        </p:scale>
        <p:origin x="3704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tags" Target="tags/tag7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B7EBA9-3444-E04A-9969-BF4995D1A33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83A80B-8070-D746-9113-42D61D085EC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ECD749-68E1-C644-A85F-08C8F056BB6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三角形 56"/>
          <p:cNvSpPr/>
          <p:nvPr userDrawn="1"/>
        </p:nvSpPr>
        <p:spPr>
          <a:xfrm rot="10800000">
            <a:off x="1216097" y="-1"/>
            <a:ext cx="1373510" cy="974939"/>
          </a:xfrm>
          <a:prstGeom prst="triangle">
            <a:avLst/>
          </a:prstGeom>
          <a:solidFill>
            <a:schemeClr val="bg1">
              <a:lumMod val="8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8" name="三角形 57"/>
          <p:cNvSpPr/>
          <p:nvPr userDrawn="1"/>
        </p:nvSpPr>
        <p:spPr>
          <a:xfrm rot="10800000">
            <a:off x="393060" y="-3"/>
            <a:ext cx="1803488" cy="1280143"/>
          </a:xfrm>
          <a:prstGeom prst="triangle">
            <a:avLst/>
          </a:prstGeom>
          <a:solidFill>
            <a:schemeClr val="bg1">
              <a:lumMod val="8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3823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275467" y="1643062"/>
            <a:ext cx="4916534" cy="6336331"/>
          </a:xfrm>
          <a:prstGeom prst="rect">
            <a:avLst/>
          </a:prstGeom>
        </p:spPr>
      </p:pic>
      <p:sp>
        <p:nvSpPr>
          <p:cNvPr id="56" name="矩形 55"/>
          <p:cNvSpPr/>
          <p:nvPr userDrawn="1"/>
        </p:nvSpPr>
        <p:spPr>
          <a:xfrm>
            <a:off x="1" y="1117661"/>
            <a:ext cx="8372876" cy="4565111"/>
          </a:xfrm>
          <a:prstGeom prst="rect">
            <a:avLst/>
          </a:prstGeom>
          <a:solidFill>
            <a:srgbClr val="197DE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45" name="文本框 44"/>
          <p:cNvSpPr txBox="1"/>
          <p:nvPr userDrawn="1"/>
        </p:nvSpPr>
        <p:spPr>
          <a:xfrm>
            <a:off x="9758597" y="93388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46" name="平行四边形 45"/>
          <p:cNvSpPr/>
          <p:nvPr userDrawn="1"/>
        </p:nvSpPr>
        <p:spPr>
          <a:xfrm>
            <a:off x="39306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7" name="平行四边形 46"/>
          <p:cNvSpPr/>
          <p:nvPr userDrawn="1"/>
        </p:nvSpPr>
        <p:spPr>
          <a:xfrm>
            <a:off x="666997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平行四边形 47"/>
          <p:cNvSpPr/>
          <p:nvPr userDrawn="1"/>
        </p:nvSpPr>
        <p:spPr>
          <a:xfrm>
            <a:off x="94093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3" name="图片 42"/>
          <p:cNvPicPr>
            <a:picLocks noChangeAspect="1"/>
          </p:cNvPicPr>
          <p:nvPr userDrawn="1"/>
        </p:nvPicPr>
        <p:blipFill>
          <a:blip r:embed="rId4" cstate="screen"/>
          <a:srcRect r="65887"/>
          <a:stretch>
            <a:fillRect/>
          </a:stretch>
        </p:blipFill>
        <p:spPr>
          <a:xfrm>
            <a:off x="393065" y="278765"/>
            <a:ext cx="527685" cy="471170"/>
          </a:xfrm>
          <a:prstGeom prst="rect">
            <a:avLst/>
          </a:prstGeom>
        </p:spPr>
      </p:pic>
      <p:sp>
        <p:nvSpPr>
          <p:cNvPr id="59" name="矩形 58"/>
          <p:cNvSpPr/>
          <p:nvPr userDrawn="1"/>
        </p:nvSpPr>
        <p:spPr>
          <a:xfrm>
            <a:off x="8410352" y="1117661"/>
            <a:ext cx="180000" cy="4564800"/>
          </a:xfrm>
          <a:prstGeom prst="rect">
            <a:avLst/>
          </a:prstGeom>
          <a:solidFill>
            <a:srgbClr val="197DE1">
              <a:alpha val="9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60" name="矩形 59"/>
          <p:cNvSpPr/>
          <p:nvPr userDrawn="1"/>
        </p:nvSpPr>
        <p:spPr>
          <a:xfrm>
            <a:off x="8627827" y="1117661"/>
            <a:ext cx="90000" cy="4565111"/>
          </a:xfrm>
          <a:prstGeom prst="rect">
            <a:avLst/>
          </a:prstGeom>
          <a:solidFill>
            <a:srgbClr val="197DE1">
              <a:alpha val="7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13" name="平行四边形 12"/>
          <p:cNvSpPr/>
          <p:nvPr userDrawn="1"/>
        </p:nvSpPr>
        <p:spPr>
          <a:xfrm>
            <a:off x="1214867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平行四边形 13"/>
          <p:cNvSpPr/>
          <p:nvPr userDrawn="1"/>
        </p:nvSpPr>
        <p:spPr>
          <a:xfrm>
            <a:off x="148880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155324"/>
            <a:ext cx="2466753" cy="604986"/>
          </a:xfrm>
          <a:prstGeom prst="rect">
            <a:avLst/>
          </a:prstGeom>
          <a:gradFill flip="none" rotWithShape="1">
            <a:gsLst>
              <a:gs pos="0">
                <a:srgbClr val="FAFAFA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220941" y="240693"/>
            <a:ext cx="434248" cy="43424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55189" y="240693"/>
            <a:ext cx="1605280" cy="478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>
              <a:defRPr kumimoji="1" lang="zh-CN" altLang="en-US" sz="28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lvl="0"/>
            <a:r>
              <a:rPr kumimoji="1" lang="zh-CN" altLang="en-US" dirty="0"/>
              <a:t>复习新知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尾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1117660"/>
            <a:ext cx="6951407" cy="4565111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1386348" y="3312042"/>
            <a:ext cx="4218039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成功的花，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人们只惊慕她现时的明艳！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然而当初它的芽儿，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浸透了奋斗的泪泉，洒遍了牺牲的血雨。</a:t>
            </a:r>
            <a:endParaRPr lang="zh-CN" altLang="en-US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1386348" y="2082886"/>
            <a:ext cx="3474043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谢谢观看</a:t>
            </a:r>
            <a:endParaRPr kumimoji="1" lang="zh-CN" altLang="en-US" sz="6000" b="1" spc="50" dirty="0">
              <a:ln w="12700" cmpd="sng">
                <a:noFill/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4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5" cstate="screen">
            <a:alphaModFix amt="50000"/>
          </a:blip>
          <a:srcRect t="820" b="82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tags" Target="../tags/tag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tif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68459" y="3609753"/>
            <a:ext cx="5222274" cy="626534"/>
            <a:chOff x="1068459" y="3609753"/>
            <a:chExt cx="5222274" cy="626534"/>
          </a:xfrm>
        </p:grpSpPr>
        <p:grpSp>
          <p:nvGrpSpPr>
            <p:cNvPr id="7" name="组合 6"/>
            <p:cNvGrpSpPr/>
            <p:nvPr/>
          </p:nvGrpSpPr>
          <p:grpSpPr>
            <a:xfrm>
              <a:off x="1068459" y="3609753"/>
              <a:ext cx="5222274" cy="626534"/>
              <a:chOff x="854157" y="4555679"/>
              <a:chExt cx="5027541" cy="626534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854157" y="4555679"/>
                <a:ext cx="5027541" cy="626534"/>
              </a:xfrm>
              <a:prstGeom prst="roundRect">
                <a:avLst/>
              </a:prstGeom>
              <a:solidFill>
                <a:srgbClr val="197DE1"/>
              </a:solidFill>
              <a:ln>
                <a:noFill/>
              </a:ln>
              <a:effectLst>
                <a:outerShdw blurRad="152400" dist="50800" dir="13500000" algn="br" rotWithShape="0">
                  <a:schemeClr val="accent5">
                    <a:lumMod val="60000"/>
                    <a:lumOff val="40000"/>
                    <a:alpha val="7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854157" y="4555679"/>
                <a:ext cx="5027541" cy="626534"/>
              </a:xfrm>
              <a:prstGeom prst="roundRect">
                <a:avLst/>
              </a:prstGeom>
              <a:solidFill>
                <a:srgbClr val="197DE1"/>
              </a:solidFill>
              <a:ln>
                <a:noFill/>
              </a:ln>
              <a:effectLst>
                <a:outerShdw blurRad="50800" dist="50800" dir="2700000" algn="tl" rotWithShape="0">
                  <a:srgbClr val="1954FA">
                    <a:alpha val="7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121845" y="3722965"/>
              <a:ext cx="5115503" cy="3987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小学数学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人教版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五年级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上册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第一单元</a:t>
              </a:r>
              <a:endParaRPr kumimoji="1"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146" name="矩形 35"/>
          <p:cNvSpPr>
            <a:spLocks noChangeArrowheads="1"/>
          </p:cNvSpPr>
          <p:nvPr/>
        </p:nvSpPr>
        <p:spPr bwMode="auto">
          <a:xfrm>
            <a:off x="1866900" y="2252345"/>
            <a:ext cx="3377565" cy="6451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cs typeface="+mn-cs"/>
                <a:sym typeface="+mn-ea"/>
              </a:rPr>
              <a:t>小数乘整数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Bold" pitchFamily="34" charset="-122"/>
              <a:ea typeface="思源黑体 CN Bold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新知</a:t>
            </a:r>
            <a:r>
              <a:rPr lang="zh-CN" altLang="en-US" dirty="0"/>
              <a:t>讲解</a:t>
            </a:r>
            <a:endParaRPr lang="zh-CN" altLang="en-US" dirty="0"/>
          </a:p>
        </p:txBody>
      </p:sp>
      <p:sp>
        <p:nvSpPr>
          <p:cNvPr id="11" name="圆角矩形标注 10"/>
          <p:cNvSpPr/>
          <p:nvPr/>
        </p:nvSpPr>
        <p:spPr>
          <a:xfrm>
            <a:off x="7607300" y="2055813"/>
            <a:ext cx="3425825" cy="1768475"/>
          </a:xfrm>
          <a:prstGeom prst="wedgeRoundRectCallout">
            <a:avLst>
              <a:gd name="adj1" fmla="val 7883"/>
              <a:gd name="adj2" fmla="val 64722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</a:rPr>
              <a:t>先把小数转化成整数，按整数乘法的法则进行计算。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思源宋体 CN Heavy"/>
            </a:endParaRPr>
          </a:p>
        </p:txBody>
      </p:sp>
      <p:sp>
        <p:nvSpPr>
          <p:cNvPr id="15368" name="矩形 1"/>
          <p:cNvSpPr/>
          <p:nvPr/>
        </p:nvSpPr>
        <p:spPr>
          <a:xfrm>
            <a:off x="2151063" y="1547813"/>
            <a:ext cx="1719262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0.72×5=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369" name="文本框 11"/>
          <p:cNvSpPr txBox="1"/>
          <p:nvPr/>
        </p:nvSpPr>
        <p:spPr>
          <a:xfrm>
            <a:off x="1655763" y="2574925"/>
            <a:ext cx="4159250" cy="738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92213" y="2309813"/>
            <a:ext cx="5840413" cy="2489200"/>
          </a:xfrm>
          <a:prstGeom prst="roundRect">
            <a:avLst>
              <a:gd name="adj" fmla="val 7955"/>
            </a:avLst>
          </a:prstGeom>
          <a:solidFill>
            <a:schemeClr val="accent4">
              <a:lumMod val="20000"/>
              <a:lumOff val="80000"/>
            </a:schemeClr>
          </a:solidFill>
          <a:ln w="12700" cap="flat" cmpd="sng" algn="ctr">
            <a:solidFill>
              <a:schemeClr val="accent4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     0 . 7 2                      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      ×    5                        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                     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1695450" y="3989388"/>
            <a:ext cx="1560513" cy="4762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15" name="直接连接符 14"/>
          <p:cNvCxnSpPr/>
          <p:nvPr/>
        </p:nvCxnSpPr>
        <p:spPr>
          <a:xfrm flipV="1">
            <a:off x="5068888" y="3959225"/>
            <a:ext cx="1436687" cy="7938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16" name="文本框 15"/>
          <p:cNvSpPr txBox="1"/>
          <p:nvPr/>
        </p:nvSpPr>
        <p:spPr>
          <a:xfrm>
            <a:off x="3609975" y="3554413"/>
            <a:ext cx="134302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</a:rPr>
              <a:t>÷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100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 flipH="1">
            <a:off x="3646488" y="4016375"/>
            <a:ext cx="1169987" cy="3175"/>
          </a:xfrm>
          <a:prstGeom prst="straightConnector1">
            <a:avLst/>
          </a:prstGeom>
          <a:ln w="38100" cap="flat" cmpd="sng">
            <a:solidFill>
              <a:srgbClr val="000000"/>
            </a:solidFill>
            <a:prstDash val="solid"/>
            <a:miter/>
            <a:headEnd type="none" w="med" len="med"/>
            <a:tailEnd type="arrow" w="med" len="med"/>
          </a:ln>
        </p:spPr>
      </p:cxnSp>
      <p:cxnSp>
        <p:nvCxnSpPr>
          <p:cNvPr id="18" name="直接箭头连接符 17"/>
          <p:cNvCxnSpPr/>
          <p:nvPr/>
        </p:nvCxnSpPr>
        <p:spPr>
          <a:xfrm>
            <a:off x="3571875" y="3028950"/>
            <a:ext cx="1219200" cy="12700"/>
          </a:xfrm>
          <a:prstGeom prst="straightConnector1">
            <a:avLst/>
          </a:prstGeom>
          <a:ln w="38100" cap="flat" cmpd="sng">
            <a:solidFill>
              <a:srgbClr val="000000"/>
            </a:solidFill>
            <a:prstDash val="solid"/>
            <a:miter/>
            <a:headEnd type="none" w="med" len="med"/>
            <a:tailEnd type="arrow" w="med" len="med"/>
          </a:ln>
        </p:spPr>
      </p:cxnSp>
      <p:sp>
        <p:nvSpPr>
          <p:cNvPr id="2" name="文本框 1"/>
          <p:cNvSpPr txBox="1"/>
          <p:nvPr/>
        </p:nvSpPr>
        <p:spPr>
          <a:xfrm>
            <a:off x="3613150" y="2574925"/>
            <a:ext cx="11969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×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100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2851150" y="4095750"/>
            <a:ext cx="238125" cy="4064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21" name="文本框 20"/>
          <p:cNvSpPr txBox="1"/>
          <p:nvPr/>
        </p:nvSpPr>
        <p:spPr>
          <a:xfrm>
            <a:off x="5461000" y="2779713"/>
            <a:ext cx="9048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7  2</a:t>
            </a:r>
            <a:endParaRPr lang="zh-CN" altLang="en-US" sz="28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081588" y="3363913"/>
            <a:ext cx="13970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×     5</a:t>
            </a:r>
            <a:endParaRPr lang="zh-CN" altLang="en-US" sz="28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081588" y="4090988"/>
            <a:ext cx="15398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3  6</a:t>
            </a:r>
            <a:endParaRPr lang="zh-CN" altLang="en-US" sz="28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784350" y="4049713"/>
            <a:ext cx="1417638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3 . 6  0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822700" y="1535113"/>
            <a:ext cx="1117600" cy="52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3.6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圆角矩形标注 26"/>
          <p:cNvSpPr/>
          <p:nvPr/>
        </p:nvSpPr>
        <p:spPr>
          <a:xfrm>
            <a:off x="1899920" y="5284470"/>
            <a:ext cx="6179185" cy="993775"/>
          </a:xfrm>
          <a:prstGeom prst="wedgeRoundRectCallout">
            <a:avLst>
              <a:gd name="adj1" fmla="val -9405"/>
              <a:gd name="adj2" fmla="val -47103"/>
              <a:gd name="adj3" fmla="val 1666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因数扩大多少倍，积也要缩小多少倍。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487988" y="3667125"/>
            <a:ext cx="32702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b="1" i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endParaRPr lang="zh-CN" altLang="en-US" i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45188" y="4105275"/>
            <a:ext cx="40640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354263" y="3706813"/>
            <a:ext cx="327025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b="1" i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endParaRPr lang="zh-CN" altLang="en-US" i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93175" y="3959225"/>
            <a:ext cx="2063750" cy="227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  <p:bldP spid="16" grpId="0"/>
      <p:bldP spid="2" grpId="0"/>
      <p:bldP spid="21" grpId="0"/>
      <p:bldP spid="22" grpId="0"/>
      <p:bldP spid="23" grpId="0"/>
      <p:bldP spid="24" grpId="0"/>
      <p:bldP spid="26" grpId="0"/>
      <p:bldP spid="27" grpId="0" bldLvl="0" animBg="1"/>
      <p:bldP spid="28" grpId="0"/>
      <p:bldP spid="4" grpId="0"/>
      <p:bldP spid="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新知</a:t>
            </a:r>
            <a:r>
              <a:rPr lang="zh-CN" altLang="en-US" dirty="0"/>
              <a:t>讲解</a:t>
            </a:r>
            <a:endParaRPr lang="zh-CN" altLang="en-US" dirty="0"/>
          </a:p>
        </p:txBody>
      </p:sp>
      <p:sp>
        <p:nvSpPr>
          <p:cNvPr id="10" name="圆角矩形 9"/>
          <p:cNvSpPr/>
          <p:nvPr/>
        </p:nvSpPr>
        <p:spPr>
          <a:xfrm>
            <a:off x="3531870" y="2049145"/>
            <a:ext cx="7075805" cy="2651760"/>
          </a:xfrm>
          <a:prstGeom prst="roundRect">
            <a:avLst>
              <a:gd name="adj" fmla="val 7159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69995" y="3949383"/>
            <a:ext cx="6405563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（乘数里有几位小数，积里就有几位小数。）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985895" y="2049145"/>
            <a:ext cx="3487738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、先把小数看成整数。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985895" y="2755583"/>
            <a:ext cx="44735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、按整数乘法的法则求出积。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985895" y="3352483"/>
            <a:ext cx="531812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、确定积的小数位数点小数点。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85595" y="1786255"/>
            <a:ext cx="675005" cy="35941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200" b="1" kern="0" noProof="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小数乘整数的方法</a:t>
            </a:r>
            <a:endParaRPr lang="zh-CN" altLang="en-US" sz="3200" b="1" kern="0" noProof="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2260600" y="2820670"/>
            <a:ext cx="1271270" cy="864235"/>
          </a:xfrm>
          <a:prstGeom prst="rightArrow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bldLvl="0" animBg="1"/>
      <p:bldP spid="12" grpId="0"/>
      <p:bldP spid="15" grpId="0"/>
      <p:bldP spid="16" grpId="0"/>
      <p:bldP spid="17" grpId="0"/>
      <p:bldP spid="2" grpId="0"/>
      <p:bldP spid="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课堂</a:t>
            </a:r>
            <a:r>
              <a:rPr lang="zh-CN" altLang="en-US" dirty="0"/>
              <a:t>练习</a:t>
            </a:r>
            <a:endParaRPr lang="zh-CN" altLang="en-US" dirty="0"/>
          </a:p>
        </p:txBody>
      </p:sp>
      <p:sp>
        <p:nvSpPr>
          <p:cNvPr id="17414" name="矩形 4"/>
          <p:cNvSpPr/>
          <p:nvPr/>
        </p:nvSpPr>
        <p:spPr>
          <a:xfrm>
            <a:off x="1270000" y="1920875"/>
            <a:ext cx="8880475" cy="830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20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0.86×2=                        2.07×5=                          3.95×42=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01925" y="2066925"/>
            <a:ext cx="839788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1.72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9855200" y="2046288"/>
            <a:ext cx="1030288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165.9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170613" y="2066925"/>
            <a:ext cx="1030287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10.35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28" name="表格 27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270000" y="2968625"/>
          <a:ext cx="1587500" cy="19799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875"/>
                <a:gridCol w="396875"/>
                <a:gridCol w="396875"/>
                <a:gridCol w="396875"/>
              </a:tblGrid>
              <a:tr h="659871"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66" marR="91466" marT="45765" marB="4576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66" marR="91466" marT="45765" marB="4576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66" marR="91466" marT="45765" marB="4576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66" marR="91466" marT="45765" marB="4576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5987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×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66" marR="91466" marT="45765" marB="45765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66" marR="91466" marT="45765" marB="45765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66" marR="91466" marT="45765" marB="45765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66" marR="91466" marT="45765" marB="45765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59871"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66" marR="91466" marT="45765" marB="45765" anchor="ctr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1.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66" marR="91466" marT="45765" marB="45765" anchor="ctr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66" marR="91466" marT="45765" marB="45765" anchor="ctr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66" marR="91466" marT="45765" marB="45765" anchor="ctr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9" name="表格 28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8610600" y="2876550"/>
          <a:ext cx="1944690" cy="28511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938"/>
                <a:gridCol w="388938"/>
                <a:gridCol w="388938"/>
                <a:gridCol w="388938"/>
                <a:gridCol w="388938"/>
              </a:tblGrid>
              <a:tr h="570230">
                <a:tc>
                  <a:txBody>
                    <a:bodyPr/>
                    <a:lstStyle/>
                    <a:p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3" marR="91403" marT="45709" marB="45709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3" marR="91403" marT="45709" marB="45709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3.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3" marR="91403" marT="45709" marB="45709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9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3" marR="91403" marT="45709" marB="45709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3" marR="91403" marT="45709" marB="45709">
                    <a:solidFill>
                      <a:schemeClr val="bg1"/>
                    </a:solidFill>
                  </a:tcPr>
                </a:tc>
              </a:tr>
              <a:tr h="570230">
                <a:tc>
                  <a:txBody>
                    <a:bodyPr/>
                    <a:lstStyle/>
                    <a:p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3" marR="91403" marT="45709" marB="45709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×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3" marR="91403" marT="45709" marB="45709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3" marR="91403" marT="45709" marB="45709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3" marR="91403" marT="45709" marB="45709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3" marR="91403" marT="45709" marB="45709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70230">
                <a:tc>
                  <a:txBody>
                    <a:bodyPr/>
                    <a:lstStyle/>
                    <a:p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3" marR="91403" marT="45709" marB="45709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3" marR="91403" marT="45709" marB="45709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3" marR="91403" marT="45709" marB="45709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9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3" marR="91403" marT="45709" marB="45709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3" marR="91403" marT="45709" marB="45709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  <a:tr h="570230">
                <a:tc>
                  <a:txBody>
                    <a:bodyPr/>
                    <a:lstStyle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3" marR="91403" marT="45709" marB="45709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3" marR="91403" marT="45709" marB="45709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3" marR="91403" marT="45709" marB="45709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3" marR="91403" marT="45709" marB="45709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3" marR="91403" marT="45709" marB="45709"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70230">
                <a:tc>
                  <a:txBody>
                    <a:bodyPr/>
                    <a:lstStyle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3" marR="91403" marT="45709" marB="45709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3" marR="91403" marT="45709" marB="45709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5.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3" marR="91403" marT="45709" marB="45709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9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3" marR="91403" marT="45709" marB="45709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03" marR="91403" marT="45709" marB="45709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43" name="直接连接符 42"/>
          <p:cNvCxnSpPr/>
          <p:nvPr/>
        </p:nvCxnSpPr>
        <p:spPr>
          <a:xfrm>
            <a:off x="10218738" y="5272088"/>
            <a:ext cx="336550" cy="30003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4" name="表格 43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4856163" y="2992438"/>
          <a:ext cx="1609725" cy="19335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2431"/>
                <a:gridCol w="402431"/>
                <a:gridCol w="402431"/>
                <a:gridCol w="402431"/>
              </a:tblGrid>
              <a:tr h="644525"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0" marR="91450" marT="45711" marB="4571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2.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0" marR="91450" marT="45711" marB="4571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0" marR="91450" marT="45711" marB="4571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0" marR="91450" marT="45711" marB="4571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4452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×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0" marR="91450" marT="45711" marB="45711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0" marR="91450" marT="45711" marB="45711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0" marR="91450" marT="45711" marB="45711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0" marR="91450" marT="45711" marB="45711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4452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0" marR="91450" marT="45711" marB="45711" anchor="ctr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0" marR="91450" marT="45711" marB="45711" anchor="ctr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0" marR="91450" marT="45711" marB="45711" anchor="ctr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0" marR="91450" marT="45711" marB="45711" anchor="ctr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2063750" y="3902075"/>
            <a:ext cx="342900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000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endParaRPr lang="zh-CN" altLang="en-US" sz="2000" i="1" dirty="0">
              <a:latin typeface="Calibri" panose="020F050202020403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661025" y="3943350"/>
            <a:ext cx="342900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000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endParaRPr lang="zh-CN" altLang="en-US" sz="2000" i="1" dirty="0">
              <a:latin typeface="Calibri" panose="020F050202020403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804400" y="3714750"/>
            <a:ext cx="344488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000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endParaRPr lang="zh-CN" altLang="en-US" sz="2000" i="1" dirty="0">
              <a:latin typeface="Calibri" panose="020F050202020403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398000" y="3714750"/>
            <a:ext cx="342900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000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endParaRPr lang="zh-CN" altLang="en-US" sz="2000" i="1" dirty="0">
              <a:latin typeface="Calibri" panose="020F050202020403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464675" y="4397375"/>
            <a:ext cx="32702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endParaRPr lang="zh-CN" altLang="en-US" i="1" dirty="0">
              <a:latin typeface="Calibri" panose="020F050202020403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097963" y="4381500"/>
            <a:ext cx="32702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endParaRPr lang="zh-CN" altLang="en-US" i="1" dirty="0">
              <a:latin typeface="Calibri" panose="020F050202020403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070975" y="4876800"/>
            <a:ext cx="32702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endParaRPr lang="zh-CN" altLang="en-US" i="1" dirty="0">
              <a:latin typeface="Calibri" panose="020F0502020204030204" pitchFamily="34" charset="0"/>
            </a:endParaRPr>
          </a:p>
        </p:txBody>
      </p:sp>
      <p:sp>
        <p:nvSpPr>
          <p:cNvPr id="17413" name="矩形 4"/>
          <p:cNvSpPr/>
          <p:nvPr/>
        </p:nvSpPr>
        <p:spPr>
          <a:xfrm>
            <a:off x="4435475" y="700088"/>
            <a:ext cx="3057525" cy="8239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20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我会用竖式计算。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3" grpId="0"/>
      <p:bldP spid="38" grpId="0"/>
      <p:bldP spid="14" grpId="0"/>
      <p:bldP spid="15" grpId="0"/>
      <p:bldP spid="16" grpId="0"/>
      <p:bldP spid="17" grpId="0"/>
      <p:bldP spid="18" grpId="0"/>
      <p:bldP spid="2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课堂</a:t>
            </a:r>
            <a:r>
              <a:rPr lang="zh-CN" altLang="en-US" dirty="0"/>
              <a:t>练习</a:t>
            </a:r>
            <a:endParaRPr lang="zh-CN" altLang="en-US" dirty="0"/>
          </a:p>
        </p:txBody>
      </p:sp>
      <p:sp>
        <p:nvSpPr>
          <p:cNvPr id="18437" name="矩形 1"/>
          <p:cNvSpPr/>
          <p:nvPr/>
        </p:nvSpPr>
        <p:spPr>
          <a:xfrm>
            <a:off x="3513138" y="836613"/>
            <a:ext cx="49847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ts val="38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大树生病了，帮它检查一下吧。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8438" name="组合 7"/>
          <p:cNvGrpSpPr/>
          <p:nvPr/>
        </p:nvGrpSpPr>
        <p:grpSpPr>
          <a:xfrm>
            <a:off x="827088" y="1744663"/>
            <a:ext cx="3059112" cy="3668712"/>
            <a:chOff x="827543" y="1745019"/>
            <a:chExt cx="3058658" cy="3667999"/>
          </a:xfrm>
        </p:grpSpPr>
        <p:pic>
          <p:nvPicPr>
            <p:cNvPr id="18462" name="图片 1"/>
            <p:cNvPicPr>
              <a:picLocks noChangeAspect="1"/>
            </p:cNvPicPr>
            <p:nvPr/>
          </p:nvPicPr>
          <p:blipFill>
            <a:blip r:embed="rId1"/>
            <a:srcRect l="22820" t="8809" r="12968" b="18095"/>
            <a:stretch>
              <a:fillRect/>
            </a:stretch>
          </p:blipFill>
          <p:spPr>
            <a:xfrm>
              <a:off x="827543" y="1745019"/>
              <a:ext cx="3058658" cy="3667999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18463" name="直接连接符 16"/>
            <p:cNvCxnSpPr/>
            <p:nvPr/>
          </p:nvCxnSpPr>
          <p:spPr>
            <a:xfrm flipV="1">
              <a:off x="1542755" y="3689856"/>
              <a:ext cx="1607639" cy="25671"/>
            </a:xfrm>
            <a:prstGeom prst="line">
              <a:avLst/>
            </a:prstGeom>
            <a:ln w="38100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18464" name="文本框 17"/>
            <p:cNvSpPr txBox="1"/>
            <p:nvPr/>
          </p:nvSpPr>
          <p:spPr>
            <a:xfrm>
              <a:off x="1803400" y="2658926"/>
              <a:ext cx="1346200" cy="138499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28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0. 1 8  </a:t>
              </a:r>
              <a:endParaRPr lang="zh-CN" altLang="en-US" sz="2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eaLnBrk="1" hangingPunct="1"/>
              <a:endParaRPr lang="en-US" altLang="zh-CN" sz="2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eaLnBrk="1" hangingPunct="1"/>
              <a:endParaRPr lang="en-US" altLang="zh-CN" sz="2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465" name="矩形 2"/>
            <p:cNvSpPr/>
            <p:nvPr/>
          </p:nvSpPr>
          <p:spPr>
            <a:xfrm>
              <a:off x="1543549" y="3165175"/>
              <a:ext cx="1968809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en-US" sz="28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×       4     </a:t>
              </a:r>
              <a:endParaRPr lang="zh-CN" altLang="en-US" sz="2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157671" y="3689328"/>
              <a:ext cx="842837" cy="522186"/>
            </a:xfrm>
            <a:prstGeom prst="rect">
              <a:avLst/>
            </a:prstGeom>
          </p:spPr>
          <p:txBody>
            <a:bodyPr wrap="none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7  2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8439" name="组合 41"/>
          <p:cNvGrpSpPr/>
          <p:nvPr/>
        </p:nvGrpSpPr>
        <p:grpSpPr>
          <a:xfrm>
            <a:off x="6492875" y="1639888"/>
            <a:ext cx="3057525" cy="3668712"/>
            <a:chOff x="6492408" y="1640620"/>
            <a:chExt cx="3058658" cy="3667999"/>
          </a:xfrm>
        </p:grpSpPr>
        <p:pic>
          <p:nvPicPr>
            <p:cNvPr id="18456" name="图片 25"/>
            <p:cNvPicPr>
              <a:picLocks noChangeAspect="1"/>
            </p:cNvPicPr>
            <p:nvPr/>
          </p:nvPicPr>
          <p:blipFill>
            <a:blip r:embed="rId1"/>
            <a:srcRect l="22820" t="8809" r="12968" b="18095"/>
            <a:stretch>
              <a:fillRect/>
            </a:stretch>
          </p:blipFill>
          <p:spPr>
            <a:xfrm>
              <a:off x="6492408" y="1640620"/>
              <a:ext cx="3058658" cy="3667999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8457" name="组合 20"/>
            <p:cNvGrpSpPr/>
            <p:nvPr/>
          </p:nvGrpSpPr>
          <p:grpSpPr>
            <a:xfrm>
              <a:off x="7180266" y="2521177"/>
              <a:ext cx="1637163" cy="1585128"/>
              <a:chOff x="7180266" y="2521177"/>
              <a:chExt cx="1637163" cy="1585128"/>
            </a:xfrm>
          </p:grpSpPr>
          <p:cxnSp>
            <p:nvCxnSpPr>
              <p:cNvPr id="18458" name="直接连接符 39"/>
              <p:cNvCxnSpPr/>
              <p:nvPr/>
            </p:nvCxnSpPr>
            <p:spPr>
              <a:xfrm flipV="1">
                <a:off x="7380514" y="3567617"/>
                <a:ext cx="1436915" cy="11402"/>
              </a:xfrm>
              <a:prstGeom prst="line">
                <a:avLst/>
              </a:prstGeom>
              <a:ln w="38100" cap="flat" cmpd="sng">
                <a:solidFill>
                  <a:srgbClr val="FFFFFF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cxnSp>
          <p:sp>
            <p:nvSpPr>
              <p:cNvPr id="18459" name="矩形 10"/>
              <p:cNvSpPr/>
              <p:nvPr/>
            </p:nvSpPr>
            <p:spPr>
              <a:xfrm>
                <a:off x="7655437" y="2521177"/>
                <a:ext cx="841897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r>
                  <a:rPr lang="en-US" altLang="zh-CN" sz="2800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4  6</a:t>
                </a:r>
                <a:endParaRPr lang="zh-CN" altLang="en-US" dirty="0">
                  <a:solidFill>
                    <a:schemeClr val="bg1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460" name="矩形 11"/>
              <p:cNvSpPr/>
              <p:nvPr/>
            </p:nvSpPr>
            <p:spPr>
              <a:xfrm>
                <a:off x="7180266" y="3044397"/>
                <a:ext cx="1433406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1" hangingPunct="1"/>
                <a:r>
                  <a:rPr lang="zh-CN" altLang="en-US" sz="2800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×  </a:t>
                </a:r>
                <a:r>
                  <a:rPr lang="en-US" altLang="zh-CN" sz="2800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1. 3</a:t>
                </a:r>
                <a:r>
                  <a:rPr lang="zh-CN" altLang="en-US" sz="2800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 </a:t>
                </a:r>
                <a:endParaRPr lang="zh-CN" altLang="en-US" sz="28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8461" name="矩形 19"/>
              <p:cNvSpPr/>
              <p:nvPr/>
            </p:nvSpPr>
            <p:spPr>
              <a:xfrm>
                <a:off x="7380514" y="3583085"/>
                <a:ext cx="1165704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1" hangingPunct="1"/>
                <a:r>
                  <a:rPr lang="en-US" altLang="zh-CN" sz="2800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1 3. 8</a:t>
                </a:r>
                <a:endParaRPr lang="en-US" altLang="zh-CN" sz="28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4119563" y="3916363"/>
            <a:ext cx="1546225" cy="1384300"/>
            <a:chOff x="4119106" y="3916226"/>
            <a:chExt cx="1546285" cy="1384995"/>
          </a:xfrm>
        </p:grpSpPr>
        <p:sp>
          <p:nvSpPr>
            <p:cNvPr id="18454" name="文本框 43"/>
            <p:cNvSpPr txBox="1"/>
            <p:nvPr/>
          </p:nvSpPr>
          <p:spPr>
            <a:xfrm>
              <a:off x="4329573" y="3916226"/>
              <a:ext cx="1276350" cy="138499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0. 1 8  </a:t>
              </a:r>
              <a:endPara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eaLnBrk="1" hangingPunct="1"/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×    4     </a:t>
              </a:r>
              <a:endPara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eaLnBrk="1" hangingPunct="1"/>
              <a:r>
                <a:rPr lang="en-US" altLang="zh-CN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0. </a:t>
              </a:r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7 2 </a:t>
              </a:r>
              <a:endPara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cxnSp>
          <p:nvCxnSpPr>
            <p:cNvPr id="18455" name="直接连接符 44"/>
            <p:cNvCxnSpPr/>
            <p:nvPr/>
          </p:nvCxnSpPr>
          <p:spPr>
            <a:xfrm>
              <a:off x="4119106" y="4800967"/>
              <a:ext cx="1546285" cy="0"/>
            </a:xfrm>
            <a:prstGeom prst="line">
              <a:avLst/>
            </a:prstGeom>
            <a:ln w="38100" cap="flat" cmpd="sng">
              <a:solidFill>
                <a:srgbClr val="C00000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sp>
        <p:nvSpPr>
          <p:cNvPr id="18441" name="矩形 21"/>
          <p:cNvSpPr/>
          <p:nvPr/>
        </p:nvSpPr>
        <p:spPr>
          <a:xfrm>
            <a:off x="1428750" y="5629275"/>
            <a:ext cx="763428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           ）                                     （        ）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117725" y="5489575"/>
            <a:ext cx="458788" cy="6635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×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869238" y="5497513"/>
            <a:ext cx="458787" cy="6635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×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772025" y="4522788"/>
            <a:ext cx="328613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endParaRPr lang="zh-CN" altLang="en-US" i="1" dirty="0">
              <a:latin typeface="Calibri" panose="020F0502020204030204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9779000" y="3567113"/>
            <a:ext cx="1635125" cy="2574925"/>
            <a:chOff x="10177817" y="3520690"/>
            <a:chExt cx="1636053" cy="2574529"/>
          </a:xfrm>
        </p:grpSpPr>
        <p:sp>
          <p:nvSpPr>
            <p:cNvPr id="18446" name="矩形 29"/>
            <p:cNvSpPr/>
            <p:nvPr/>
          </p:nvSpPr>
          <p:spPr>
            <a:xfrm>
              <a:off x="10733473" y="4338456"/>
              <a:ext cx="299790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b="1" i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</a:t>
              </a:r>
              <a:endParaRPr lang="zh-CN" altLang="en-US" i="1" dirty="0">
                <a:latin typeface="Calibri" panose="020F0502020204030204" pitchFamily="34" charset="0"/>
              </a:endParaRPr>
            </a:p>
          </p:txBody>
        </p:sp>
        <p:cxnSp>
          <p:nvCxnSpPr>
            <p:cNvPr id="18447" name="直接连接符 39"/>
            <p:cNvCxnSpPr/>
            <p:nvPr/>
          </p:nvCxnSpPr>
          <p:spPr>
            <a:xfrm flipV="1">
              <a:off x="10377487" y="4567334"/>
              <a:ext cx="1436383" cy="11404"/>
            </a:xfrm>
            <a:prstGeom prst="line">
              <a:avLst/>
            </a:prstGeom>
            <a:ln w="28575" cap="flat" cmpd="sng">
              <a:solidFill>
                <a:srgbClr val="C00000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18448" name="矩形 10"/>
            <p:cNvSpPr/>
            <p:nvPr/>
          </p:nvSpPr>
          <p:spPr>
            <a:xfrm>
              <a:off x="10652812" y="3520690"/>
              <a:ext cx="841585" cy="5233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4  6</a:t>
              </a:r>
              <a:endParaRPr lang="zh-CN" altLang="en-US" dirty="0">
                <a:solidFill>
                  <a:srgbClr val="C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449" name="矩形 11"/>
            <p:cNvSpPr/>
            <p:nvPr/>
          </p:nvSpPr>
          <p:spPr>
            <a:xfrm>
              <a:off x="10177817" y="4044012"/>
              <a:ext cx="1432875" cy="5233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×  </a:t>
              </a:r>
              <a:r>
                <a:rPr lang="en-US" altLang="zh-CN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1. 3</a:t>
              </a:r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endPara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450" name="矩形 19"/>
            <p:cNvSpPr/>
            <p:nvPr/>
          </p:nvSpPr>
          <p:spPr>
            <a:xfrm>
              <a:off x="10282165" y="4600168"/>
              <a:ext cx="127791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1  3  8</a:t>
              </a:r>
              <a:endPara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451" name="矩形 10"/>
            <p:cNvSpPr/>
            <p:nvPr/>
          </p:nvSpPr>
          <p:spPr>
            <a:xfrm>
              <a:off x="10282165" y="5039002"/>
              <a:ext cx="841585" cy="5233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4  6</a:t>
              </a:r>
              <a:endParaRPr lang="zh-CN" altLang="en-US" dirty="0">
                <a:solidFill>
                  <a:srgbClr val="C00000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18452" name="直接连接符 39"/>
            <p:cNvCxnSpPr/>
            <p:nvPr/>
          </p:nvCxnSpPr>
          <p:spPr>
            <a:xfrm flipV="1">
              <a:off x="10355412" y="5550636"/>
              <a:ext cx="1436383" cy="11404"/>
            </a:xfrm>
            <a:prstGeom prst="line">
              <a:avLst/>
            </a:prstGeom>
            <a:ln w="28575" cap="flat" cmpd="sng">
              <a:solidFill>
                <a:srgbClr val="C00000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18453" name="矩形 19"/>
            <p:cNvSpPr/>
            <p:nvPr/>
          </p:nvSpPr>
          <p:spPr>
            <a:xfrm>
              <a:off x="10332778" y="5572066"/>
              <a:ext cx="1273828" cy="52315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5 9 . 8</a:t>
              </a:r>
              <a:endPara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双波形 9"/>
          <p:cNvSpPr/>
          <p:nvPr/>
        </p:nvSpPr>
        <p:spPr>
          <a:xfrm>
            <a:off x="4012565" y="5316220"/>
            <a:ext cx="1888490" cy="1049020"/>
          </a:xfrm>
          <a:prstGeom prst="doubleWav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双波形 8"/>
          <p:cNvSpPr/>
          <p:nvPr/>
        </p:nvSpPr>
        <p:spPr>
          <a:xfrm>
            <a:off x="6610985" y="5389245"/>
            <a:ext cx="1888490" cy="1049020"/>
          </a:xfrm>
          <a:prstGeom prst="doubleWav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双波形 7"/>
          <p:cNvSpPr/>
          <p:nvPr/>
        </p:nvSpPr>
        <p:spPr>
          <a:xfrm>
            <a:off x="9178925" y="5359400"/>
            <a:ext cx="1888490" cy="1049020"/>
          </a:xfrm>
          <a:prstGeom prst="doubleWav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双波形 6"/>
          <p:cNvSpPr/>
          <p:nvPr/>
        </p:nvSpPr>
        <p:spPr>
          <a:xfrm>
            <a:off x="1322070" y="5376545"/>
            <a:ext cx="1888490" cy="1049020"/>
          </a:xfrm>
          <a:prstGeom prst="doubleWav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云形 4"/>
          <p:cNvSpPr/>
          <p:nvPr/>
        </p:nvSpPr>
        <p:spPr>
          <a:xfrm rot="21420000">
            <a:off x="8850630" y="2150110"/>
            <a:ext cx="1835150" cy="1061720"/>
          </a:xfrm>
          <a:prstGeom prst="cloud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云形 3"/>
          <p:cNvSpPr/>
          <p:nvPr/>
        </p:nvSpPr>
        <p:spPr>
          <a:xfrm rot="21420000">
            <a:off x="6635115" y="2080260"/>
            <a:ext cx="1835150" cy="1061720"/>
          </a:xfrm>
          <a:prstGeom prst="cloud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云形 2"/>
          <p:cNvSpPr/>
          <p:nvPr/>
        </p:nvSpPr>
        <p:spPr>
          <a:xfrm rot="21420000">
            <a:off x="3977005" y="2079625"/>
            <a:ext cx="1835150" cy="1061720"/>
          </a:xfrm>
          <a:prstGeom prst="cloud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云形 1"/>
          <p:cNvSpPr/>
          <p:nvPr/>
        </p:nvSpPr>
        <p:spPr>
          <a:xfrm rot="21420000">
            <a:off x="1495425" y="2043430"/>
            <a:ext cx="1835150" cy="1061720"/>
          </a:xfrm>
          <a:prstGeom prst="cloud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课堂</a:t>
            </a:r>
            <a:r>
              <a:rPr lang="zh-CN" altLang="en-US" dirty="0"/>
              <a:t>练习</a:t>
            </a:r>
            <a:endParaRPr lang="zh-CN" altLang="en-US" dirty="0"/>
          </a:p>
        </p:txBody>
      </p:sp>
      <p:sp>
        <p:nvSpPr>
          <p:cNvPr id="19482" name="TextBox 12"/>
          <p:cNvSpPr txBox="1"/>
          <p:nvPr/>
        </p:nvSpPr>
        <p:spPr>
          <a:xfrm>
            <a:off x="1856740" y="2259330"/>
            <a:ext cx="1710055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7330" indent="-22733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45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17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89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1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85.6</a:t>
            </a:r>
            <a:endParaRPr lang="en-US" altLang="zh-CN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40" name="直接连接符 39"/>
          <p:cNvCxnSpPr>
            <a:endCxn id="19468" idx="0"/>
          </p:cNvCxnSpPr>
          <p:nvPr/>
        </p:nvCxnSpPr>
        <p:spPr>
          <a:xfrm>
            <a:off x="5307013" y="3259138"/>
            <a:ext cx="4772025" cy="1905000"/>
          </a:xfrm>
          <a:prstGeom prst="line">
            <a:avLst/>
          </a:prstGeom>
          <a:ln w="25400" cap="flat" cmpd="sng">
            <a:solidFill>
              <a:srgbClr val="C00000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41" name="直接连接符 40"/>
          <p:cNvCxnSpPr>
            <a:stCxn id="19489" idx="2"/>
          </p:cNvCxnSpPr>
          <p:nvPr/>
        </p:nvCxnSpPr>
        <p:spPr>
          <a:xfrm>
            <a:off x="2328863" y="3105150"/>
            <a:ext cx="5002212" cy="1914525"/>
          </a:xfrm>
          <a:prstGeom prst="line">
            <a:avLst/>
          </a:prstGeom>
          <a:ln w="25400" cap="flat" cmpd="sng">
            <a:solidFill>
              <a:srgbClr val="C00000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42" name="直接连接符 41"/>
          <p:cNvCxnSpPr>
            <a:endCxn id="19466" idx="0"/>
          </p:cNvCxnSpPr>
          <p:nvPr/>
        </p:nvCxnSpPr>
        <p:spPr>
          <a:xfrm flipH="1">
            <a:off x="5081588" y="3127375"/>
            <a:ext cx="2719387" cy="1971675"/>
          </a:xfrm>
          <a:prstGeom prst="line">
            <a:avLst/>
          </a:prstGeom>
          <a:ln w="25400" cap="flat" cmpd="sng">
            <a:solidFill>
              <a:srgbClr val="C00000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43" name="直接连接符 42"/>
          <p:cNvCxnSpPr>
            <a:stCxn id="19483" idx="2"/>
            <a:endCxn id="19481" idx="0"/>
          </p:cNvCxnSpPr>
          <p:nvPr/>
        </p:nvCxnSpPr>
        <p:spPr>
          <a:xfrm flipH="1">
            <a:off x="2343150" y="3127375"/>
            <a:ext cx="7477125" cy="1990725"/>
          </a:xfrm>
          <a:prstGeom prst="line">
            <a:avLst/>
          </a:prstGeom>
          <a:ln w="25400" cap="flat" cmpd="sng">
            <a:solidFill>
              <a:srgbClr val="C00000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19473" name="矩形 1"/>
          <p:cNvSpPr/>
          <p:nvPr/>
        </p:nvSpPr>
        <p:spPr>
          <a:xfrm>
            <a:off x="3722688" y="874713"/>
            <a:ext cx="4078287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根据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214×4=856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连线。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9474" name="TextBox 12"/>
          <p:cNvSpPr txBox="1"/>
          <p:nvPr/>
        </p:nvSpPr>
        <p:spPr>
          <a:xfrm>
            <a:off x="4383088" y="2319338"/>
            <a:ext cx="1711325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7330" indent="-22733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45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17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89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1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8.56</a:t>
            </a:r>
            <a:endParaRPr lang="en-US" altLang="zh-CN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475" name="TextBox 12"/>
          <p:cNvSpPr txBox="1"/>
          <p:nvPr/>
        </p:nvSpPr>
        <p:spPr>
          <a:xfrm>
            <a:off x="6992938" y="2319338"/>
            <a:ext cx="1711325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7330" indent="-22733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45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17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89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1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0.856</a:t>
            </a:r>
            <a:endParaRPr lang="en-US" altLang="zh-CN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476" name="TextBox 12"/>
          <p:cNvSpPr txBox="1"/>
          <p:nvPr/>
        </p:nvSpPr>
        <p:spPr>
          <a:xfrm>
            <a:off x="9266238" y="2336800"/>
            <a:ext cx="1709737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7330" indent="-22733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45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17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89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1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8560</a:t>
            </a:r>
            <a:endParaRPr lang="en-US" altLang="zh-CN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477" name="矩形 54"/>
          <p:cNvSpPr/>
          <p:nvPr/>
        </p:nvSpPr>
        <p:spPr>
          <a:xfrm>
            <a:off x="1484630" y="5646738"/>
            <a:ext cx="156368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214×40</a:t>
            </a:r>
            <a:endParaRPr lang="en-US" altLang="zh-CN" sz="2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478" name="矩形 61"/>
          <p:cNvSpPr/>
          <p:nvPr/>
        </p:nvSpPr>
        <p:spPr>
          <a:xfrm>
            <a:off x="4122738" y="5586413"/>
            <a:ext cx="166687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0.214×4</a:t>
            </a:r>
            <a:endParaRPr lang="en-US" altLang="zh-CN" sz="2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479" name="矩形 62"/>
          <p:cNvSpPr/>
          <p:nvPr/>
        </p:nvSpPr>
        <p:spPr>
          <a:xfrm>
            <a:off x="6829425" y="5637213"/>
            <a:ext cx="1446213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21.4×4</a:t>
            </a:r>
            <a:endParaRPr lang="en-US" altLang="zh-CN" sz="2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480" name="矩形 63"/>
          <p:cNvSpPr/>
          <p:nvPr/>
        </p:nvSpPr>
        <p:spPr>
          <a:xfrm>
            <a:off x="9356725" y="5646738"/>
            <a:ext cx="1446213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2.14×4</a:t>
            </a:r>
            <a:endParaRPr lang="en-US" altLang="zh-CN" sz="2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课堂</a:t>
            </a:r>
            <a:r>
              <a:rPr lang="zh-CN" altLang="en-US" dirty="0"/>
              <a:t>练习</a:t>
            </a:r>
            <a:endParaRPr lang="zh-CN" altLang="en-US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019175" y="3230880"/>
          <a:ext cx="2366645" cy="10369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6645"/>
              </a:tblGrid>
              <a:tr h="518319">
                <a:tc>
                  <a:txBody>
                    <a:bodyPr/>
                    <a:lstStyle/>
                    <a:p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32×3=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68" marR="91468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8319">
                <a:tc>
                  <a:txBody>
                    <a:bodyPr/>
                    <a:lstStyle/>
                    <a:p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3.2×3=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68" marR="91468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8" name="Rectangle 64"/>
          <p:cNvSpPr/>
          <p:nvPr/>
        </p:nvSpPr>
        <p:spPr>
          <a:xfrm>
            <a:off x="2238375" y="3086100"/>
            <a:ext cx="806450" cy="661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7330" indent="-22733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45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17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89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1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96</a:t>
            </a:r>
            <a:endParaRPr lang="en-US" altLang="zh-CN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" name="Rectangle 64"/>
          <p:cNvSpPr/>
          <p:nvPr/>
        </p:nvSpPr>
        <p:spPr>
          <a:xfrm>
            <a:off x="2368550" y="3603625"/>
            <a:ext cx="806450" cy="663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7330" indent="-22733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45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17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89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1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9.6</a:t>
            </a:r>
            <a:endParaRPr lang="en-US" altLang="zh-CN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60" name="表格 59"/>
          <p:cNvGraphicFramePr>
            <a:graphicFrameLocks noGrp="1"/>
          </p:cNvGraphicFramePr>
          <p:nvPr/>
        </p:nvGraphicFramePr>
        <p:xfrm>
          <a:off x="5715000" y="2868930"/>
          <a:ext cx="2635885" cy="1214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35885"/>
              </a:tblGrid>
              <a:tr h="607060">
                <a:tc>
                  <a:txBody>
                    <a:bodyPr/>
                    <a:lstStyle/>
                    <a:p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12×4=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399" marR="91399" marT="45688" marB="456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060">
                <a:tc>
                  <a:txBody>
                    <a:bodyPr/>
                    <a:lstStyle/>
                    <a:p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0.12×4=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399" marR="91399" marT="45688" marB="456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1" name="Rectangle 64"/>
          <p:cNvSpPr/>
          <p:nvPr/>
        </p:nvSpPr>
        <p:spPr>
          <a:xfrm>
            <a:off x="6934200" y="2724150"/>
            <a:ext cx="806450" cy="738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7330" indent="-22733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45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17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89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1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48</a:t>
            </a:r>
            <a:endParaRPr lang="en-US" altLang="zh-CN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2" name="Rectangle 64"/>
          <p:cNvSpPr/>
          <p:nvPr/>
        </p:nvSpPr>
        <p:spPr>
          <a:xfrm>
            <a:off x="7353300" y="3273425"/>
            <a:ext cx="1335088" cy="738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7330" indent="-22733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45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17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89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1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0.48</a:t>
            </a:r>
            <a:endParaRPr lang="en-US" altLang="zh-CN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63" name="表格 62"/>
          <p:cNvGraphicFramePr>
            <a:graphicFrameLocks noGrp="1"/>
          </p:cNvGraphicFramePr>
          <p:nvPr/>
        </p:nvGraphicFramePr>
        <p:xfrm>
          <a:off x="3458845" y="4978400"/>
          <a:ext cx="2371090" cy="1220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1090"/>
              </a:tblGrid>
              <a:tr h="610235">
                <a:tc>
                  <a:txBody>
                    <a:bodyPr/>
                    <a:lstStyle/>
                    <a:p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5×8=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68" marR="91468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10235">
                <a:tc>
                  <a:txBody>
                    <a:bodyPr/>
                    <a:lstStyle/>
                    <a:p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0.05×8=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68" marR="91468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4" name="Rectangle 64"/>
          <p:cNvSpPr/>
          <p:nvPr/>
        </p:nvSpPr>
        <p:spPr>
          <a:xfrm>
            <a:off x="4657725" y="4875213"/>
            <a:ext cx="806450" cy="738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7330" indent="-22733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45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17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89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1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40</a:t>
            </a:r>
            <a:endParaRPr lang="en-US" altLang="zh-CN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5060950" y="5392738"/>
            <a:ext cx="806450" cy="739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7330" indent="-22733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45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17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89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1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0.4</a:t>
            </a:r>
            <a:endParaRPr lang="en-US" altLang="zh-CN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66" name="表格 65"/>
          <p:cNvGraphicFramePr>
            <a:graphicFrameLocks noGrp="1"/>
          </p:cNvGraphicFramePr>
          <p:nvPr/>
        </p:nvGraphicFramePr>
        <p:xfrm>
          <a:off x="8688705" y="5107305"/>
          <a:ext cx="2754630" cy="1102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54630"/>
              </a:tblGrid>
              <a:tr h="551180">
                <a:tc>
                  <a:txBody>
                    <a:bodyPr/>
                    <a:lstStyle/>
                    <a:p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1.25×8=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68" marR="91468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1180">
                <a:tc>
                  <a:txBody>
                    <a:bodyPr/>
                    <a:lstStyle/>
                    <a:p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125×8=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68" marR="91468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7" name="Rectangle 64"/>
          <p:cNvSpPr/>
          <p:nvPr/>
        </p:nvSpPr>
        <p:spPr>
          <a:xfrm>
            <a:off x="10255250" y="4978400"/>
            <a:ext cx="806450" cy="738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7330" indent="-22733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45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17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89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1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endParaRPr lang="en-US" altLang="zh-CN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8" name="Rectangle 64"/>
          <p:cNvSpPr/>
          <p:nvPr/>
        </p:nvSpPr>
        <p:spPr>
          <a:xfrm>
            <a:off x="10255250" y="5514975"/>
            <a:ext cx="1201738" cy="661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7330" indent="-22733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45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17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89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1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1000</a:t>
            </a:r>
            <a:endParaRPr lang="en-US" altLang="zh-CN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485" name="矩形 4"/>
          <p:cNvSpPr/>
          <p:nvPr/>
        </p:nvSpPr>
        <p:spPr>
          <a:xfrm>
            <a:off x="4338638" y="631825"/>
            <a:ext cx="3057525" cy="9540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2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比一比，算一算。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7555" y="367030"/>
            <a:ext cx="2311400" cy="179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1" grpId="0"/>
      <p:bldP spid="62" grpId="0"/>
      <p:bldP spid="64" grpId="0"/>
      <p:bldP spid="65" grpId="0"/>
      <p:bldP spid="67" grpId="0"/>
      <p:bldP spid="6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课堂</a:t>
            </a:r>
            <a:r>
              <a:rPr lang="zh-CN" altLang="en-US" dirty="0"/>
              <a:t>练习</a:t>
            </a:r>
            <a:endParaRPr lang="zh-CN" altLang="en-US" dirty="0"/>
          </a:p>
        </p:txBody>
      </p:sp>
      <p:sp>
        <p:nvSpPr>
          <p:cNvPr id="21509" name="矩形 4"/>
          <p:cNvSpPr/>
          <p:nvPr/>
        </p:nvSpPr>
        <p:spPr>
          <a:xfrm>
            <a:off x="2989263" y="963613"/>
            <a:ext cx="7280275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每人每月大约吃食盐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0.186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千克，一个食堂有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550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人吃饭，每月大约需要食盐多少千克？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824413" y="2543175"/>
            <a:ext cx="5840412" cy="3762375"/>
            <a:chOff x="4824413" y="2543175"/>
            <a:chExt cx="5840412" cy="3762375"/>
          </a:xfrm>
        </p:grpSpPr>
        <p:grpSp>
          <p:nvGrpSpPr>
            <p:cNvPr id="21512" name="组合 29"/>
            <p:cNvGrpSpPr/>
            <p:nvPr/>
          </p:nvGrpSpPr>
          <p:grpSpPr>
            <a:xfrm>
              <a:off x="4824413" y="2543175"/>
              <a:ext cx="5840412" cy="3762375"/>
              <a:chOff x="3384312" y="2599354"/>
              <a:chExt cx="5840060" cy="3761021"/>
            </a:xfrm>
          </p:grpSpPr>
          <p:sp>
            <p:nvSpPr>
              <p:cNvPr id="21516" name="矩形 1"/>
              <p:cNvSpPr/>
              <p:nvPr/>
            </p:nvSpPr>
            <p:spPr>
              <a:xfrm>
                <a:off x="3528742" y="2599354"/>
                <a:ext cx="4807726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r>
                  <a:rPr lang="en-US" altLang="zh-CN" sz="2800" b="1" dirty="0">
                    <a:solidFill>
                      <a:srgbClr val="C0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0.186×550=102.3</a:t>
                </a:r>
                <a:r>
                  <a:rPr lang="zh-CN" altLang="en-US" sz="2800" b="1" dirty="0">
                    <a:solidFill>
                      <a:srgbClr val="C0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（千克）</a:t>
                </a:r>
                <a:endParaRPr lang="zh-CN" altLang="en-US" dirty="0">
                  <a:solidFill>
                    <a:srgbClr val="C00000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21517" name="组合 17"/>
              <p:cNvGrpSpPr/>
              <p:nvPr/>
            </p:nvGrpSpPr>
            <p:grpSpPr>
              <a:xfrm>
                <a:off x="4114297" y="3374114"/>
                <a:ext cx="2355087" cy="2318162"/>
                <a:chOff x="3892624" y="3143888"/>
                <a:chExt cx="2355087" cy="2318162"/>
              </a:xfrm>
            </p:grpSpPr>
            <p:sp>
              <p:nvSpPr>
                <p:cNvPr id="21521" name="矩形 2"/>
                <p:cNvSpPr/>
                <p:nvPr/>
              </p:nvSpPr>
              <p:spPr>
                <a:xfrm>
                  <a:off x="4263033" y="3143888"/>
                  <a:ext cx="1601721" cy="5232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p>
                  <a:r>
                    <a:rPr lang="en-US" altLang="zh-CN" sz="2800" b="1" dirty="0">
                      <a:solidFill>
                        <a:srgbClr val="C00000"/>
                      </a:solidFill>
                      <a:latin typeface="微软雅黑" panose="020B0503020204020204" charset="-122"/>
                      <a:ea typeface="微软雅黑" panose="020B0503020204020204" charset="-122"/>
                    </a:rPr>
                    <a:t>0 . 1 8 6</a:t>
                  </a:r>
                  <a:endParaRPr lang="zh-CN" altLang="en-US" dirty="0">
                    <a:solidFill>
                      <a:srgbClr val="C00000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1522" name="矩形 4"/>
                <p:cNvSpPr/>
                <p:nvPr/>
              </p:nvSpPr>
              <p:spPr>
                <a:xfrm>
                  <a:off x="3898120" y="3594553"/>
                  <a:ext cx="2303836" cy="5232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p>
                  <a:r>
                    <a:rPr lang="en-US" altLang="zh-CN" sz="2800" b="1" dirty="0">
                      <a:solidFill>
                        <a:srgbClr val="C00000"/>
                      </a:solidFill>
                      <a:latin typeface="微软雅黑" panose="020B0503020204020204" charset="-122"/>
                      <a:ea typeface="微软雅黑" panose="020B0503020204020204" charset="-122"/>
                    </a:rPr>
                    <a:t>×         5 5 0</a:t>
                  </a:r>
                  <a:endParaRPr lang="zh-CN" altLang="en-US" dirty="0">
                    <a:solidFill>
                      <a:srgbClr val="C00000"/>
                    </a:solidFill>
                    <a:latin typeface="Calibri" panose="020F0502020204030204" pitchFamily="34" charset="0"/>
                  </a:endParaRPr>
                </a:p>
              </p:txBody>
            </p:sp>
            <p:cxnSp>
              <p:nvCxnSpPr>
                <p:cNvPr id="28" name="直接连接符 27"/>
                <p:cNvCxnSpPr/>
                <p:nvPr/>
              </p:nvCxnSpPr>
              <p:spPr>
                <a:xfrm flipV="1">
                  <a:off x="3897607" y="4062381"/>
                  <a:ext cx="2303324" cy="2063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1524" name="矩形 15"/>
                <p:cNvSpPr/>
                <p:nvPr/>
              </p:nvSpPr>
              <p:spPr>
                <a:xfrm>
                  <a:off x="4815497" y="4062353"/>
                  <a:ext cx="1063112" cy="5232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p>
                  <a:r>
                    <a:rPr lang="en-US" altLang="zh-CN" sz="2800" b="1" dirty="0">
                      <a:solidFill>
                        <a:srgbClr val="C00000"/>
                      </a:solidFill>
                      <a:latin typeface="微软雅黑" panose="020B0503020204020204" charset="-122"/>
                      <a:ea typeface="微软雅黑" panose="020B0503020204020204" charset="-122"/>
                    </a:rPr>
                    <a:t>9 3 0</a:t>
                  </a:r>
                  <a:endParaRPr lang="zh-CN" altLang="en-US" dirty="0">
                    <a:solidFill>
                      <a:srgbClr val="C00000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1525" name="矩形 37"/>
                <p:cNvSpPr/>
                <p:nvPr/>
              </p:nvSpPr>
              <p:spPr>
                <a:xfrm>
                  <a:off x="4512986" y="4485308"/>
                  <a:ext cx="1063112" cy="5232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p>
                  <a:r>
                    <a:rPr lang="en-US" altLang="zh-CN" sz="2800" b="1" dirty="0">
                      <a:solidFill>
                        <a:srgbClr val="C00000"/>
                      </a:solidFill>
                      <a:latin typeface="微软雅黑" panose="020B0503020204020204" charset="-122"/>
                      <a:ea typeface="微软雅黑" panose="020B0503020204020204" charset="-122"/>
                    </a:rPr>
                    <a:t>9 3 0</a:t>
                  </a:r>
                  <a:endParaRPr lang="zh-CN" altLang="en-US" dirty="0">
                    <a:solidFill>
                      <a:srgbClr val="C00000"/>
                    </a:solidFill>
                    <a:latin typeface="Calibri" panose="020F0502020204030204" pitchFamily="34" charset="0"/>
                  </a:endParaRPr>
                </a:p>
              </p:txBody>
            </p:sp>
            <p:cxnSp>
              <p:nvCxnSpPr>
                <p:cNvPr id="39" name="直接连接符 38"/>
                <p:cNvCxnSpPr/>
                <p:nvPr/>
              </p:nvCxnSpPr>
              <p:spPr>
                <a:xfrm flipV="1">
                  <a:off x="3892845" y="4932018"/>
                  <a:ext cx="2303323" cy="2063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1527" name="矩形 16"/>
                <p:cNvSpPr/>
                <p:nvPr/>
              </p:nvSpPr>
              <p:spPr>
                <a:xfrm>
                  <a:off x="4203562" y="4938830"/>
                  <a:ext cx="2044149" cy="5232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p>
                  <a:r>
                    <a:rPr lang="en-US" altLang="zh-CN" sz="2800" b="1" dirty="0">
                      <a:solidFill>
                        <a:srgbClr val="C00000"/>
                      </a:solidFill>
                      <a:latin typeface="微软雅黑" panose="020B0503020204020204" charset="-122"/>
                      <a:ea typeface="微软雅黑" panose="020B0503020204020204" charset="-122"/>
                    </a:rPr>
                    <a:t>1 0 2.3 0 0</a:t>
                  </a:r>
                  <a:endParaRPr lang="zh-CN" altLang="en-US" dirty="0">
                    <a:solidFill>
                      <a:srgbClr val="C00000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21518" name="矩形 21"/>
              <p:cNvSpPr/>
              <p:nvPr/>
            </p:nvSpPr>
            <p:spPr>
              <a:xfrm>
                <a:off x="3384312" y="5837155"/>
                <a:ext cx="5840060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r>
                  <a:rPr lang="zh-CN" altLang="en-US" sz="2800" b="1" dirty="0">
                    <a:solidFill>
                      <a:srgbClr val="C0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答：每月大约需要食盐</a:t>
                </a:r>
                <a:r>
                  <a:rPr lang="en-US" altLang="zh-CN" sz="2800" b="1" dirty="0">
                    <a:solidFill>
                      <a:srgbClr val="C0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102.3</a:t>
                </a:r>
                <a:r>
                  <a:rPr lang="zh-CN" altLang="en-US" sz="2800" b="1" dirty="0">
                    <a:solidFill>
                      <a:srgbClr val="C0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千克。</a:t>
                </a:r>
                <a:endParaRPr lang="zh-CN" altLang="en-US" dirty="0">
                  <a:solidFill>
                    <a:srgbClr val="C00000"/>
                  </a:solidFill>
                  <a:latin typeface="Calibri" panose="020F0502020204030204" pitchFamily="34" charset="0"/>
                </a:endParaRPr>
              </a:p>
            </p:txBody>
          </p:sp>
          <p:cxnSp>
            <p:nvCxnSpPr>
              <p:cNvPr id="25" name="直接连接符 24"/>
              <p:cNvCxnSpPr/>
              <p:nvPr/>
            </p:nvCxnSpPr>
            <p:spPr>
              <a:xfrm>
                <a:off x="5820977" y="5163831"/>
                <a:ext cx="180964" cy="422123"/>
              </a:xfrm>
              <a:prstGeom prst="line">
                <a:avLst/>
              </a:prstGeom>
              <a:ln w="381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>
                <a:off x="6124172" y="5192395"/>
                <a:ext cx="180964" cy="422123"/>
              </a:xfrm>
              <a:prstGeom prst="line">
                <a:avLst/>
              </a:prstGeom>
              <a:ln w="381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513" name="矩形 19"/>
            <p:cNvSpPr/>
            <p:nvPr/>
          </p:nvSpPr>
          <p:spPr>
            <a:xfrm>
              <a:off x="6933891" y="3972435"/>
              <a:ext cx="327334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b="1" i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3</a:t>
              </a:r>
              <a:endParaRPr lang="zh-CN" altLang="en-US" i="1" dirty="0">
                <a:latin typeface="Calibri" panose="020F0502020204030204" pitchFamily="34" charset="0"/>
              </a:endParaRPr>
            </a:p>
          </p:txBody>
        </p:sp>
        <p:sp>
          <p:nvSpPr>
            <p:cNvPr id="21514" name="矩形 20"/>
            <p:cNvSpPr/>
            <p:nvPr/>
          </p:nvSpPr>
          <p:spPr>
            <a:xfrm>
              <a:off x="6542727" y="3957040"/>
              <a:ext cx="327334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b="1" i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4</a:t>
              </a:r>
              <a:endParaRPr lang="zh-CN" altLang="en-US" i="1" dirty="0">
                <a:latin typeface="Calibri" panose="020F0502020204030204" pitchFamily="34" charset="0"/>
              </a:endParaRPr>
            </a:p>
          </p:txBody>
        </p:sp>
        <p:sp>
          <p:nvSpPr>
            <p:cNvPr id="21515" name="矩形 21"/>
            <p:cNvSpPr/>
            <p:nvPr/>
          </p:nvSpPr>
          <p:spPr>
            <a:xfrm>
              <a:off x="6284368" y="4900886"/>
              <a:ext cx="327334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b="1" i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</a:t>
              </a:r>
              <a:endParaRPr lang="zh-CN" altLang="en-US" i="1" dirty="0"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拓展</a:t>
            </a:r>
            <a:r>
              <a:rPr lang="zh-CN" altLang="en-US" dirty="0"/>
              <a:t>提高</a:t>
            </a:r>
            <a:endParaRPr lang="zh-CN" altLang="en-US" dirty="0"/>
          </a:p>
        </p:txBody>
      </p:sp>
      <p:sp>
        <p:nvSpPr>
          <p:cNvPr id="22533" name="矩形 1"/>
          <p:cNvSpPr/>
          <p:nvPr/>
        </p:nvSpPr>
        <p:spPr>
          <a:xfrm>
            <a:off x="2989263" y="1125538"/>
            <a:ext cx="6648450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请根据第一列的积，写出其他各列的积。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298575" y="2076450"/>
          <a:ext cx="9134475" cy="2062163"/>
        </p:xfrm>
        <a:graphic>
          <a:graphicData uri="http://schemas.openxmlformats.org/drawingml/2006/table">
            <a:tbl>
              <a:tblPr firstRow="1" bandRow="1"/>
              <a:tblGrid>
                <a:gridCol w="1141903"/>
                <a:gridCol w="1141153"/>
                <a:gridCol w="1142653"/>
                <a:gridCol w="1150361"/>
                <a:gridCol w="1132696"/>
                <a:gridCol w="1142653"/>
                <a:gridCol w="1141153"/>
                <a:gridCol w="1141903"/>
              </a:tblGrid>
              <a:tr h="702310"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因数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5" marR="91445" marT="45717" marB="45717" anchor="ctr">
                    <a:lnL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24</a:t>
                      </a:r>
                      <a:endParaRPr lang="en-US" altLang="zh-CN" sz="2800" b="1" kern="1200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91445" marR="91445" marT="45717" marB="45717" anchor="ctr">
                    <a:lnL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240</a:t>
                      </a:r>
                      <a:endParaRPr lang="en-US" altLang="zh-CN" sz="2800" b="1" kern="1200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91445" marR="91445" marT="45717" marB="45717" anchor="ctr">
                    <a:lnL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24</a:t>
                      </a:r>
                      <a:endParaRPr lang="en-US" altLang="zh-CN" sz="2800" b="1" kern="1200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91445" marR="91445" marT="45717" marB="45717" anchor="ctr">
                    <a:lnL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2.4</a:t>
                      </a:r>
                      <a:endParaRPr lang="en-US" altLang="zh-CN" sz="2800" b="1" kern="1200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91445" marR="91445" marT="45717" marB="45717" anchor="ctr">
                    <a:lnL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24</a:t>
                      </a:r>
                      <a:endParaRPr lang="en-US" altLang="zh-CN" sz="2800" b="1" kern="1200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91445" marR="91445" marT="45717" marB="45717" anchor="ctr">
                    <a:lnL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24</a:t>
                      </a:r>
                      <a:endParaRPr lang="en-US" altLang="zh-CN" sz="2800" b="1" kern="1200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91445" marR="91445" marT="45717" marB="45717" anchor="ctr">
                    <a:lnL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0.24</a:t>
                      </a:r>
                      <a:endParaRPr lang="en-US" altLang="zh-CN" sz="2800" b="1" kern="1200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91445" marR="91445" marT="45717" marB="45717" anchor="ctr">
                    <a:lnL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57314"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因数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5" marR="91445" marT="45717" marB="45717" anchor="ctr">
                    <a:lnL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25</a:t>
                      </a:r>
                      <a:endParaRPr lang="en-US" altLang="zh-CN" sz="2800" b="1" kern="1200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91445" marR="91445" marT="45717" marB="45717" anchor="ctr">
                    <a:lnL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25</a:t>
                      </a:r>
                      <a:endParaRPr lang="en-US" altLang="zh-CN" sz="2800" b="1" kern="1200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91445" marR="91445" marT="45717" marB="45717" anchor="ctr">
                    <a:lnL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2800" b="1" kern="120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2</a:t>
                      </a: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50</a:t>
                      </a:r>
                      <a:endParaRPr lang="en-US" altLang="zh-CN" sz="2800" b="1" kern="1200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91445" marR="91445" marT="45717" marB="45717" anchor="ctr">
                    <a:lnL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25</a:t>
                      </a:r>
                      <a:endParaRPr lang="en-US" altLang="zh-CN" sz="2800" b="1" kern="1200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91445" marR="91445" marT="45717" marB="45717" anchor="ctr">
                    <a:lnL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2.5</a:t>
                      </a:r>
                      <a:endParaRPr lang="en-US" altLang="zh-CN" sz="2800" b="1" kern="1200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91445" marR="91445" marT="45717" marB="45717" anchor="ctr">
                    <a:lnL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0.25</a:t>
                      </a:r>
                      <a:endParaRPr lang="en-US" altLang="zh-CN" sz="2800" b="1" kern="1200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91445" marR="91445" marT="45717" marB="45717" anchor="ctr">
                    <a:lnL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25</a:t>
                      </a:r>
                      <a:endParaRPr lang="en-US" altLang="zh-CN" sz="2800" b="1" kern="1200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91445" marR="91445" marT="45717" marB="45717" anchor="ctr">
                    <a:lnL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702424"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积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5" marR="91445" marT="45717" marB="45717" anchor="ctr">
                    <a:lnL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F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600</a:t>
                      </a:r>
                      <a:endParaRPr lang="en-US" altLang="zh-CN" sz="2800" b="1" kern="1200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91445" marR="91445" marT="45717" marB="45717" anchor="ctr">
                    <a:lnL w="12700" cap="flat" cmpd="sng" algn="ctr">
                      <a:solidFill>
                        <a:srgbClr val="C7F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F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endParaRPr lang="zh-CN" altLang="en-US" sz="2800" b="1" kern="1200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91445" marR="91445" marT="45717" marB="45717" anchor="ctr">
                    <a:lnL w="12700" cap="flat" cmpd="sng" algn="ctr">
                      <a:solidFill>
                        <a:srgbClr val="C7F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F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endParaRPr lang="zh-CN" altLang="en-US" sz="2800" b="1" kern="1200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91445" marR="91445" marT="45717" marB="45717" anchor="ctr">
                    <a:lnL w="12700" cap="flat" cmpd="sng" algn="ctr">
                      <a:solidFill>
                        <a:srgbClr val="C7F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F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endParaRPr lang="zh-CN" altLang="en-US" sz="2800" b="1" kern="1200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91445" marR="91445" marT="45717" marB="45717" anchor="ctr">
                    <a:lnL w="12700" cap="flat" cmpd="sng" algn="ctr">
                      <a:solidFill>
                        <a:srgbClr val="C7F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F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endParaRPr lang="zh-CN" altLang="en-US" sz="2800" b="1" kern="1200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91445" marR="91445" marT="45717" marB="45717" anchor="ctr">
                    <a:lnL w="12700" cap="flat" cmpd="sng" algn="ctr">
                      <a:solidFill>
                        <a:srgbClr val="C7F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F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endParaRPr lang="zh-CN" altLang="en-US" sz="2800" b="1" kern="1200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91445" marR="91445" marT="45717" marB="45717" anchor="ctr">
                    <a:lnL w="12700" cap="flat" cmpd="sng" algn="ctr">
                      <a:solidFill>
                        <a:srgbClr val="C7F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F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endParaRPr lang="zh-CN" altLang="en-US" sz="2800" b="1" kern="1200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91445" marR="91445" marT="45717" marB="45717" anchor="ctr">
                    <a:lnL w="12700" cap="flat" cmpd="sng" algn="ctr">
                      <a:solidFill>
                        <a:srgbClr val="C7F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6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3565525" y="3546475"/>
            <a:ext cx="11239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defTabSz="913130" eaLnBrk="1" hangingPunct="1"/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6000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06950" y="3529013"/>
            <a:ext cx="11176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defTabSz="913130" eaLnBrk="1" hangingPunct="1"/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6000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081713" y="3557588"/>
            <a:ext cx="7302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defTabSz="913130" eaLnBrk="1" hangingPunct="1"/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60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250113" y="3543300"/>
            <a:ext cx="63658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defTabSz="913130" eaLnBrk="1" hangingPunct="1"/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60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328025" y="3557588"/>
            <a:ext cx="7588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defTabSz="913130" eaLnBrk="1" hangingPunct="1"/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472613" y="3543300"/>
            <a:ext cx="76041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defTabSz="913130" eaLnBrk="1" hangingPunct="1"/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585" name="文本框 23"/>
          <p:cNvSpPr txBox="1"/>
          <p:nvPr/>
        </p:nvSpPr>
        <p:spPr>
          <a:xfrm>
            <a:off x="1203325" y="4638675"/>
            <a:ext cx="523398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· 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你有什么发现？</a:t>
            </a:r>
            <a:endParaRPr lang="zh-CN" altLang="en-US" sz="28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296988" y="5548313"/>
            <a:ext cx="71247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整数中积的变化规律也同样适用于小数。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" grpId="0"/>
      <p:bldP spid="20" grpId="0"/>
      <p:bldP spid="21" grpId="0"/>
      <p:bldP spid="22" grpId="0"/>
      <p:bldP spid="23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课堂</a:t>
            </a:r>
            <a:r>
              <a:rPr lang="zh-CN" altLang="en-US" dirty="0"/>
              <a:t>总结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3417888" y="3355975"/>
            <a:ext cx="5334000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小数乘整数的方法是什么？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、先把小数看成整数。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、按整数乘法的法则求出积。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、确定积的小数位数点小数点。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3545840" y="868045"/>
            <a:ext cx="5648325" cy="1832610"/>
          </a:xfrm>
          <a:prstGeom prst="cloudCallou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你学会了那些知识？</a:t>
            </a:r>
            <a:endParaRPr lang="zh-CN" altLang="en-US" sz="3200" b="1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板书设计</a:t>
            </a:r>
            <a:endParaRPr lang="zh-CN" altLang="en-US" dirty="0"/>
          </a:p>
        </p:txBody>
      </p:sp>
      <p:sp>
        <p:nvSpPr>
          <p:cNvPr id="20485" name="矩形 26"/>
          <p:cNvSpPr>
            <a:spLocks noChangeArrowheads="1"/>
          </p:cNvSpPr>
          <p:nvPr/>
        </p:nvSpPr>
        <p:spPr bwMode="auto">
          <a:xfrm>
            <a:off x="3808413" y="1393825"/>
            <a:ext cx="3355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小数乘整数</a:t>
            </a:r>
            <a:endParaRPr kumimoji="0" lang="zh-CN" altLang="en-US" sz="2800" b="1" i="0" u="none" strike="noStrike" kern="1200" cap="none" spc="6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24582" name="组合 1"/>
          <p:cNvGrpSpPr/>
          <p:nvPr/>
        </p:nvGrpSpPr>
        <p:grpSpPr>
          <a:xfrm>
            <a:off x="1774825" y="2185988"/>
            <a:ext cx="9737725" cy="2968625"/>
            <a:chOff x="1774268" y="2186149"/>
            <a:chExt cx="9737547" cy="2967990"/>
          </a:xfrm>
        </p:grpSpPr>
        <p:sp>
          <p:nvSpPr>
            <p:cNvPr id="24585" name="AutoShape 27"/>
            <p:cNvSpPr/>
            <p:nvPr/>
          </p:nvSpPr>
          <p:spPr>
            <a:xfrm>
              <a:off x="1774268" y="2186149"/>
              <a:ext cx="4114800" cy="2967990"/>
            </a:xfrm>
            <a:prstGeom prst="wedgeRoundRectCallout">
              <a:avLst>
                <a:gd name="adj1" fmla="val 50648"/>
                <a:gd name="adj2" fmla="val -9009"/>
                <a:gd name="adj3" fmla="val 16667"/>
              </a:avLst>
            </a:prstGeom>
            <a:solidFill>
              <a:srgbClr val="FFFFFF"/>
            </a:solidFill>
            <a:ln w="19050">
              <a:noFill/>
            </a:ln>
          </p:spPr>
          <p:txBody>
            <a:bodyPr/>
            <a:p>
              <a:pPr eaLnBrk="1" hangingPunct="1"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  把3.5元看作35角。</a:t>
              </a:r>
              <a:endPara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     3 . 5                   </a:t>
              </a:r>
              <a:endPara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  ×     3               </a:t>
              </a:r>
              <a:endPara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                </a:t>
              </a:r>
              <a:endPara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24586" name="直接连接符 7"/>
            <p:cNvCxnSpPr/>
            <p:nvPr/>
          </p:nvCxnSpPr>
          <p:spPr>
            <a:xfrm>
              <a:off x="1959688" y="4033999"/>
              <a:ext cx="1199148" cy="11528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24587" name="直接连接符 8"/>
            <p:cNvCxnSpPr/>
            <p:nvPr/>
          </p:nvCxnSpPr>
          <p:spPr>
            <a:xfrm flipV="1">
              <a:off x="4068523" y="4033999"/>
              <a:ext cx="1224280" cy="1270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10" name="右箭头 9"/>
            <p:cNvSpPr/>
            <p:nvPr/>
          </p:nvSpPr>
          <p:spPr>
            <a:xfrm>
              <a:off x="3482387" y="3259069"/>
              <a:ext cx="828660" cy="76184"/>
            </a:xfrm>
            <a:prstGeom prst="rightArrow">
              <a:avLst/>
            </a:prstGeom>
            <a:solidFill>
              <a:sysClr val="windowText" lastClr="000000"/>
            </a:solidFill>
            <a:ln w="12700" cap="flat" cmpd="sng" algn="ctr">
              <a:solidFill>
                <a:srgbClr val="ED7D31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左箭头 10"/>
            <p:cNvSpPr/>
            <p:nvPr/>
          </p:nvSpPr>
          <p:spPr>
            <a:xfrm>
              <a:off x="3417301" y="4293898"/>
              <a:ext cx="828660" cy="76184"/>
            </a:xfrm>
            <a:prstGeom prst="leftArrow">
              <a:avLst>
                <a:gd name="adj1" fmla="val 50000"/>
                <a:gd name="adj2" fmla="val 50000"/>
              </a:avLst>
            </a:prstGeom>
            <a:solidFill>
              <a:sysClr val="windowText" lastClr="000000"/>
            </a:solidFill>
            <a:ln w="12700" cap="flat" cmpd="sng" algn="ctr">
              <a:solidFill>
                <a:srgbClr val="ED7D31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590" name="文本框 11"/>
            <p:cNvSpPr txBox="1"/>
            <p:nvPr/>
          </p:nvSpPr>
          <p:spPr>
            <a:xfrm>
              <a:off x="3482418" y="2836389"/>
              <a:ext cx="96012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24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×</a:t>
              </a:r>
              <a:r>
                <a:rPr lang="en-US" altLang="zh-CN" sz="24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10</a:t>
              </a:r>
              <a:endPara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591" name="文本框 12"/>
            <p:cNvSpPr txBox="1"/>
            <p:nvPr/>
          </p:nvSpPr>
          <p:spPr>
            <a:xfrm>
              <a:off x="3352243" y="4369914"/>
              <a:ext cx="959485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400" b="1" dirty="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÷</a:t>
              </a:r>
              <a:r>
                <a:rPr lang="en-US" altLang="zh-CN" sz="24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10</a:t>
              </a:r>
              <a:endPara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592" name="文本框 13"/>
            <p:cNvSpPr txBox="1"/>
            <p:nvPr/>
          </p:nvSpPr>
          <p:spPr>
            <a:xfrm>
              <a:off x="4528263" y="2954499"/>
              <a:ext cx="763905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3 5</a:t>
              </a:r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4593" name="文本框 14"/>
            <p:cNvSpPr txBox="1"/>
            <p:nvPr/>
          </p:nvSpPr>
          <p:spPr>
            <a:xfrm>
              <a:off x="4246323" y="3445989"/>
              <a:ext cx="1438275" cy="64516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×    3</a:t>
              </a:r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4594" name="文本框 15"/>
            <p:cNvSpPr txBox="1"/>
            <p:nvPr/>
          </p:nvSpPr>
          <p:spPr>
            <a:xfrm>
              <a:off x="4265373" y="4091784"/>
              <a:ext cx="1026795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1 0 5</a:t>
              </a:r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4595" name="文本框 16"/>
            <p:cNvSpPr txBox="1"/>
            <p:nvPr/>
          </p:nvSpPr>
          <p:spPr>
            <a:xfrm>
              <a:off x="2014933" y="4091784"/>
              <a:ext cx="1113155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1 0 </a:t>
              </a:r>
              <a:r>
                <a:rPr lang="zh-CN" altLang="en-US" sz="24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.</a:t>
              </a:r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5</a:t>
              </a:r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4596" name="矩形 17"/>
            <p:cNvSpPr/>
            <p:nvPr/>
          </p:nvSpPr>
          <p:spPr>
            <a:xfrm>
              <a:off x="6177993" y="2614407"/>
              <a:ext cx="5333822" cy="230832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小数乘整数的方法是什么？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、先把小数看成整数。</a:t>
              </a:r>
              <a:endPara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、按整数乘法的法则求出积。</a:t>
              </a:r>
              <a:endPara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、确定积的小数位数点小数点。</a:t>
              </a:r>
              <a:endPara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4583" name="矩形 18"/>
          <p:cNvSpPr/>
          <p:nvPr/>
        </p:nvSpPr>
        <p:spPr>
          <a:xfrm>
            <a:off x="4583113" y="3786188"/>
            <a:ext cx="327025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endParaRPr lang="zh-CN" altLang="en-US" i="1" dirty="0">
              <a:latin typeface="Calibri" panose="020F0502020204030204" pitchFamily="34" charset="0"/>
            </a:endParaRPr>
          </a:p>
        </p:txBody>
      </p:sp>
      <p:sp>
        <p:nvSpPr>
          <p:cNvPr id="24584" name="矩形 19"/>
          <p:cNvSpPr/>
          <p:nvPr/>
        </p:nvSpPr>
        <p:spPr>
          <a:xfrm>
            <a:off x="2417763" y="3787775"/>
            <a:ext cx="32702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endParaRPr lang="zh-CN" altLang="en-US" i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1781076" y="1548286"/>
            <a:ext cx="1381984" cy="3792943"/>
            <a:chOff x="1750693" y="1775088"/>
            <a:chExt cx="1381984" cy="3792943"/>
          </a:xfrm>
        </p:grpSpPr>
        <p:sp>
          <p:nvSpPr>
            <p:cNvPr id="4" name="矩形 3"/>
            <p:cNvSpPr/>
            <p:nvPr/>
          </p:nvSpPr>
          <p:spPr>
            <a:xfrm rot="16200000">
              <a:off x="1230778" y="3666132"/>
              <a:ext cx="2972801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>
                      <a:lumMod val="75000"/>
                      <a:alpha val="18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Contents</a:t>
              </a:r>
              <a:endParaRPr lang="en-US" altLang="zh-CN" sz="4800" b="1" dirty="0">
                <a:solidFill>
                  <a:schemeClr val="bg1">
                    <a:lumMod val="75000"/>
                    <a:alpha val="18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750693" y="1775088"/>
              <a:ext cx="1295668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96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</a:rPr>
                <a:t>目</a:t>
              </a:r>
              <a:endParaRPr kumimoji="1" lang="en-US" altLang="zh-CN" sz="96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kumimoji="1" lang="zh-CN" altLang="en-US" sz="96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</a:rPr>
                <a:t>录</a:t>
              </a:r>
              <a:endParaRPr kumimoji="1" lang="zh-CN" altLang="en-US" sz="96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 flipH="1">
            <a:off x="4022725" y="1244600"/>
            <a:ext cx="76200" cy="4097020"/>
            <a:chOff x="3957869" y="1908067"/>
            <a:chExt cx="0" cy="3401647"/>
          </a:xfrm>
        </p:grpSpPr>
        <p:cxnSp>
          <p:nvCxnSpPr>
            <p:cNvPr id="16" name="直线连接符 15"/>
            <p:cNvCxnSpPr/>
            <p:nvPr/>
          </p:nvCxnSpPr>
          <p:spPr>
            <a:xfrm>
              <a:off x="3957869" y="1908067"/>
              <a:ext cx="0" cy="3401647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线连接符 16"/>
            <p:cNvCxnSpPr/>
            <p:nvPr/>
          </p:nvCxnSpPr>
          <p:spPr>
            <a:xfrm>
              <a:off x="3957869" y="3316338"/>
              <a:ext cx="0" cy="585104"/>
            </a:xfrm>
            <a:prstGeom prst="line">
              <a:avLst/>
            </a:prstGeom>
            <a:ln w="762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4638040" y="1244600"/>
            <a:ext cx="2232025" cy="3350932"/>
            <a:chOff x="4576140" y="1908067"/>
            <a:chExt cx="2231821" cy="3396383"/>
          </a:xfrm>
        </p:grpSpPr>
        <p:grpSp>
          <p:nvGrpSpPr>
            <p:cNvPr id="7" name="组合 6"/>
            <p:cNvGrpSpPr/>
            <p:nvPr/>
          </p:nvGrpSpPr>
          <p:grpSpPr>
            <a:xfrm>
              <a:off x="4576140" y="2863845"/>
              <a:ext cx="2231821" cy="529050"/>
              <a:chOff x="4765892" y="2994044"/>
              <a:chExt cx="2231821" cy="529050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4765892" y="2994044"/>
                <a:ext cx="763200" cy="2929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defRPr>
                </a:lvl1pPr>
              </a:lstStyle>
              <a:p>
                <a:r>
                  <a:rPr lang="en-US" altLang="zh-CN" dirty="0">
                    <a:solidFill>
                      <a:srgbClr val="2B99FF"/>
                    </a:solidFill>
                  </a:rPr>
                  <a:t>02</a:t>
                </a:r>
                <a:endParaRPr lang="en-US" altLang="zh-CN" dirty="0">
                  <a:solidFill>
                    <a:srgbClr val="2B99FF"/>
                  </a:solidFill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5392433" y="2994044"/>
                <a:ext cx="1605280" cy="5290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2B99FF"/>
                    </a:solidFill>
                  </a:rPr>
                  <a:t>新知讲解</a:t>
                </a:r>
                <a:endParaRPr lang="zh-CN" altLang="en-US" dirty="0">
                  <a:solidFill>
                    <a:srgbClr val="2B99FF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576140" y="1908067"/>
              <a:ext cx="2231821" cy="534945"/>
              <a:chOff x="4765892" y="1925458"/>
              <a:chExt cx="2231821" cy="534945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5392433" y="1925458"/>
                <a:ext cx="1605280" cy="5290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zh-CN" altLang="en-US" dirty="0"/>
                  <a:t>导入</a:t>
                </a:r>
                <a:r>
                  <a:rPr lang="zh-CN" altLang="en-US" dirty="0"/>
                  <a:t>新课</a:t>
                </a:r>
                <a:endParaRPr lang="zh-CN" altLang="en-US" dirty="0"/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765892" y="1925458"/>
                <a:ext cx="627095" cy="5349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en-US" altLang="zh-CN" dirty="0"/>
                  <a:t>01</a:t>
                </a:r>
                <a:endParaRPr lang="zh-CN" altLang="en-US" dirty="0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576140" y="3819623"/>
              <a:ext cx="2231821" cy="529050"/>
              <a:chOff x="4765892" y="5131217"/>
              <a:chExt cx="2231821" cy="529050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4765892" y="5131217"/>
                <a:ext cx="627095" cy="5290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rPr>
                  <a:t>03</a:t>
                </a:r>
                <a:endParaRPr kumimoji="1" lang="en-US" altLang="zh-CN" sz="28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  <a:cs typeface="Gotham" charset="0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5392433" y="5131217"/>
                <a:ext cx="1605280" cy="5290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课堂练习</a:t>
                </a:r>
                <a:endParaRPr kumimoji="1" lang="zh-CN" altLang="en-US" sz="28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4576140" y="4775400"/>
              <a:ext cx="2231821" cy="529050"/>
              <a:chOff x="4765892" y="5131217"/>
              <a:chExt cx="2231821" cy="529050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4765892" y="5131217"/>
                <a:ext cx="627095" cy="5290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rPr>
                  <a:t>04</a:t>
                </a:r>
                <a:endParaRPr kumimoji="1" lang="en-US" altLang="zh-CN" sz="28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  <a:cs typeface="Gotham" charset="0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5392433" y="5131217"/>
                <a:ext cx="1605280" cy="5290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拓展提高</a:t>
                </a:r>
                <a:endParaRPr kumimoji="1" lang="zh-CN" altLang="en-US" sz="28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4638040" y="4859655"/>
            <a:ext cx="2232660" cy="943610"/>
            <a:chOff x="4576140" y="1908067"/>
            <a:chExt cx="2232375" cy="1477748"/>
          </a:xfrm>
        </p:grpSpPr>
        <p:sp>
          <p:nvSpPr>
            <p:cNvPr id="56" name="文本框 55"/>
            <p:cNvSpPr txBox="1"/>
            <p:nvPr/>
          </p:nvSpPr>
          <p:spPr>
            <a:xfrm>
              <a:off x="4576140" y="2863845"/>
              <a:ext cx="30988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kumimoji="1" sz="28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Gotham" charset="0"/>
                </a:defRPr>
              </a:lvl1pPr>
            </a:lstStyle>
            <a:p>
              <a:endParaRPr lang="zh-CN" altLang="en-US" b="0" dirty="0"/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4576140" y="1908067"/>
              <a:ext cx="2232375" cy="817435"/>
              <a:chOff x="4765892" y="1925458"/>
              <a:chExt cx="2232375" cy="817435"/>
            </a:xfrm>
          </p:grpSpPr>
          <p:sp>
            <p:nvSpPr>
              <p:cNvPr id="54" name="文本框 53"/>
              <p:cNvSpPr txBox="1"/>
              <p:nvPr/>
            </p:nvSpPr>
            <p:spPr>
              <a:xfrm>
                <a:off x="5392987" y="1925458"/>
                <a:ext cx="1605280" cy="8174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defRPr>
                </a:lvl1pPr>
              </a:lstStyle>
              <a:p>
                <a:r>
                  <a:rPr lang="zh-CN" altLang="en-US" dirty="0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课堂总结</a:t>
                </a:r>
                <a:endParaRPr lang="zh-CN" altLang="en-US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4765892" y="1925458"/>
                <a:ext cx="627095" cy="8174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defRPr>
                </a:lvl1pPr>
              </a:lstStyle>
              <a:p>
                <a:r>
                  <a:rPr lang="en-US" altLang="zh-CN" dirty="0">
                    <a:solidFill>
                      <a:srgbClr val="2B99FF"/>
                    </a:solidFill>
                  </a:rPr>
                  <a:t>05</a:t>
                </a:r>
                <a:endParaRPr lang="en-US" altLang="zh-CN" dirty="0">
                  <a:solidFill>
                    <a:srgbClr val="2B99FF"/>
                  </a:soli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209800" y="1146870"/>
            <a:ext cx="6951407" cy="456511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665363" y="3331727"/>
            <a:ext cx="4218039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成功的花，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人们只惊慕她现时的明艳！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然而当初它的芽儿，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浸透了奋斗的泪泉，洒遍了牺牲的血雨。</a:t>
            </a:r>
            <a:endParaRPr lang="zh-CN" altLang="en-US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560588" y="1873971"/>
            <a:ext cx="3474043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谢谢观看</a:t>
            </a:r>
            <a:endParaRPr kumimoji="1" lang="zh-CN" altLang="en-US" sz="6000" b="1" spc="50" dirty="0">
              <a:ln w="12700" cmpd="sng">
                <a:noFill/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导入</a:t>
            </a:r>
            <a:r>
              <a:rPr lang="zh-CN" altLang="en-US" dirty="0"/>
              <a:t>新课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1529715" y="5728335"/>
            <a:ext cx="67722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ea typeface="宋体" panose="02010600030101010101" pitchFamily="2" charset="-122"/>
              </a:rPr>
              <a:t>提问：从图中你能看出哪些数学信息呢？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  <p:pic>
        <p:nvPicPr>
          <p:cNvPr id="2" name="图片 -2147482624" descr="b44dd689e132a640a77465942be5e7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1150" y="1264285"/>
            <a:ext cx="6670040" cy="39185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导入</a:t>
            </a:r>
            <a:r>
              <a:rPr lang="zh-CN" altLang="en-US" dirty="0"/>
              <a:t>新课</a:t>
            </a:r>
            <a:endParaRPr lang="zh-CN" altLang="en-US" dirty="0"/>
          </a:p>
        </p:txBody>
      </p:sp>
      <p:sp>
        <p:nvSpPr>
          <p:cNvPr id="9221" name="Rectangle 51"/>
          <p:cNvSpPr/>
          <p:nvPr/>
        </p:nvSpPr>
        <p:spPr>
          <a:xfrm>
            <a:off x="2989263" y="647700"/>
            <a:ext cx="1649412" cy="6461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227330" indent="-22733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45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17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89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1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例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7975283" y="1387475"/>
            <a:ext cx="2984500" cy="1389063"/>
          </a:xfrm>
          <a:prstGeom prst="wedgeRoundRectCallout">
            <a:avLst>
              <a:gd name="adj1" fmla="val -167"/>
              <a:gd name="adj2" fmla="val 82213"/>
              <a:gd name="adj3" fmla="val 16667"/>
            </a:avLst>
          </a:prstGeom>
          <a:solidFill>
            <a:schemeClr val="accent6">
              <a:lumMod val="20000"/>
              <a:lumOff val="80000"/>
              <a:alpha val="58039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</a:rPr>
              <a:t>你能列出算式吗？说说你的想法。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思源宋体 CN Heavy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23792" y="5678488"/>
            <a:ext cx="8885555" cy="7372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>
              <a:lnSpc>
                <a:spcPct val="15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一个风筝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9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.5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元，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个风筝就是：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9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.5× 3=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（        ）元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screen"/>
          <a:stretch>
            <a:fillRect/>
          </a:stretch>
        </p:blipFill>
        <p:spPr>
          <a:xfrm>
            <a:off x="9728835" y="3289935"/>
            <a:ext cx="2096770" cy="2096770"/>
          </a:xfrm>
          <a:prstGeom prst="rect">
            <a:avLst/>
          </a:prstGeom>
        </p:spPr>
      </p:pic>
      <p:pic>
        <p:nvPicPr>
          <p:cNvPr id="2" name="图片 -2147482624" descr="b44dd689e132a640a77465942be5e7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2220" y="1584960"/>
            <a:ext cx="6276340" cy="36874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新知</a:t>
            </a:r>
            <a:r>
              <a:rPr lang="zh-CN" altLang="en-US" dirty="0"/>
              <a:t>讲解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163320" y="108204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0">
                <a:ea typeface="宋体" panose="02010600030101010101" pitchFamily="2" charset="-122"/>
              </a:rPr>
              <a:t>（</a:t>
            </a:r>
            <a:r>
              <a:rPr lang="en-US" sz="2400" b="0">
                <a:latin typeface="Times New Roman" panose="02020603050405020304" charset="0"/>
              </a:rPr>
              <a:t>1</a:t>
            </a:r>
            <a:r>
              <a:rPr lang="zh-CN" sz="2400" b="0">
                <a:ea typeface="宋体" panose="02010600030101010101" pitchFamily="2" charset="-122"/>
              </a:rPr>
              <a:t>）估一估：</a:t>
            </a:r>
            <a:r>
              <a:rPr lang="en-US" sz="2400" b="0">
                <a:latin typeface="Times New Roman" panose="02020603050405020304" charset="0"/>
              </a:rPr>
              <a:t>9</a:t>
            </a:r>
            <a:r>
              <a:rPr lang="en-US" sz="2400" b="0">
                <a:latin typeface="Times New Roman" panose="02020603050405020304" charset="0"/>
              </a:rPr>
              <a:t>.5</a:t>
            </a:r>
            <a:r>
              <a:rPr lang="en-US" sz="2400" b="0">
                <a:latin typeface="宋体" panose="02010600030101010101" pitchFamily="2" charset="-122"/>
              </a:rPr>
              <a:t>×</a:t>
            </a:r>
            <a:r>
              <a:rPr lang="en-US" sz="2400" b="0">
                <a:latin typeface="Times New Roman" panose="02020603050405020304" charset="0"/>
              </a:rPr>
              <a:t>3</a:t>
            </a:r>
            <a:r>
              <a:rPr lang="zh-CN" sz="2400" b="0">
                <a:ea typeface="宋体" panose="02010600030101010101" pitchFamily="2" charset="-122"/>
              </a:rPr>
              <a:t>大约是多少？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63320" y="1814830"/>
            <a:ext cx="79146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ea typeface="宋体" panose="02010600030101010101" pitchFamily="2" charset="-122"/>
              </a:rPr>
              <a:t>（</a:t>
            </a:r>
            <a:r>
              <a:rPr lang="en-US" sz="2400" b="0">
                <a:latin typeface="Times New Roman" panose="02020603050405020304" charset="0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）算一算：学生估算，可能出现以下几种结果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37665" y="2472055"/>
            <a:ext cx="644842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估算</a:t>
            </a:r>
            <a:r>
              <a:rPr lang="en-US" sz="2400" b="0">
                <a:latin typeface="Times New Roman" panose="02020603050405020304" charset="0"/>
              </a:rPr>
              <a:t>1</a:t>
            </a:r>
            <a:r>
              <a:rPr lang="zh-CN" sz="2400" b="0">
                <a:ea typeface="宋体" panose="02010600030101010101" pitchFamily="2" charset="-122"/>
              </a:rPr>
              <a:t>：             </a:t>
            </a:r>
            <a:r>
              <a:rPr lang="en-US" altLang="zh-CN" sz="2400" b="0">
                <a:ea typeface="宋体" panose="02010600030101010101" pitchFamily="2" charset="-122"/>
              </a:rPr>
              <a:t>      </a:t>
            </a:r>
            <a:r>
              <a:rPr lang="zh-CN" sz="2400" b="0">
                <a:ea typeface="宋体" panose="02010600030101010101" pitchFamily="2" charset="-122"/>
              </a:rPr>
              <a:t>估算</a:t>
            </a:r>
            <a:r>
              <a:rPr lang="en-US" sz="2400" b="0">
                <a:latin typeface="Times New Roman" panose="02020603050405020304" charset="0"/>
              </a:rPr>
              <a:t>2:9.5</a:t>
            </a:r>
            <a:r>
              <a:rPr lang="en-US" sz="2400" b="0">
                <a:latin typeface="Arial" panose="020B0604020202020204" pitchFamily="34" charset="0"/>
              </a:rPr>
              <a:t>→</a:t>
            </a:r>
            <a:r>
              <a:rPr lang="en-US" sz="2400" b="0">
                <a:latin typeface="Times New Roman" panose="02020603050405020304" charset="0"/>
              </a:rPr>
              <a:t>9</a:t>
            </a:r>
            <a:r>
              <a:rPr lang="en-US" sz="2400" b="0">
                <a:latin typeface="Times New Roman" panose="02020603050405020304" charset="0"/>
              </a:rPr>
              <a:t>                        9.5</a:t>
            </a:r>
            <a:r>
              <a:rPr lang="en-US" sz="2400" b="0">
                <a:latin typeface="Arial" panose="020B0604020202020204" pitchFamily="34" charset="0"/>
              </a:rPr>
              <a:t>→</a:t>
            </a:r>
            <a:r>
              <a:rPr lang="en-US" sz="2400" b="0">
                <a:latin typeface="Times New Roman" panose="02020603050405020304" charset="0"/>
              </a:rPr>
              <a:t>10</a:t>
            </a:r>
            <a:r>
              <a:rPr lang="en-US" sz="2400" b="0">
                <a:latin typeface="Times New Roman" panose="02020603050405020304" charset="0"/>
              </a:rPr>
              <a:t>   9.5</a:t>
            </a:r>
            <a:r>
              <a:rPr lang="en-US" sz="2400" b="0">
                <a:latin typeface="宋体" panose="02010600030101010101" pitchFamily="2" charset="-122"/>
              </a:rPr>
              <a:t>×</a:t>
            </a:r>
            <a:r>
              <a:rPr lang="en-US" sz="2400" b="0">
                <a:latin typeface="Times New Roman" panose="02020603050405020304" charset="0"/>
              </a:rPr>
              <a:t>3</a:t>
            </a:r>
            <a:r>
              <a:rPr lang="en-US" sz="2400" b="0">
                <a:latin typeface="Arial" panose="020B0604020202020204" pitchFamily="34" charset="0"/>
              </a:rPr>
              <a:t>≈</a:t>
            </a:r>
            <a:r>
              <a:rPr lang="en-US" sz="2400" b="0">
                <a:latin typeface="Times New Roman" panose="02020603050405020304" charset="0"/>
              </a:rPr>
              <a:t>9</a:t>
            </a:r>
            <a:r>
              <a:rPr lang="en-US" sz="2400" b="0">
                <a:latin typeface="宋体" panose="02010600030101010101" pitchFamily="2" charset="-122"/>
              </a:rPr>
              <a:t>×</a:t>
            </a:r>
            <a:r>
              <a:rPr lang="en-US" sz="2400" b="0">
                <a:latin typeface="Times New Roman" panose="02020603050405020304" charset="0"/>
              </a:rPr>
              <a:t>3</a:t>
            </a:r>
            <a:r>
              <a:rPr lang="en-US" sz="2400" b="0">
                <a:latin typeface="宋体" panose="02010600030101010101" pitchFamily="2" charset="-122"/>
              </a:rPr>
              <a:t> </a:t>
            </a:r>
            <a:r>
              <a:rPr lang="en-US" sz="2400" b="0">
                <a:latin typeface="Times New Roman" panose="02020603050405020304" charset="0"/>
              </a:rPr>
              <a:t>=27          9.5</a:t>
            </a:r>
            <a:r>
              <a:rPr lang="en-US" sz="2400" b="0">
                <a:latin typeface="宋体" panose="02010600030101010101" pitchFamily="2" charset="-122"/>
              </a:rPr>
              <a:t>×</a:t>
            </a:r>
            <a:r>
              <a:rPr lang="en-US" sz="2400" b="0">
                <a:latin typeface="Times New Roman" panose="02020603050405020304" charset="0"/>
              </a:rPr>
              <a:t>3</a:t>
            </a:r>
            <a:r>
              <a:rPr lang="en-US" sz="2400" b="0">
                <a:latin typeface="Arial" panose="020B0604020202020204" pitchFamily="34" charset="0"/>
              </a:rPr>
              <a:t>≈</a:t>
            </a:r>
            <a:r>
              <a:rPr lang="en-US" sz="2400" b="0">
                <a:latin typeface="Times New Roman" panose="02020603050405020304" charset="0"/>
              </a:rPr>
              <a:t>10</a:t>
            </a:r>
            <a:r>
              <a:rPr lang="en-US" sz="2400" b="0">
                <a:latin typeface="宋体" panose="02010600030101010101" pitchFamily="2" charset="-122"/>
              </a:rPr>
              <a:t>×</a:t>
            </a:r>
            <a:r>
              <a:rPr lang="en-US" sz="2400" b="0">
                <a:latin typeface="Times New Roman" panose="02020603050405020304" charset="0"/>
              </a:rPr>
              <a:t>3</a:t>
            </a:r>
            <a:r>
              <a:rPr lang="en-US" sz="2400" b="0">
                <a:latin typeface="宋体" panose="02010600030101010101" pitchFamily="2" charset="-122"/>
              </a:rPr>
              <a:t> </a:t>
            </a:r>
            <a:r>
              <a:rPr lang="en-US" sz="2400" b="0">
                <a:latin typeface="Times New Roman" panose="02020603050405020304" charset="0"/>
              </a:rPr>
              <a:t>=30</a:t>
            </a:r>
            <a:r>
              <a:rPr lang="en-US" sz="2400" b="0">
                <a:latin typeface="宋体" panose="02010600030101010101" pitchFamily="2" charset="-122"/>
              </a:rPr>
              <a:t>  </a:t>
            </a:r>
            <a:r>
              <a:rPr lang="zh-CN" sz="2400" b="0">
                <a:ea typeface="宋体" panose="02010600030101010101" pitchFamily="2" charset="-122"/>
              </a:rPr>
              <a:t>比</a:t>
            </a:r>
            <a:r>
              <a:rPr lang="en-US" sz="2400" b="0">
                <a:latin typeface="Times New Roman" panose="02020603050405020304" charset="0"/>
              </a:rPr>
              <a:t>27</a:t>
            </a:r>
            <a:r>
              <a:rPr lang="zh-CN" sz="2400" b="0">
                <a:ea typeface="宋体" panose="02010600030101010101" pitchFamily="2" charset="-122"/>
              </a:rPr>
              <a:t>多              </a:t>
            </a:r>
            <a:r>
              <a:rPr lang="en-US" altLang="zh-CN" sz="2400" b="0">
                <a:ea typeface="宋体" panose="02010600030101010101" pitchFamily="2" charset="-122"/>
              </a:rPr>
              <a:t>       </a:t>
            </a:r>
            <a:r>
              <a:rPr lang="zh-CN" sz="2400" b="0">
                <a:ea typeface="宋体" panose="02010600030101010101" pitchFamily="2" charset="-122"/>
              </a:rPr>
              <a:t>比</a:t>
            </a:r>
            <a:r>
              <a:rPr lang="en-US" sz="2400" b="0">
                <a:latin typeface="Times New Roman" panose="02020603050405020304" charset="0"/>
              </a:rPr>
              <a:t>30</a:t>
            </a:r>
            <a:r>
              <a:rPr lang="zh-CN" sz="2400" b="0">
                <a:ea typeface="宋体" panose="02010600030101010101" pitchFamily="2" charset="-122"/>
              </a:rPr>
              <a:t>少</a:t>
            </a:r>
            <a:endParaRPr lang="en-US" sz="2400" b="0">
              <a:latin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估得</a:t>
            </a:r>
            <a:r>
              <a:rPr lang="en-US" sz="2400" b="0">
                <a:latin typeface="Times New Roman" panose="02020603050405020304" charset="0"/>
              </a:rPr>
              <a:t>9</a:t>
            </a:r>
            <a:r>
              <a:rPr lang="en-US" sz="2400" b="0">
                <a:latin typeface="Times New Roman" panose="02020603050405020304" charset="0"/>
              </a:rPr>
              <a:t>.5</a:t>
            </a:r>
            <a:r>
              <a:rPr lang="en-US" sz="2400" b="0">
                <a:latin typeface="宋体" panose="02010600030101010101" pitchFamily="2" charset="-122"/>
              </a:rPr>
              <a:t>×</a:t>
            </a:r>
            <a:r>
              <a:rPr lang="en-US" sz="2400" b="0">
                <a:latin typeface="Times New Roman" panose="02020603050405020304" charset="0"/>
              </a:rPr>
              <a:t>3</a:t>
            </a:r>
            <a:r>
              <a:rPr lang="zh-CN" sz="2400" b="0">
                <a:ea typeface="宋体" panose="02010600030101010101" pitchFamily="2" charset="-122"/>
              </a:rPr>
              <a:t>的积的范围大致在</a:t>
            </a:r>
            <a:r>
              <a:rPr lang="en-US" sz="2400" b="0">
                <a:latin typeface="Times New Roman" panose="02020603050405020304" charset="0"/>
              </a:rPr>
              <a:t>27</a:t>
            </a:r>
            <a:r>
              <a:rPr lang="zh-CN" sz="2400" b="0">
                <a:ea typeface="宋体" panose="02010600030101010101" pitchFamily="2" charset="-122"/>
              </a:rPr>
              <a:t>和</a:t>
            </a:r>
            <a:r>
              <a:rPr lang="en-US" sz="2400" b="0">
                <a:latin typeface="Times New Roman" panose="02020603050405020304" charset="0"/>
              </a:rPr>
              <a:t>30</a:t>
            </a:r>
            <a:r>
              <a:rPr lang="zh-CN" sz="2400" b="0">
                <a:ea typeface="宋体" panose="02010600030101010101" pitchFamily="2" charset="-122"/>
              </a:rPr>
              <a:t>之间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新知</a:t>
            </a:r>
            <a:r>
              <a:rPr lang="zh-CN" altLang="en-US" dirty="0"/>
              <a:t>讲解</a:t>
            </a:r>
            <a:endParaRPr lang="zh-CN" altLang="en-US" dirty="0"/>
          </a:p>
        </p:txBody>
      </p:sp>
      <p:sp>
        <p:nvSpPr>
          <p:cNvPr id="36" name="圆角矩形 35"/>
          <p:cNvSpPr/>
          <p:nvPr/>
        </p:nvSpPr>
        <p:spPr>
          <a:xfrm>
            <a:off x="6001703" y="3106103"/>
            <a:ext cx="3557588" cy="2859088"/>
          </a:xfrm>
          <a:prstGeom prst="roundRect">
            <a:avLst>
              <a:gd name="adj" fmla="val 3969"/>
            </a:avLst>
          </a:prstGeom>
          <a:solidFill>
            <a:schemeClr val="accent4">
              <a:lumMod val="20000"/>
              <a:lumOff val="80000"/>
            </a:schemeClr>
          </a:solidFill>
          <a:ln w="12700" cap="flat" cmpd="sng" algn="ctr">
            <a:solidFill>
              <a:schemeClr val="accent4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35450" y="896938"/>
            <a:ext cx="2800350" cy="739775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怎样计算呢？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0251" name="矩形 36"/>
          <p:cNvSpPr/>
          <p:nvPr/>
        </p:nvSpPr>
        <p:spPr>
          <a:xfrm>
            <a:off x="3984625" y="2024380"/>
            <a:ext cx="350393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9.5× 3=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（        ）元</a:t>
            </a:r>
            <a:endParaRPr lang="zh-CN" altLang="en-US" sz="2800" dirty="0"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7183438" y="3300413"/>
          <a:ext cx="1885950" cy="5191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50"/>
                <a:gridCol w="628650"/>
                <a:gridCol w="628650"/>
              </a:tblGrid>
              <a:tr h="519112">
                <a:tc>
                  <a:txBody>
                    <a:bodyPr/>
                    <a:p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398" marR="91398" marT="45804" marB="4580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9 .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398" marR="91398" marT="45804" marB="4580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398" marR="91398" marT="45804" marB="4580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7177088" y="3719513"/>
          <a:ext cx="1887538" cy="5191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9179"/>
                <a:gridCol w="629179"/>
                <a:gridCol w="629179"/>
              </a:tblGrid>
              <a:tr h="518795">
                <a:tc>
                  <a:txBody>
                    <a:bodyPr/>
                    <a:p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75" marR="91475" marT="45804" marB="4580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9 .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75" marR="91475" marT="45804" marB="4580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75" marR="91475" marT="45804" marB="4580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7183438" y="4135438"/>
          <a:ext cx="1887538" cy="5175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9179"/>
                <a:gridCol w="629179"/>
                <a:gridCol w="629179"/>
              </a:tblGrid>
              <a:tr h="517525">
                <a:tc>
                  <a:txBody>
                    <a:bodyPr/>
                    <a:p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+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75" marR="91475" marT="45664" marB="4566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9 .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75" marR="91475" marT="45664" marB="4566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75" marR="91475" marT="45664" marB="4566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7219950" y="4786313"/>
          <a:ext cx="1887538" cy="5191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9179"/>
                <a:gridCol w="629179"/>
                <a:gridCol w="629179"/>
              </a:tblGrid>
              <a:tr h="518795">
                <a:tc>
                  <a:txBody>
                    <a:bodyPr/>
                    <a:p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75" marR="91475" marT="45804" marB="4580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75" marR="91475" marT="45804" marB="4580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75" marR="91475" marT="45804" marB="4580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7527925" y="4805363"/>
            <a:ext cx="72707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2 8</a:t>
            </a:r>
            <a:endParaRPr lang="zh-CN" altLang="en-US" sz="2800" dirty="0">
              <a:latin typeface="Calibri" panose="020F050202020403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810500" y="4476750"/>
            <a:ext cx="344488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000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endParaRPr lang="zh-CN" altLang="en-US" sz="2000" i="1" dirty="0">
              <a:latin typeface="Calibri" panose="020F050202020403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953375" y="2025650"/>
            <a:ext cx="94170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28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.5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54988" y="4757738"/>
            <a:ext cx="287337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endParaRPr lang="zh-CN" altLang="en-US" sz="2800" dirty="0">
              <a:latin typeface="Calibri" panose="020F0502020204030204" pitchFamily="34" charset="0"/>
            </a:endParaRPr>
          </a:p>
        </p:txBody>
      </p:sp>
      <p:sp>
        <p:nvSpPr>
          <p:cNvPr id="35" name="直接连接符 34"/>
          <p:cNvSpPr/>
          <p:nvPr/>
        </p:nvSpPr>
        <p:spPr>
          <a:xfrm flipV="1">
            <a:off x="7219950" y="4756150"/>
            <a:ext cx="1812925" cy="28575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" name="云形 5"/>
          <p:cNvSpPr/>
          <p:nvPr/>
        </p:nvSpPr>
        <p:spPr>
          <a:xfrm>
            <a:off x="407670" y="2991485"/>
            <a:ext cx="4580890" cy="1976120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 b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  <a:sym typeface="+mn-ea"/>
              </a:rPr>
              <a:t>9.5×3</a:t>
            </a:r>
            <a:r>
              <a:rPr lang="zh-CN" altLang="en-US" sz="2800" b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  <a:sym typeface="+mn-ea"/>
              </a:rPr>
              <a:t>就是表示</a:t>
            </a:r>
            <a:r>
              <a:rPr lang="en-US" altLang="zh-CN" sz="2800" b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  <a:sym typeface="+mn-ea"/>
              </a:rPr>
              <a:t>3</a:t>
            </a:r>
            <a:r>
              <a:rPr lang="zh-CN" altLang="en-US" sz="2800" b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  <a:sym typeface="+mn-ea"/>
              </a:rPr>
              <a:t>个</a:t>
            </a:r>
            <a:r>
              <a:rPr lang="en-US" altLang="zh-CN" sz="2800" b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  <a:sym typeface="+mn-ea"/>
              </a:rPr>
              <a:t>9</a:t>
            </a:r>
            <a:r>
              <a:rPr lang="en-US" altLang="zh-CN" sz="2800" b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  <a:sym typeface="+mn-ea"/>
              </a:rPr>
              <a:t>.5</a:t>
            </a:r>
            <a:r>
              <a:rPr lang="zh-CN" altLang="en-US" sz="2800" b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  <a:sym typeface="+mn-ea"/>
              </a:rPr>
              <a:t>相加，所以我用</a:t>
            </a:r>
            <a:r>
              <a:rPr lang="zh-CN" altLang="en-US" sz="2800" b="1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  <a:sym typeface="+mn-ea"/>
              </a:rPr>
              <a:t>加法</a:t>
            </a:r>
            <a:r>
              <a:rPr lang="zh-CN" altLang="en-US" sz="2800" b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  <a:sym typeface="+mn-ea"/>
              </a:rPr>
              <a:t>计算。</a:t>
            </a:r>
            <a:endParaRPr lang="zh-CN" altLang="en-US" sz="2800" b="1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思源宋体 CN Heavy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9" grpId="0"/>
      <p:bldP spid="2" grpId="0"/>
      <p:bldP spid="38" grpId="0"/>
      <p:bldP spid="7" grpId="0"/>
      <p:bldP spid="6" grpId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p>
            <a:r>
              <a:rPr lang="zh-CN" altLang="en-US" dirty="0"/>
              <a:t>新知</a:t>
            </a:r>
            <a:r>
              <a:rPr lang="zh-CN" altLang="en-US" dirty="0"/>
              <a:t>讲解</a:t>
            </a:r>
            <a:endParaRPr lang="zh-CN" altLang="en-US" dirty="0"/>
          </a:p>
        </p:txBody>
      </p:sp>
      <p:sp>
        <p:nvSpPr>
          <p:cNvPr id="16" name="圆角矩形 15"/>
          <p:cNvSpPr/>
          <p:nvPr/>
        </p:nvSpPr>
        <p:spPr>
          <a:xfrm>
            <a:off x="5770245" y="2467928"/>
            <a:ext cx="3557588" cy="3470275"/>
          </a:xfrm>
          <a:prstGeom prst="roundRect">
            <a:avLst>
              <a:gd name="adj" fmla="val 3969"/>
            </a:avLst>
          </a:prstGeom>
          <a:solidFill>
            <a:schemeClr val="accent4">
              <a:lumMod val="20000"/>
              <a:lumOff val="80000"/>
            </a:schemeClr>
          </a:solidFill>
          <a:ln w="12700" cap="flat" cmpd="sng" algn="ctr">
            <a:solidFill>
              <a:schemeClr val="accent4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2082165" y="2625725"/>
            <a:ext cx="2322513" cy="1171575"/>
          </a:xfrm>
          <a:prstGeom prst="wedgeRoundRectCallout">
            <a:avLst>
              <a:gd name="adj1" fmla="val 5845"/>
              <a:gd name="adj2" fmla="val 93209"/>
              <a:gd name="adj3" fmla="val 16667"/>
            </a:avLst>
          </a:prstGeom>
          <a:solidFill>
            <a:schemeClr val="accent6">
              <a:lumMod val="20000"/>
              <a:lumOff val="80000"/>
              <a:alpha val="58039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</a:rPr>
              <a:t>我用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</a:rPr>
              <a:t>复名数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</a:rPr>
              <a:t>计算。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思源宋体 CN Heavy"/>
            </a:endParaRPr>
          </a:p>
        </p:txBody>
      </p:sp>
      <p:sp>
        <p:nvSpPr>
          <p:cNvPr id="11277" name="矩形 2"/>
          <p:cNvSpPr/>
          <p:nvPr/>
        </p:nvSpPr>
        <p:spPr>
          <a:xfrm>
            <a:off x="3567113" y="1247775"/>
            <a:ext cx="350393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9.5× 3=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（        ）元</a:t>
            </a:r>
            <a:endParaRPr lang="zh-CN" altLang="en-US" sz="2800" dirty="0"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48288" y="1257300"/>
            <a:ext cx="94170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28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.5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24525" y="4888865"/>
            <a:ext cx="38017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27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元＋15角＝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28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.5元</a:t>
            </a:r>
            <a:endParaRPr lang="zh-CN" altLang="en-US" sz="28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059170" y="2588260"/>
            <a:ext cx="2657475" cy="521970"/>
          </a:xfrm>
          <a:prstGeom prst="rect">
            <a:avLst/>
          </a:prstGeom>
          <a:solidFill>
            <a:srgbClr val="EDFFF8"/>
          </a:solidFill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9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.5元＝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9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元5角</a:t>
            </a:r>
            <a:endParaRPr lang="zh-CN" altLang="en-US" sz="28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56325" y="3262630"/>
            <a:ext cx="2463800" cy="521970"/>
          </a:xfrm>
          <a:prstGeom prst="rect">
            <a:avLst/>
          </a:prstGeom>
          <a:solidFill>
            <a:srgbClr val="EDFFF8"/>
          </a:solidFill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9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元×3＝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27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元 </a:t>
            </a:r>
            <a:endParaRPr lang="zh-CN" altLang="en-US" sz="28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56325" y="4075430"/>
            <a:ext cx="2560638" cy="522288"/>
          </a:xfrm>
          <a:prstGeom prst="rect">
            <a:avLst/>
          </a:prstGeom>
          <a:solidFill>
            <a:srgbClr val="EDFFF8"/>
          </a:solidFill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5角×3＝15角</a:t>
            </a:r>
            <a:endParaRPr lang="zh-CN" altLang="en-US" sz="28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0600" y="4348480"/>
            <a:ext cx="2298700" cy="189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4" grpId="0" bldLvl="0" animBg="1"/>
      <p:bldP spid="6" grpId="0"/>
      <p:bldP spid="15" grpId="0"/>
      <p:bldP spid="17" grpId="0" bldLvl="0" animBg="1"/>
      <p:bldP spid="18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新知</a:t>
            </a:r>
            <a:r>
              <a:rPr lang="zh-CN" altLang="en-US" dirty="0"/>
              <a:t>讲解</a:t>
            </a:r>
            <a:endParaRPr lang="zh-CN" altLang="en-US" dirty="0"/>
          </a:p>
        </p:txBody>
      </p:sp>
      <p:sp>
        <p:nvSpPr>
          <p:cNvPr id="4" name="圆角矩形标注 3"/>
          <p:cNvSpPr/>
          <p:nvPr/>
        </p:nvSpPr>
        <p:spPr>
          <a:xfrm>
            <a:off x="3973195" y="1673860"/>
            <a:ext cx="5064125" cy="872490"/>
          </a:xfrm>
          <a:prstGeom prst="wedgeRoundRectCallout">
            <a:avLst>
              <a:gd name="adj1" fmla="val 56171"/>
              <a:gd name="adj2" fmla="val -8391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我想买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5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个        需要多少钱？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4408488" y="4614863"/>
            <a:ext cx="1355725" cy="12700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21" name="直接连接符 20"/>
          <p:cNvCxnSpPr/>
          <p:nvPr/>
        </p:nvCxnSpPr>
        <p:spPr>
          <a:xfrm flipV="1">
            <a:off x="6873875" y="4530725"/>
            <a:ext cx="1379538" cy="14288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22" name="直接箭头连接符 21"/>
          <p:cNvCxnSpPr/>
          <p:nvPr/>
        </p:nvCxnSpPr>
        <p:spPr>
          <a:xfrm>
            <a:off x="5803900" y="3802063"/>
            <a:ext cx="1198563" cy="0"/>
          </a:xfrm>
          <a:prstGeom prst="straightConnector1">
            <a:avLst/>
          </a:prstGeom>
          <a:ln w="28575" cap="flat" cmpd="sng">
            <a:solidFill>
              <a:srgbClr val="5B9BD5"/>
            </a:solidFill>
            <a:prstDash val="solid"/>
            <a:miter/>
            <a:headEnd type="none" w="med" len="med"/>
            <a:tailEnd type="arrow" w="med" len="med"/>
          </a:ln>
        </p:spPr>
      </p:cxnSp>
      <p:sp>
        <p:nvSpPr>
          <p:cNvPr id="23" name="文本框 22"/>
          <p:cNvSpPr txBox="1"/>
          <p:nvPr/>
        </p:nvSpPr>
        <p:spPr>
          <a:xfrm>
            <a:off x="5910263" y="3430588"/>
            <a:ext cx="8286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×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4" name="直接箭头连接符 23"/>
          <p:cNvCxnSpPr/>
          <p:nvPr/>
        </p:nvCxnSpPr>
        <p:spPr>
          <a:xfrm flipH="1">
            <a:off x="5727700" y="4821238"/>
            <a:ext cx="1003300" cy="4762"/>
          </a:xfrm>
          <a:prstGeom prst="straightConnector1">
            <a:avLst/>
          </a:prstGeom>
          <a:ln w="28575" cap="flat" cmpd="sng">
            <a:solidFill>
              <a:srgbClr val="5B9BD5"/>
            </a:solidFill>
            <a:prstDash val="solid"/>
            <a:miter/>
            <a:headEnd type="none" w="med" len="med"/>
            <a:tailEnd type="arrow" w="med" len="med"/>
          </a:ln>
        </p:spPr>
      </p:cxnSp>
      <p:sp>
        <p:nvSpPr>
          <p:cNvPr id="25" name="文本框 24"/>
          <p:cNvSpPr txBox="1"/>
          <p:nvPr/>
        </p:nvSpPr>
        <p:spPr>
          <a:xfrm>
            <a:off x="5791200" y="4314825"/>
            <a:ext cx="94773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÷10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344" name="文本框 25"/>
          <p:cNvSpPr txBox="1"/>
          <p:nvPr/>
        </p:nvSpPr>
        <p:spPr>
          <a:xfrm>
            <a:off x="4237990" y="5768975"/>
            <a:ext cx="43307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答：买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个           需要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71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元。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091045" y="3478530"/>
            <a:ext cx="129063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1 4  2    </a:t>
            </a:r>
            <a:endParaRPr lang="zh-CN" altLang="en-US" sz="2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904038" y="4045585"/>
            <a:ext cx="171767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×        5</a:t>
            </a:r>
            <a:endParaRPr lang="zh-CN" altLang="en-US" sz="2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183755" y="4614228"/>
            <a:ext cx="16525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7  1</a:t>
            </a:r>
            <a:endParaRPr lang="zh-CN" altLang="en-US" sz="2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556250" y="2719388"/>
            <a:ext cx="168433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71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（元）</a:t>
            </a:r>
            <a:endParaRPr lang="zh-CN" altLang="en-US" sz="2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006850" y="2719705"/>
            <a:ext cx="15621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14.2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×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5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=</a:t>
            </a:r>
            <a:endParaRPr lang="zh-CN" altLang="en-US" sz="2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415790" y="4628515"/>
            <a:ext cx="14598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7  1 . 0</a:t>
            </a:r>
            <a:endParaRPr lang="zh-CN" altLang="en-US" sz="2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452745" y="4720908"/>
            <a:ext cx="336550" cy="29845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585788" y="2949575"/>
            <a:ext cx="2870200" cy="1944688"/>
            <a:chOff x="586581" y="2949360"/>
            <a:chExt cx="2869313" cy="1944720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9" name="椭圆 8"/>
            <p:cNvSpPr/>
            <p:nvPr/>
          </p:nvSpPr>
          <p:spPr>
            <a:xfrm>
              <a:off x="586581" y="2949360"/>
              <a:ext cx="2869313" cy="194472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342" name="文本框 33"/>
            <p:cNvSpPr txBox="1"/>
            <p:nvPr/>
          </p:nvSpPr>
          <p:spPr>
            <a:xfrm>
              <a:off x="938605" y="3263844"/>
              <a:ext cx="2119779" cy="1227387"/>
            </a:xfrm>
            <a:prstGeom prst="rect">
              <a:avLst/>
            </a:prstGeom>
            <a:grp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注意</a:t>
              </a:r>
              <a:r>
                <a:rPr lang="zh-CN" altLang="en-US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：小数末尾的</a:t>
              </a:r>
              <a:r>
                <a:rPr lang="en-US" altLang="zh-CN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0</a:t>
              </a:r>
              <a:r>
                <a:rPr lang="zh-CN" altLang="en-US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要去掉。</a:t>
              </a:r>
              <a:endPara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318000" y="3414713"/>
            <a:ext cx="1495357" cy="1198880"/>
            <a:chOff x="4318000" y="3414713"/>
            <a:chExt cx="1495357" cy="1198880"/>
          </a:xfrm>
        </p:grpSpPr>
        <p:sp>
          <p:nvSpPr>
            <p:cNvPr id="13339" name="文本框 17"/>
            <p:cNvSpPr txBox="1"/>
            <p:nvPr/>
          </p:nvSpPr>
          <p:spPr>
            <a:xfrm>
              <a:off x="4318000" y="3414713"/>
              <a:ext cx="1473200" cy="11988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   </a:t>
              </a:r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14</a:t>
              </a:r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. </a:t>
              </a:r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2</a:t>
              </a:r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                  </a:t>
              </a:r>
              <a:endPara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</a:t>
              </a:r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             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13340" name="矩形 2"/>
            <p:cNvSpPr/>
            <p:nvPr/>
          </p:nvSpPr>
          <p:spPr>
            <a:xfrm>
              <a:off x="4484302" y="4031903"/>
              <a:ext cx="1329055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×     </a:t>
              </a:r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 5</a:t>
              </a:r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</a:t>
              </a:r>
              <a:endParaRPr lang="zh-CN" altLang="en-US" dirty="0">
                <a:latin typeface="Calibri" panose="020F0502020204030204" pitchFamily="34" charset="0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7870825" y="4622800"/>
            <a:ext cx="37465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</a:t>
            </a:r>
            <a:endParaRPr lang="zh-CN" altLang="en-US" sz="2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670425" y="4325938"/>
            <a:ext cx="287020" cy="3067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1400" i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altLang="zh-CN" sz="1400" i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317" name="矩形 5"/>
          <p:cNvSpPr/>
          <p:nvPr/>
        </p:nvSpPr>
        <p:spPr>
          <a:xfrm>
            <a:off x="4152900" y="885825"/>
            <a:ext cx="2587625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试   一   试   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31020" y="1516380"/>
            <a:ext cx="2298700" cy="1898650"/>
          </a:xfrm>
          <a:prstGeom prst="rect">
            <a:avLst/>
          </a:prstGeom>
        </p:spPr>
      </p:pic>
      <p:pic>
        <p:nvPicPr>
          <p:cNvPr id="2" name="图片 -2147482621" descr="4aa976a6ba325c42e18ce37c74a01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6250" y="1802765"/>
            <a:ext cx="720090" cy="6661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4914900" y="4310063"/>
            <a:ext cx="287020" cy="3067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1400" i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altLang="zh-CN" sz="1400" i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73010" y="4197668"/>
            <a:ext cx="287020" cy="3067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1400" i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altLang="zh-CN" sz="1400" i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239635" y="4174808"/>
            <a:ext cx="287020" cy="3067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1400" i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altLang="zh-CN" sz="1400" i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-2147482621" descr="4aa976a6ba325c42e18ce37c74a01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4555" y="5666105"/>
            <a:ext cx="720090" cy="6661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7" grpId="0"/>
      <p:bldP spid="28" grpId="0"/>
      <p:bldP spid="29" grpId="0"/>
      <p:bldP spid="30" grpId="0"/>
      <p:bldP spid="31" grpId="0"/>
      <p:bldP spid="32" grpId="0"/>
      <p:bldP spid="12" grpId="0"/>
      <p:bldP spid="34" grpId="0"/>
      <p:bldP spid="13344" grpId="0"/>
      <p:bldP spid="13344" grpId="1"/>
      <p:bldP spid="2" grpId="0"/>
      <p:bldP spid="11" grpId="0"/>
      <p:bldP spid="15" grpId="0"/>
      <p:bldP spid="1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新知</a:t>
            </a:r>
            <a:r>
              <a:rPr lang="zh-CN" altLang="en-US" dirty="0"/>
              <a:t>讲解</a:t>
            </a:r>
            <a:endParaRPr lang="zh-CN" altLang="en-US" dirty="0"/>
          </a:p>
        </p:txBody>
      </p:sp>
      <p:sp>
        <p:nvSpPr>
          <p:cNvPr id="20" name="圆角矩形标注 19"/>
          <p:cNvSpPr/>
          <p:nvPr/>
        </p:nvSpPr>
        <p:spPr>
          <a:xfrm>
            <a:off x="2820988" y="1163638"/>
            <a:ext cx="5413375" cy="808038"/>
          </a:xfrm>
          <a:prstGeom prst="wedgeRoundRectCallout">
            <a:avLst>
              <a:gd name="adj1" fmla="val 53912"/>
              <a:gd name="adj2" fmla="val 33710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我有40元钱，买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7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个         够吗？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752850" y="2265363"/>
            <a:ext cx="3549650" cy="6076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6.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8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×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7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=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186238" y="5032375"/>
            <a:ext cx="2946400" cy="6076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4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7.6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元＞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40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元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435350" y="5800725"/>
            <a:ext cx="60261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答：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40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块钱不够买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个        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186238" y="2955925"/>
            <a:ext cx="2611437" cy="2030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Calibri" panose="020F0502020204030204" pitchFamily="34" charset="0"/>
              </a:rPr>
              <a:t>          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6 . 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8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2800" b="1" dirty="0">
                <a:latin typeface="Arial" panose="020B0604020202020204" pitchFamily="34" charset="0"/>
                <a:ea typeface="微软雅黑" panose="020B0503020204020204" charset="-122"/>
              </a:rPr>
              <a:t>×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        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7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    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 flipV="1">
            <a:off x="4327525" y="4278313"/>
            <a:ext cx="1909763" cy="31750"/>
          </a:xfrm>
          <a:prstGeom prst="line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5237163" y="2300288"/>
            <a:ext cx="200850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47.6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（元）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78350" y="4192588"/>
            <a:ext cx="833120" cy="7372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4  7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065713" y="3952875"/>
            <a:ext cx="339725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000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5</a:t>
            </a:r>
            <a:endParaRPr lang="zh-CN" altLang="en-US" sz="2000" i="1" dirty="0">
              <a:latin typeface="Calibri" panose="020F050202020403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554663" y="4349750"/>
            <a:ext cx="40195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46700" y="4310063"/>
            <a:ext cx="287338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27745" y="1584960"/>
            <a:ext cx="2063750" cy="2273300"/>
          </a:xfrm>
          <a:prstGeom prst="rect">
            <a:avLst/>
          </a:prstGeom>
        </p:spPr>
      </p:pic>
      <p:pic>
        <p:nvPicPr>
          <p:cNvPr id="7" name="图片 -2147482620" descr="16612469211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55" y="1323975"/>
            <a:ext cx="647065" cy="5626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-2147482620" descr="16612469211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6750" y="5797550"/>
            <a:ext cx="647065" cy="5626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/>
      <p:bldP spid="29" grpId="0"/>
      <p:bldP spid="31" grpId="0"/>
      <p:bldP spid="3" grpId="0"/>
      <p:bldP spid="5" grpId="0"/>
      <p:bldP spid="16" grpId="0"/>
      <p:bldP spid="2" grpId="0"/>
      <p:bldP spid="4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4084.0976377952757,&quot;width&quot;:4084.0976377952757}"/>
</p:tagLst>
</file>

<file path=ppt/tags/tag2.xml><?xml version="1.0" encoding="utf-8"?>
<p:tagLst xmlns:p="http://schemas.openxmlformats.org/presentationml/2006/main">
  <p:tag name="KSO_WM_UNIT_TABLE_BEAUTIFY" val="smartTable{6634d01a-aed9-4f92-b2c6-9e187f5a0a33}"/>
</p:tagLst>
</file>

<file path=ppt/tags/tag3.xml><?xml version="1.0" encoding="utf-8"?>
<p:tagLst xmlns:p="http://schemas.openxmlformats.org/presentationml/2006/main">
  <p:tag name="KSO_WM_UNIT_TABLE_BEAUTIFY" val="smartTable{d1a3c36d-8cca-43e1-9dcf-337ea632b948}"/>
</p:tagLst>
</file>

<file path=ppt/tags/tag4.xml><?xml version="1.0" encoding="utf-8"?>
<p:tagLst xmlns:p="http://schemas.openxmlformats.org/presentationml/2006/main">
  <p:tag name="KSO_WM_UNIT_TABLE_BEAUTIFY" val="smartTable{b7a86c68-cc78-41b0-9305-7229fd3fe7e6}"/>
</p:tagLst>
</file>

<file path=ppt/tags/tag5.xml><?xml version="1.0" encoding="utf-8"?>
<p:tagLst xmlns:p="http://schemas.openxmlformats.org/presentationml/2006/main">
  <p:tag name="TABLE_ENDDRAG_ORIGIN_RECT" val="216*86"/>
  <p:tag name="TABLE_ENDDRAG_RECT" val="684*402*216*86"/>
</p:tagLst>
</file>

<file path=ppt/tags/tag6.xml><?xml version="1.0" encoding="utf-8"?>
<p:tagLst xmlns:p="http://schemas.openxmlformats.org/presentationml/2006/main">
  <p:tag name="KSO_WM_UNIT_TABLE_BEAUTIFY" val="smartTable{8c49b357-f663-4429-ab01-03d3903e96a3}"/>
</p:tagLst>
</file>

<file path=ppt/tags/tag7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教习网 - 精选PPT课件、教案、试卷下载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2081</Words>
  <Application>WPS 演示</Application>
  <PresentationFormat>宽屏</PresentationFormat>
  <Paragraphs>541</Paragraphs>
  <Slides>21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Calibri</vt:lpstr>
      <vt:lpstr>思源黑体 CN Bold</vt:lpstr>
      <vt:lpstr>黑体</vt:lpstr>
      <vt:lpstr>Gotham</vt:lpstr>
      <vt:lpstr>Segoe Print</vt:lpstr>
      <vt:lpstr>思源宋体 CN Heavy</vt:lpstr>
      <vt:lpstr>Times New Roman</vt:lpstr>
      <vt:lpstr>Calibri</vt:lpstr>
      <vt:lpstr>等线</vt:lpstr>
      <vt:lpstr>Arial Unicode MS</vt:lpstr>
      <vt:lpstr>Cambria</vt:lpstr>
      <vt:lpstr>Arial</vt:lpstr>
      <vt:lpstr>等线</vt:lpstr>
      <vt:lpstr>教习网 - 精选PPT课件、教案、试卷下载网</vt:lpstr>
      <vt:lpstr>自定义设计方案</vt:lpstr>
      <vt:lpstr>PowerPoint 演示文稿</vt:lpstr>
      <vt:lpstr>PowerPoint 演示文稿</vt:lpstr>
      <vt:lpstr>导入新课</vt:lpstr>
      <vt:lpstr>导入新课</vt:lpstr>
      <vt:lpstr>新知讲解</vt:lpstr>
      <vt:lpstr>新知讲解</vt:lpstr>
      <vt:lpstr>新知讲解</vt:lpstr>
      <vt:lpstr>新知讲解</vt:lpstr>
      <vt:lpstr>新知讲解</vt:lpstr>
      <vt:lpstr>新知讲解</vt:lpstr>
      <vt:lpstr>新知讲解</vt:lpstr>
      <vt:lpstr>课堂练习</vt:lpstr>
      <vt:lpstr>课堂练习</vt:lpstr>
      <vt:lpstr>课堂练习</vt:lpstr>
      <vt:lpstr>课堂练习</vt:lpstr>
      <vt:lpstr>课堂练习</vt:lpstr>
      <vt:lpstr>拓展提高</vt:lpstr>
      <vt:lpstr>课堂总结</vt:lpstr>
      <vt:lpstr>板书设计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17</cp:revision>
  <dcterms:created xsi:type="dcterms:W3CDTF">2021-07-09T10:29:00Z</dcterms:created>
  <dcterms:modified xsi:type="dcterms:W3CDTF">2023-09-28T14:17:49Z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32BFDDE9CC224DADBF7165D3EA46ED71</vt:lpwstr>
  </property>
  <property fmtid="{D5CDD505-2E9C-101B-9397-08002B2CF9AE}" pid="3" name="KSOProductBuildVer">
    <vt:lpwstr>2052-12.1.0.15374</vt:lpwstr>
  </property>
</Properties>
</file>